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notesMasterIdLst>
    <p:notesMasterId r:id="rId32"/>
  </p:notesMasterIdLst>
  <p:sldIdLst>
    <p:sldId id="256" r:id="rId2"/>
    <p:sldId id="257" r:id="rId3"/>
    <p:sldId id="284" r:id="rId4"/>
    <p:sldId id="285" r:id="rId5"/>
    <p:sldId id="286" r:id="rId6"/>
    <p:sldId id="258" r:id="rId7"/>
    <p:sldId id="259" r:id="rId8"/>
    <p:sldId id="273" r:id="rId9"/>
    <p:sldId id="260" r:id="rId10"/>
    <p:sldId id="261" r:id="rId11"/>
    <p:sldId id="264" r:id="rId12"/>
    <p:sldId id="277" r:id="rId13"/>
    <p:sldId id="279" r:id="rId14"/>
    <p:sldId id="280" r:id="rId15"/>
    <p:sldId id="272" r:id="rId16"/>
    <p:sldId id="282" r:id="rId17"/>
    <p:sldId id="281" r:id="rId18"/>
    <p:sldId id="263" r:id="rId19"/>
    <p:sldId id="283" r:id="rId20"/>
    <p:sldId id="265" r:id="rId21"/>
    <p:sldId id="266" r:id="rId22"/>
    <p:sldId id="271" r:id="rId23"/>
    <p:sldId id="270" r:id="rId24"/>
    <p:sldId id="267" r:id="rId25"/>
    <p:sldId id="268" r:id="rId26"/>
    <p:sldId id="274" r:id="rId27"/>
    <p:sldId id="276" r:id="rId28"/>
    <p:sldId id="275" r:id="rId29"/>
    <p:sldId id="278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/>
    <p:restoredTop sz="93238"/>
  </p:normalViewPr>
  <p:slideViewPr>
    <p:cSldViewPr snapToGrid="0" snapToObjects="1">
      <p:cViewPr varScale="1">
        <p:scale>
          <a:sx n="89" d="100"/>
          <a:sy n="89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2332A-3EFF-7F42-B998-4AA72C1009B9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2E513-C545-534F-9383-9C27F821A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not </a:t>
            </a:r>
            <a:r>
              <a:rPr lang="en-US" dirty="0" err="1" smtClean="0"/>
              <a:t>acutally</a:t>
            </a:r>
            <a:r>
              <a:rPr lang="en-US" dirty="0" smtClean="0"/>
              <a:t> at CMM level 3, we </a:t>
            </a:r>
            <a:r>
              <a:rPr lang="en-US" dirty="0" err="1" smtClean="0"/>
              <a:t>don’’t</a:t>
            </a:r>
            <a:r>
              <a:rPr lang="en-US" dirty="0" smtClean="0"/>
              <a:t> have our process well documented.  But we felt that we achieved</a:t>
            </a:r>
            <a:r>
              <a:rPr lang="en-US" baseline="0" dirty="0" smtClean="0"/>
              <a:t> some of the goals of CMM level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2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 12.04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Run units tests on every commit.</a:t>
            </a:r>
            <a:r>
              <a:rPr lang="en-US" baseline="0" dirty="0" smtClean="0"/>
              <a:t>  And additionally once per month automated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6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3, 44,</a:t>
            </a:r>
            <a:r>
              <a:rPr lang="en-US" baseline="0" dirty="0" smtClean="0"/>
              <a:t>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1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2E513-C545-534F-9383-9C27F821AB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1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CEB3C-9498-DF43-A5FD-B3162F3BAB8F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4E0A6-81D4-BD49-92E2-4B4EE7374950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B589-DCEB-DD41-848D-301AD793CB51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A67E-B481-2543-87C3-105D9E314B6C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B5F7-72FA-6843-94B9-0E7CD01C3DC3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C4F1-A3D2-5E4D-AB49-4A5469E973B9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BDA8-8E52-6C4F-92A3-5BDE950770BA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77A7-A65D-F144-A413-811E16B2388E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6B23-0C94-2E41-B31B-71C6D7D0E774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18A7-6B17-3B4F-8060-74980E591FAE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D5111-D039-1049-BB17-95C1A62BBA70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F648-5C83-1941-B685-9619923FC89E}" type="datetime1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A5296-7B0F-7D41-8721-1D642C04C594}" type="datetime1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B288-F874-C049-AEBD-3F549745594E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71E7-E04A-EB4E-ACD5-AEEE2CA4193C}" type="datetime1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9E5A-8A77-5140-BDE3-D1858FCE427D}" type="datetime1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56C-83FC-734E-B637-1DA9786C89B4}" type="datetime1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7EC113-5028-5C4B-AAA6-ADAADC0359E1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AB3515-C793-E547-AD4E-3226D67B4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6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wERAU/Calendar" TargetMode="Externa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ewERAU/Calendar/issue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Calendar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Andrew Sverdrup, Kolten Leffler, Nick DiPinto, and Robert Velarde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6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13437"/>
            <a:ext cx="7858125" cy="1194857"/>
          </a:xfrm>
        </p:spPr>
        <p:txBody>
          <a:bodyPr/>
          <a:lstStyle/>
          <a:p>
            <a:r>
              <a:rPr lang="en-US" dirty="0"/>
              <a:t>Integration and test plans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37283" cy="45720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204" y="-519"/>
            <a:ext cx="5406796" cy="3572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4" y="5225174"/>
            <a:ext cx="8628697" cy="7066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785204" y="3768812"/>
            <a:ext cx="5153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Examine behavior of integrated modules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Perform fault injection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Increase code coverage not covered during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81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" y="5058832"/>
            <a:ext cx="8534400" cy="1507067"/>
          </a:xfrm>
        </p:spPr>
        <p:txBody>
          <a:bodyPr/>
          <a:lstStyle/>
          <a:p>
            <a:r>
              <a:rPr lang="en-US" dirty="0"/>
              <a:t>Stress, performance, soak, and negative test summary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661399" cy="511755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3200" y="5350933"/>
            <a:ext cx="8534400" cy="1507067"/>
          </a:xfrm>
        </p:spPr>
        <p:txBody>
          <a:bodyPr/>
          <a:lstStyle/>
          <a:p>
            <a:pPr algn="ctr"/>
            <a:r>
              <a:rPr lang="en-US"/>
              <a:t>Unit test drivers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38492" y="663879"/>
            <a:ext cx="10669588" cy="5005401"/>
          </a:xfrm>
        </p:spPr>
        <p:txBody>
          <a:bodyPr/>
          <a:lstStyle/>
          <a:p>
            <a:r>
              <a:rPr lang="en-US" dirty="0" smtClean="0"/>
              <a:t>19 Unit tests</a:t>
            </a:r>
          </a:p>
          <a:p>
            <a:r>
              <a:rPr lang="en-US" dirty="0" smtClean="0"/>
              <a:t>All passing</a:t>
            </a:r>
          </a:p>
          <a:p>
            <a:r>
              <a:rPr lang="en-US" dirty="0" smtClean="0"/>
              <a:t>Tests for</a:t>
            </a:r>
          </a:p>
          <a:p>
            <a:pPr lvl="1"/>
            <a:r>
              <a:rPr lang="en-US" dirty="0" smtClean="0"/>
              <a:t>Add/Edit/Delete events</a:t>
            </a:r>
          </a:p>
          <a:p>
            <a:pPr lvl="1"/>
            <a:r>
              <a:rPr lang="en-US" dirty="0" smtClean="0"/>
              <a:t>Time class</a:t>
            </a:r>
          </a:p>
          <a:p>
            <a:pPr lvl="1"/>
            <a:r>
              <a:rPr lang="en-US" dirty="0" smtClean="0"/>
              <a:t>Retrieve Reminders</a:t>
            </a:r>
          </a:p>
          <a:p>
            <a:pPr lvl="1"/>
            <a:r>
              <a:rPr lang="en-US" dirty="0" smtClean="0"/>
              <a:t>SQL Injection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73195"/>
            <a:ext cx="8534400" cy="1507067"/>
          </a:xfrm>
        </p:spPr>
        <p:txBody>
          <a:bodyPr/>
          <a:lstStyle/>
          <a:p>
            <a:r>
              <a:rPr lang="en-US" dirty="0" smtClean="0"/>
              <a:t>Edit event </a:t>
            </a:r>
            <a:r>
              <a:rPr lang="en-US" dirty="0" err="1" smtClean="0"/>
              <a:t>junit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259"/>
            <a:ext cx="12192000" cy="50289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104" y="5492813"/>
            <a:ext cx="9396255" cy="1507067"/>
          </a:xfrm>
        </p:spPr>
        <p:txBody>
          <a:bodyPr/>
          <a:lstStyle/>
          <a:p>
            <a:r>
              <a:rPr lang="en-US" dirty="0" smtClean="0"/>
              <a:t>Junit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39" y="0"/>
            <a:ext cx="9506783" cy="58216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3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 CMM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CMM Level 3</a:t>
            </a:r>
          </a:p>
          <a:p>
            <a:r>
              <a:rPr lang="en-US" dirty="0" smtClean="0"/>
              <a:t>GitHub used for CMVC and issue tracking</a:t>
            </a:r>
          </a:p>
          <a:p>
            <a:r>
              <a:rPr lang="en-US" dirty="0" smtClean="0"/>
              <a:t>Metrics</a:t>
            </a:r>
          </a:p>
          <a:p>
            <a:pPr lvl="1"/>
            <a:r>
              <a:rPr lang="en-US" dirty="0" smtClean="0"/>
              <a:t>Code coverage - </a:t>
            </a:r>
            <a:r>
              <a:rPr lang="en-US" dirty="0" err="1" smtClean="0"/>
              <a:t>codecov.io</a:t>
            </a:r>
            <a:endParaRPr lang="en-US" dirty="0" smtClean="0"/>
          </a:p>
          <a:p>
            <a:pPr lvl="1"/>
            <a:r>
              <a:rPr lang="en-US" dirty="0" smtClean="0"/>
              <a:t>Build History </a:t>
            </a:r>
            <a:r>
              <a:rPr lang="mr-IN" dirty="0" smtClean="0"/>
              <a:t>–</a:t>
            </a:r>
            <a:r>
              <a:rPr lang="en-US" dirty="0" smtClean="0"/>
              <a:t> Travis-CI</a:t>
            </a:r>
          </a:p>
          <a:p>
            <a:pPr lvl="1"/>
            <a:r>
              <a:rPr lang="en-US" dirty="0" smtClean="0"/>
              <a:t>Bug </a:t>
            </a:r>
            <a:r>
              <a:rPr lang="en-US" dirty="0"/>
              <a:t>open/close </a:t>
            </a:r>
            <a:r>
              <a:rPr lang="en-US" dirty="0" smtClean="0"/>
              <a:t>rates - GitHub</a:t>
            </a:r>
          </a:p>
          <a:p>
            <a:pPr lvl="1"/>
            <a:r>
              <a:rPr lang="en-US" dirty="0" smtClean="0"/>
              <a:t>Error handling </a:t>
            </a:r>
            <a:r>
              <a:rPr lang="mr-IN" dirty="0" smtClean="0"/>
              <a:t>–</a:t>
            </a:r>
            <a:r>
              <a:rPr lang="en-US" dirty="0" smtClean="0"/>
              <a:t> Java Exceptions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74920"/>
            <a:ext cx="8534400" cy="1507067"/>
          </a:xfrm>
        </p:spPr>
        <p:txBody>
          <a:bodyPr/>
          <a:lstStyle/>
          <a:p>
            <a:r>
              <a:rPr lang="en-US" dirty="0" smtClean="0"/>
              <a:t>Process/Workflow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440988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1) Make changes</a:t>
            </a:r>
          </a:p>
          <a:p>
            <a:r>
              <a:rPr lang="en-US" dirty="0" smtClean="0"/>
              <a:t>2) </a:t>
            </a:r>
            <a:r>
              <a:rPr lang="en-US" dirty="0"/>
              <a:t>Run all unit tests </a:t>
            </a:r>
            <a:r>
              <a:rPr lang="en-US" dirty="0" smtClean="0"/>
              <a:t>locally</a:t>
            </a:r>
            <a:endParaRPr lang="en-US" dirty="0"/>
          </a:p>
          <a:p>
            <a:r>
              <a:rPr lang="en-US" dirty="0"/>
              <a:t>3</a:t>
            </a:r>
            <a:r>
              <a:rPr lang="en-US" dirty="0" smtClean="0"/>
              <a:t>) [tests passed] Commit </a:t>
            </a:r>
            <a:r>
              <a:rPr lang="en-US" dirty="0"/>
              <a:t>locally</a:t>
            </a:r>
          </a:p>
          <a:p>
            <a:r>
              <a:rPr lang="en-US" dirty="0"/>
              <a:t>4</a:t>
            </a:r>
            <a:r>
              <a:rPr lang="en-US" dirty="0" smtClean="0"/>
              <a:t>) Push changes to GitHub repo</a:t>
            </a:r>
          </a:p>
          <a:p>
            <a:r>
              <a:rPr lang="en-US" dirty="0"/>
              <a:t>5</a:t>
            </a:r>
            <a:r>
              <a:rPr lang="en-US" dirty="0" smtClean="0"/>
              <a:t>) Automated: Commit triggers a Travis-CI build, which includes code compilation and running all unit tests.</a:t>
            </a:r>
          </a:p>
          <a:p>
            <a:pPr lvl="1"/>
            <a:r>
              <a:rPr lang="en-US" dirty="0" smtClean="0"/>
              <a:t>If compilation error </a:t>
            </a:r>
            <a:r>
              <a:rPr lang="mr-IN" dirty="0" smtClean="0"/>
              <a:t>–</a:t>
            </a:r>
            <a:r>
              <a:rPr lang="en-US" dirty="0" smtClean="0"/>
              <a:t> Build fails and no unit tests are run</a:t>
            </a:r>
          </a:p>
          <a:p>
            <a:pPr lvl="1"/>
            <a:r>
              <a:rPr lang="en-US" dirty="0" smtClean="0"/>
              <a:t>If failed unit tests </a:t>
            </a:r>
            <a:r>
              <a:rPr lang="mr-IN" dirty="0" smtClean="0"/>
              <a:t>–</a:t>
            </a:r>
            <a:r>
              <a:rPr lang="en-US" dirty="0" smtClean="0"/>
              <a:t> Build fails, but all tests still run and number of tests that passed/failed is shown</a:t>
            </a:r>
          </a:p>
          <a:p>
            <a:r>
              <a:rPr lang="en-US" dirty="0"/>
              <a:t>6</a:t>
            </a:r>
            <a:r>
              <a:rPr lang="en-US" dirty="0" smtClean="0"/>
              <a:t>) Automated: After successful build and all unit tests pass, code coverage report is generated and sent to </a:t>
            </a:r>
            <a:r>
              <a:rPr lang="en-US" dirty="0" err="1" smtClean="0"/>
              <a:t>codecov.io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54132"/>
            <a:ext cx="8534400" cy="1507067"/>
          </a:xfrm>
        </p:spPr>
        <p:txBody>
          <a:bodyPr/>
          <a:lstStyle/>
          <a:p>
            <a:r>
              <a:rPr lang="en-US" dirty="0" smtClean="0"/>
              <a:t>Code coverage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codecov.io</a:t>
            </a:r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r="22875"/>
          <a:stretch/>
        </p:blipFill>
        <p:spPr>
          <a:xfrm>
            <a:off x="-106681" y="0"/>
            <a:ext cx="11675501" cy="566928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205" y="3703320"/>
            <a:ext cx="4166255" cy="2619585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9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054" y="5782303"/>
            <a:ext cx="12724534" cy="1507067"/>
          </a:xfrm>
        </p:spPr>
        <p:txBody>
          <a:bodyPr/>
          <a:lstStyle/>
          <a:p>
            <a:r>
              <a:rPr lang="en-US" dirty="0"/>
              <a:t>Regression test plans and </a:t>
            </a:r>
            <a:r>
              <a:rPr lang="en-US" dirty="0" smtClean="0"/>
              <a:t>automation </a:t>
            </a:r>
            <a:r>
              <a:rPr lang="mr-IN" dirty="0" smtClean="0"/>
              <a:t>–</a:t>
            </a:r>
            <a:r>
              <a:rPr lang="en-US" dirty="0" smtClean="0"/>
              <a:t> Travis-ci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117" y="0"/>
            <a:ext cx="9738192" cy="611758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72" y="5350933"/>
            <a:ext cx="8534400" cy="1507067"/>
          </a:xfrm>
        </p:spPr>
        <p:txBody>
          <a:bodyPr/>
          <a:lstStyle/>
          <a:p>
            <a:r>
              <a:rPr lang="en-US" dirty="0" smtClean="0"/>
              <a:t>Travis-ci build log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3" y="809413"/>
            <a:ext cx="11209624" cy="454152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7" y="186794"/>
            <a:ext cx="8534400" cy="1507067"/>
          </a:xfrm>
        </p:spPr>
        <p:txBody>
          <a:bodyPr/>
          <a:lstStyle/>
          <a:p>
            <a:r>
              <a:rPr lang="en-US" smtClean="0"/>
              <a:t>Design Overview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70" y="0"/>
            <a:ext cx="731433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9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72" y="5259810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Use of CMVC and </a:t>
            </a:r>
            <a:r>
              <a:rPr lang="en-US" dirty="0" smtClean="0"/>
              <a:t>clear identification </a:t>
            </a:r>
            <a:r>
              <a:rPr lang="en-US" dirty="0"/>
              <a:t>of versions of code and configuration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572" y="4653409"/>
            <a:ext cx="10776268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GitHub Repository URL: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github.com/AndrewERAU/Calendar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00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59903"/>
            <a:ext cx="108966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of final code readiness for shipping (quality assessment and release notes)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0"/>
            <a:ext cx="11749087" cy="5369189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Calendar_View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Functional except for:</a:t>
            </a:r>
          </a:p>
          <a:p>
            <a:pPr lvl="1"/>
            <a:r>
              <a:rPr lang="en-US" dirty="0" smtClean="0"/>
              <a:t>Viewing months other than the current month</a:t>
            </a:r>
          </a:p>
          <a:p>
            <a:pPr lvl="1"/>
            <a:r>
              <a:rPr lang="en-US" dirty="0" smtClean="0"/>
              <a:t>Clicking the settings button</a:t>
            </a:r>
          </a:p>
          <a:p>
            <a:r>
              <a:rPr lang="en-US" dirty="0" err="1" smtClean="0"/>
              <a:t>Day_Manage_Event_View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Functional except for:</a:t>
            </a:r>
          </a:p>
          <a:p>
            <a:pPr lvl="1"/>
            <a:r>
              <a:rPr lang="en-US" dirty="0" smtClean="0"/>
              <a:t>Error handling and feedback to user not fully implemented</a:t>
            </a:r>
          </a:p>
          <a:p>
            <a:pPr lvl="1"/>
            <a:r>
              <a:rPr lang="en-US" dirty="0" smtClean="0"/>
              <a:t>Cant modify or delete an event</a:t>
            </a:r>
          </a:p>
          <a:p>
            <a:pPr lvl="1"/>
            <a:r>
              <a:rPr lang="en-US" dirty="0" smtClean="0"/>
              <a:t>Looks bad/messy</a:t>
            </a:r>
          </a:p>
          <a:p>
            <a:r>
              <a:rPr lang="en-US" dirty="0" smtClean="0"/>
              <a:t>Send Desktop Reminders </a:t>
            </a:r>
            <a:r>
              <a:rPr lang="mr-IN" dirty="0" smtClean="0"/>
              <a:t>–</a:t>
            </a:r>
            <a:endParaRPr lang="en-US" dirty="0" smtClean="0"/>
          </a:p>
          <a:p>
            <a:pPr lvl="1"/>
            <a:r>
              <a:rPr lang="en-US" dirty="0" smtClean="0"/>
              <a:t>Code written for Mac, but not yet integrated because of complexity</a:t>
            </a:r>
          </a:p>
          <a:p>
            <a:pPr lvl="1"/>
            <a:r>
              <a:rPr lang="en-US" dirty="0" smtClean="0"/>
              <a:t>Code not written for Windows or Linux reminders</a:t>
            </a:r>
          </a:p>
          <a:p>
            <a:r>
              <a:rPr lang="en-US" dirty="0" smtClean="0"/>
              <a:t>Send Email and SMS Reminders From Server</a:t>
            </a:r>
          </a:p>
          <a:p>
            <a:pPr lvl="1"/>
            <a:r>
              <a:rPr lang="en-US" dirty="0" smtClean="0"/>
              <a:t>Code written but not yet integrated due to </a:t>
            </a:r>
            <a:r>
              <a:rPr lang="en-US" dirty="0" smtClean="0"/>
              <a:t>complexity</a:t>
            </a:r>
            <a:endParaRPr lang="en-US" dirty="0"/>
          </a:p>
          <a:p>
            <a:r>
              <a:rPr lang="en-US" dirty="0" smtClean="0"/>
              <a:t>ICS File support not fully implemented and tested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86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645776" cy="3615267"/>
          </a:xfrm>
        </p:spPr>
        <p:txBody>
          <a:bodyPr/>
          <a:lstStyle/>
          <a:p>
            <a:r>
              <a:rPr lang="en-US" dirty="0" smtClean="0"/>
              <a:t>48 Total Issues</a:t>
            </a:r>
          </a:p>
          <a:p>
            <a:r>
              <a:rPr lang="en-US" dirty="0" smtClean="0"/>
              <a:t>33 Issues closed</a:t>
            </a:r>
          </a:p>
          <a:p>
            <a:r>
              <a:rPr lang="en-US" dirty="0" smtClean="0"/>
              <a:t>15 Issues remain open</a:t>
            </a:r>
          </a:p>
          <a:p>
            <a:pPr lvl="1"/>
            <a:r>
              <a:rPr lang="en-US" dirty="0" smtClean="0"/>
              <a:t>Delay </a:t>
            </a:r>
            <a:r>
              <a:rPr lang="mr-IN" dirty="0" smtClean="0"/>
              <a:t>–</a:t>
            </a:r>
            <a:r>
              <a:rPr lang="en-US" dirty="0" smtClean="0"/>
              <a:t> 3 (#3, #44, </a:t>
            </a:r>
            <a:r>
              <a:rPr lang="en-US" dirty="0"/>
              <a:t>#</a:t>
            </a:r>
            <a:r>
              <a:rPr lang="en-US" dirty="0" smtClean="0"/>
              <a:t>12)</a:t>
            </a:r>
          </a:p>
          <a:p>
            <a:pPr lvl="1"/>
            <a:r>
              <a:rPr lang="en-US" dirty="0" smtClean="0"/>
              <a:t>Enhancements </a:t>
            </a:r>
            <a:r>
              <a:rPr lang="mr-IN" dirty="0" smtClean="0"/>
              <a:t>–</a:t>
            </a:r>
            <a:r>
              <a:rPr lang="en-US" dirty="0" smtClean="0"/>
              <a:t> 12 (#4, #6, #7, #11, #20, #22, #13, #16, #45 ,#46 , #47, #48)</a:t>
            </a:r>
          </a:p>
          <a:p>
            <a:r>
              <a:rPr lang="en-US" dirty="0" smtClean="0"/>
              <a:t>Current issue list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github.com/AndrewERAU/Calendar/issues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44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037666"/>
            <a:ext cx="8534400" cy="1507067"/>
          </a:xfrm>
        </p:spPr>
        <p:txBody>
          <a:bodyPr/>
          <a:lstStyle/>
          <a:p>
            <a:r>
              <a:rPr lang="en-US" dirty="0" smtClean="0"/>
              <a:t>Issues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0"/>
            <a:ext cx="10502901" cy="5242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 </a:t>
            </a:r>
            <a:r>
              <a:rPr lang="uk-UA" dirty="0" smtClean="0"/>
              <a:t>#3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Error Handling for user input of event not fully implemented</a:t>
            </a:r>
          </a:p>
          <a:p>
            <a:r>
              <a:rPr lang="en-US" dirty="0"/>
              <a:t>ISSUE </a:t>
            </a:r>
            <a:r>
              <a:rPr lang="uk-UA" dirty="0" smtClean="0"/>
              <a:t>#</a:t>
            </a:r>
            <a:r>
              <a:rPr lang="en-US" dirty="0" smtClean="0"/>
              <a:t>4 </a:t>
            </a:r>
            <a:r>
              <a:rPr lang="mr-IN" dirty="0" smtClean="0"/>
              <a:t>–</a:t>
            </a:r>
            <a:r>
              <a:rPr lang="en-US" dirty="0" smtClean="0"/>
              <a:t> Enhancement: Use date pickers and make other customizations for ease of use for event input form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#6</a:t>
            </a:r>
            <a:r>
              <a:rPr lang="en-US" dirty="0" smtClean="0"/>
              <a:t>, 7, 11, 20, 22 </a:t>
            </a:r>
            <a:r>
              <a:rPr lang="mr-IN" dirty="0" smtClean="0"/>
              <a:t>–</a:t>
            </a:r>
            <a:r>
              <a:rPr lang="en-US" dirty="0" smtClean="0"/>
              <a:t> ICS file import/export support not fully implemented</a:t>
            </a:r>
          </a:p>
          <a:p>
            <a:r>
              <a:rPr lang="en-US" dirty="0" smtClean="0"/>
              <a:t>ISSUE #12 </a:t>
            </a:r>
            <a:r>
              <a:rPr lang="mr-IN" dirty="0" smtClean="0"/>
              <a:t>–</a:t>
            </a:r>
            <a:r>
              <a:rPr lang="en-US" dirty="0" smtClean="0"/>
              <a:t> Remove print statements from all modules</a:t>
            </a:r>
            <a:endParaRPr lang="en-US" dirty="0"/>
          </a:p>
          <a:p>
            <a:r>
              <a:rPr lang="en-US" dirty="0" smtClean="0"/>
              <a:t>ISSUE #13 </a:t>
            </a:r>
            <a:r>
              <a:rPr lang="mr-IN" dirty="0" smtClean="0"/>
              <a:t>–</a:t>
            </a:r>
            <a:r>
              <a:rPr lang="en-US" dirty="0" smtClean="0"/>
              <a:t> Write more unit tests for event and reminder times</a:t>
            </a:r>
          </a:p>
          <a:p>
            <a:r>
              <a:rPr lang="en-US" dirty="0" smtClean="0"/>
              <a:t>ISSUE #16 </a:t>
            </a:r>
            <a:r>
              <a:rPr lang="mr-IN" dirty="0" smtClean="0"/>
              <a:t>–</a:t>
            </a:r>
            <a:r>
              <a:rPr lang="en-US" dirty="0" smtClean="0"/>
              <a:t>Enhancement: </a:t>
            </a:r>
            <a:r>
              <a:rPr lang="en-US" dirty="0" err="1" smtClean="0"/>
              <a:t>Day_Mangage_Event_View</a:t>
            </a:r>
            <a:r>
              <a:rPr lang="en-US" dirty="0" smtClean="0"/>
              <a:t> screen needs UI improvements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#44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Cannot view a month other than the current month</a:t>
            </a:r>
          </a:p>
          <a:p>
            <a:r>
              <a:rPr lang="en-US" dirty="0" smtClean="0"/>
              <a:t>ISSUE </a:t>
            </a:r>
            <a:r>
              <a:rPr lang="uk-UA" dirty="0" smtClean="0"/>
              <a:t>#45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Integrate email and SMS reminders</a:t>
            </a:r>
            <a:endParaRPr lang="uk-UA" dirty="0"/>
          </a:p>
          <a:p>
            <a:r>
              <a:rPr lang="en-US" dirty="0" smtClean="0"/>
              <a:t>ISSUE #46 </a:t>
            </a:r>
            <a:r>
              <a:rPr lang="mr-IN" dirty="0" smtClean="0"/>
              <a:t>–</a:t>
            </a:r>
            <a:r>
              <a:rPr lang="en-US" dirty="0" smtClean="0"/>
              <a:t> Integrate Mac desktop reminders</a:t>
            </a:r>
          </a:p>
          <a:p>
            <a:r>
              <a:rPr lang="en-US" dirty="0" smtClean="0"/>
              <a:t>ISSUE #47 </a:t>
            </a:r>
            <a:r>
              <a:rPr lang="mr-IN" dirty="0" smtClean="0"/>
              <a:t>–</a:t>
            </a:r>
            <a:r>
              <a:rPr lang="en-US" dirty="0" smtClean="0"/>
              <a:t> Add support for Windows and Linux desktop reminders</a:t>
            </a:r>
          </a:p>
          <a:p>
            <a:r>
              <a:rPr lang="en-US" dirty="0" smtClean="0"/>
              <a:t>ISSUE #48 </a:t>
            </a:r>
            <a:r>
              <a:rPr lang="mr-IN" dirty="0" smtClean="0"/>
              <a:t>–</a:t>
            </a:r>
            <a:r>
              <a:rPr lang="en-US" dirty="0" smtClean="0"/>
              <a:t> Function in time class should accept a date as a parameter 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1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25" y="2493433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acceptance 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317163" cy="3615267"/>
          </a:xfrm>
        </p:spPr>
        <p:txBody>
          <a:bodyPr/>
          <a:lstStyle/>
          <a:p>
            <a:r>
              <a:rPr lang="en-US" dirty="0"/>
              <a:t>The application shall send </a:t>
            </a:r>
            <a:r>
              <a:rPr lang="en-US" dirty="0" smtClean="0"/>
              <a:t>reminders</a:t>
            </a:r>
          </a:p>
          <a:p>
            <a:pPr lvl="1"/>
            <a:r>
              <a:rPr lang="en-US" dirty="0" smtClean="0"/>
              <a:t>Desktop Reminders: To test this, we will write a test driver that calls the desktop reminder function and provides the appropriate inputs.  The script will then read the contents of the user’s </a:t>
            </a:r>
            <a:r>
              <a:rPr lang="en-US" dirty="0" err="1" smtClean="0"/>
              <a:t>crontab</a:t>
            </a:r>
            <a:r>
              <a:rPr lang="en-US" dirty="0" smtClean="0"/>
              <a:t> file to verify that the </a:t>
            </a:r>
            <a:r>
              <a:rPr lang="en-US" dirty="0" err="1" smtClean="0"/>
              <a:t>crontab</a:t>
            </a:r>
            <a:r>
              <a:rPr lang="en-US" dirty="0" smtClean="0"/>
              <a:t> has been successfully installed.</a:t>
            </a:r>
          </a:p>
          <a:p>
            <a:pPr lvl="2"/>
            <a:r>
              <a:rPr lang="en-US" dirty="0" smtClean="0"/>
              <a:t>The jar file that sends the desktop reminders will be tested manually to ensure that running it causes a reminder to be displayed</a:t>
            </a:r>
          </a:p>
          <a:p>
            <a:pPr lvl="1"/>
            <a:r>
              <a:rPr lang="en-US" dirty="0" smtClean="0"/>
              <a:t>Email and SMS Reminders: To test this, we will write test drivers that call the the email and SMS reminder functions to schedule a reminder.  We will then manually check for the reminder at the specified email address or phone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4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Acceptance test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ICS File Export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test the application’s functionality to export an .</a:t>
            </a:r>
            <a:r>
              <a:rPr lang="en-US" dirty="0" err="1"/>
              <a:t>ics</a:t>
            </a:r>
            <a:r>
              <a:rPr lang="en-US" dirty="0"/>
              <a:t> file, we will use a simple black box test. We will start by creating various events and add them to the calendar. The application will then be used to export the calendar to an .</a:t>
            </a:r>
            <a:r>
              <a:rPr lang="en-US" dirty="0" err="1"/>
              <a:t>ics</a:t>
            </a:r>
            <a:r>
              <a:rPr lang="en-US" dirty="0"/>
              <a:t> file. Once the .</a:t>
            </a:r>
            <a:r>
              <a:rPr lang="en-US" dirty="0" err="1"/>
              <a:t>ics</a:t>
            </a:r>
            <a:r>
              <a:rPr lang="en-US" dirty="0"/>
              <a:t> file has been created, </a:t>
            </a:r>
            <a:r>
              <a:rPr lang="en-US" dirty="0" smtClean="0"/>
              <a:t>we will pass it to a program that verifies </a:t>
            </a:r>
            <a:r>
              <a:rPr lang="en-US" dirty="0" err="1" smtClean="0"/>
              <a:t>iCS</a:t>
            </a:r>
            <a:r>
              <a:rPr lang="en-US" dirty="0" smtClean="0"/>
              <a:t> files are in the proper format to ensure it was exported correctly.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8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Acceptance test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ICS File </a:t>
            </a:r>
            <a:r>
              <a:rPr lang="en-US" dirty="0" smtClean="0"/>
              <a:t>Import</a:t>
            </a:r>
          </a:p>
          <a:p>
            <a:pPr lvl="1"/>
            <a:r>
              <a:rPr lang="en-US" dirty="0"/>
              <a:t>To test the application’s functionality to import </a:t>
            </a:r>
            <a:r>
              <a:rPr lang="en-US" dirty="0" smtClean="0"/>
              <a:t>events from ICS files, </a:t>
            </a:r>
            <a:r>
              <a:rPr lang="en-US" dirty="0"/>
              <a:t>we will use a black box test. We will start by </a:t>
            </a:r>
            <a:r>
              <a:rPr lang="en-US" dirty="0" smtClean="0"/>
              <a:t>generating a .</a:t>
            </a:r>
            <a:r>
              <a:rPr lang="en-US" dirty="0" err="1" smtClean="0"/>
              <a:t>ics</a:t>
            </a:r>
            <a:r>
              <a:rPr lang="en-US" dirty="0" smtClean="0"/>
              <a:t> file in the standard format. </a:t>
            </a:r>
            <a:r>
              <a:rPr lang="en-US" dirty="0"/>
              <a:t>From there, we will use our application to import the .</a:t>
            </a:r>
            <a:r>
              <a:rPr lang="en-US" dirty="0" err="1"/>
              <a:t>ics</a:t>
            </a:r>
            <a:r>
              <a:rPr lang="en-US" dirty="0"/>
              <a:t> file. The events in the application will then be compared to the original to ensure that all of the data is intact. 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7" y="5579533"/>
            <a:ext cx="8534400" cy="1507067"/>
          </a:xfrm>
        </p:spPr>
        <p:txBody>
          <a:bodyPr/>
          <a:lstStyle/>
          <a:p>
            <a:r>
              <a:rPr lang="en-US" smtClean="0"/>
              <a:t>Add Event Junit test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89" y="-1"/>
            <a:ext cx="8850099" cy="598731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7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628052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72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573182"/>
            <a:ext cx="8534400" cy="1507067"/>
          </a:xfrm>
        </p:spPr>
        <p:txBody>
          <a:bodyPr/>
          <a:lstStyle/>
          <a:p>
            <a:r>
              <a:rPr lang="en-US" dirty="0" smtClean="0"/>
              <a:t>Remove Event Junit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1" y="0"/>
            <a:ext cx="11550769" cy="588645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2" y="0"/>
            <a:ext cx="10720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7" y="-7281"/>
            <a:ext cx="9516335" cy="686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2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7" y="5132916"/>
            <a:ext cx="8534400" cy="1507067"/>
          </a:xfrm>
        </p:spPr>
        <p:txBody>
          <a:bodyPr/>
          <a:lstStyle/>
          <a:p>
            <a:r>
              <a:rPr lang="en-US" dirty="0" smtClean="0"/>
              <a:t>Requirements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60001" cy="520065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The application shall display dates in a monthly format.</a:t>
            </a:r>
          </a:p>
          <a:p>
            <a:pPr lvl="0"/>
            <a:r>
              <a:rPr lang="en-US" dirty="0"/>
              <a:t>The application shall display event information for an event upon user request.</a:t>
            </a:r>
          </a:p>
          <a:p>
            <a:pPr lvl="0"/>
            <a:r>
              <a:rPr lang="en-US" dirty="0"/>
              <a:t>Event information shall consist of an event title, start time (time and date), end time (time and date), and any additional notes about the event</a:t>
            </a:r>
          </a:p>
          <a:p>
            <a:pPr lvl="0"/>
            <a:r>
              <a:rPr lang="en-US" dirty="0"/>
              <a:t>The application shall add, remove, or edit an event upon user request.</a:t>
            </a:r>
          </a:p>
          <a:p>
            <a:pPr lvl="0"/>
            <a:r>
              <a:rPr lang="en-US" sz="2400" dirty="0"/>
              <a:t>The application shall send reminders to users concerning upcoming events using the following mediums: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SMS text message</a:t>
            </a:r>
          </a:p>
          <a:p>
            <a:pPr lvl="1"/>
            <a:r>
              <a:rPr lang="en-US" dirty="0"/>
              <a:t>OS notification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Calendar View</a:t>
            </a:r>
          </a:p>
          <a:p>
            <a:pPr lvl="1"/>
            <a:r>
              <a:rPr lang="en-US" dirty="0" smtClean="0"/>
              <a:t>This test will be performed by starting the calendar application and visually inspecting it to ensure the calendar is displayed correctly according to the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4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Test </a:t>
            </a:r>
            <a:r>
              <a:rPr lang="en-US" dirty="0" smtClean="0"/>
              <a:t>Plan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417051" cy="4686300"/>
          </a:xfrm>
        </p:spPr>
        <p:txBody>
          <a:bodyPr>
            <a:normAutofit/>
          </a:bodyPr>
          <a:lstStyle/>
          <a:p>
            <a:r>
              <a:rPr lang="en-US" dirty="0"/>
              <a:t>Events View</a:t>
            </a:r>
          </a:p>
          <a:p>
            <a:pPr lvl="1"/>
            <a:r>
              <a:rPr lang="en-US" dirty="0"/>
              <a:t>View Events - This test will be performed by writing a test script that simulates user selection of a date, and compares the event info that is retrieved from the database to the expected event info</a:t>
            </a:r>
          </a:p>
          <a:p>
            <a:pPr lvl="1"/>
            <a:r>
              <a:rPr lang="en-US" dirty="0"/>
              <a:t>Add Event - This test will be performed by writing a test script that simulates user selection of a date, and user input into the date form, and the user clicking the ‘save </a:t>
            </a:r>
            <a:r>
              <a:rPr lang="en-US" dirty="0" smtClean="0"/>
              <a:t>event` button , </a:t>
            </a:r>
            <a:r>
              <a:rPr lang="en-US" dirty="0"/>
              <a:t>and then verify that the event is in the database and is </a:t>
            </a:r>
            <a:r>
              <a:rPr lang="en-US" dirty="0" smtClean="0"/>
              <a:t>displayed </a:t>
            </a:r>
            <a:r>
              <a:rPr lang="en-US" dirty="0"/>
              <a:t>in the windows where it should be </a:t>
            </a:r>
            <a:r>
              <a:rPr lang="en-US" dirty="0" smtClean="0"/>
              <a:t>displayed</a:t>
            </a:r>
          </a:p>
          <a:p>
            <a:pPr lvl="1"/>
            <a:r>
              <a:rPr lang="en-US" dirty="0" smtClean="0"/>
              <a:t>Delete Event - </a:t>
            </a:r>
            <a:r>
              <a:rPr lang="en-US" dirty="0"/>
              <a:t>- This test will be performed by writing a test script that simulates user selection of a date, </a:t>
            </a:r>
            <a:r>
              <a:rPr lang="en-US" dirty="0" smtClean="0"/>
              <a:t>and </a:t>
            </a:r>
            <a:r>
              <a:rPr lang="en-US" dirty="0"/>
              <a:t>the </a:t>
            </a:r>
            <a:r>
              <a:rPr lang="en-US" dirty="0" smtClean="0"/>
              <a:t>user selecting an event and </a:t>
            </a:r>
            <a:r>
              <a:rPr lang="en-US" dirty="0"/>
              <a:t>clicking the </a:t>
            </a:r>
            <a:r>
              <a:rPr lang="en-US" dirty="0" smtClean="0"/>
              <a:t>‘delete </a:t>
            </a:r>
            <a:r>
              <a:rPr lang="en-US" dirty="0"/>
              <a:t>event</a:t>
            </a:r>
            <a:r>
              <a:rPr lang="en-US" dirty="0" smtClean="0"/>
              <a:t>` button, </a:t>
            </a:r>
            <a:r>
              <a:rPr lang="en-US" dirty="0"/>
              <a:t>and then verify that the event </a:t>
            </a:r>
            <a:r>
              <a:rPr lang="en-US" dirty="0" smtClean="0"/>
              <a:t>is no longer </a:t>
            </a:r>
            <a:r>
              <a:rPr lang="en-US" dirty="0"/>
              <a:t>in the database and </a:t>
            </a:r>
            <a:r>
              <a:rPr lang="en-US" dirty="0" smtClean="0"/>
              <a:t>that is is no longer displayed in any windows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 </a:t>
            </a:r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Events</a:t>
            </a:r>
          </a:p>
          <a:p>
            <a:pPr lvl="1"/>
            <a:r>
              <a:rPr lang="en-US" dirty="0"/>
              <a:t>This test will be performed by writing a test script to add an event various events to the database and verifying that the event can be located within the database. </a:t>
            </a:r>
          </a:p>
          <a:p>
            <a:pPr lvl="1"/>
            <a:r>
              <a:rPr lang="en-US" dirty="0"/>
              <a:t>This test will be performed by writing a test script to remove various events from the database and verifying that they have been removed. </a:t>
            </a:r>
          </a:p>
          <a:p>
            <a:r>
              <a:rPr lang="en-US" dirty="0"/>
              <a:t>ICS File</a:t>
            </a:r>
          </a:p>
          <a:p>
            <a:pPr lvl="1"/>
            <a:r>
              <a:rPr lang="en-US" dirty="0"/>
              <a:t>This test will be performed by writing a test script to import events from an </a:t>
            </a:r>
            <a:r>
              <a:rPr lang="en-US" dirty="0" err="1"/>
              <a:t>ics</a:t>
            </a:r>
            <a:r>
              <a:rPr lang="en-US" dirty="0"/>
              <a:t> file to the database and verifying that the events can be located within the database. </a:t>
            </a:r>
          </a:p>
          <a:p>
            <a:pPr lvl="1"/>
            <a:r>
              <a:rPr lang="en-US" dirty="0"/>
              <a:t>This test will be performed by writing a test script to export various events from the database to an </a:t>
            </a:r>
            <a:r>
              <a:rPr lang="en-US" dirty="0" err="1"/>
              <a:t>ics</a:t>
            </a:r>
            <a:r>
              <a:rPr lang="en-US" dirty="0"/>
              <a:t> file and verifying that the events have been correctly added to the </a:t>
            </a:r>
            <a:r>
              <a:rPr lang="en-US" dirty="0" err="1"/>
              <a:t>ics</a:t>
            </a:r>
            <a:r>
              <a:rPr lang="en-US"/>
              <a:t> file by visual inspection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3515-C793-E547-AD4E-3226D67B40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628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355</TotalTime>
  <Words>1367</Words>
  <Application>Microsoft Macintosh PowerPoint</Application>
  <PresentationFormat>Widescreen</PresentationFormat>
  <Paragraphs>152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Century Gothic</vt:lpstr>
      <vt:lpstr>Mangal</vt:lpstr>
      <vt:lpstr>Wingdings 3</vt:lpstr>
      <vt:lpstr>Arial</vt:lpstr>
      <vt:lpstr>Slice</vt:lpstr>
      <vt:lpstr>Calendar App</vt:lpstr>
      <vt:lpstr>Design Overview</vt:lpstr>
      <vt:lpstr>Prototype</vt:lpstr>
      <vt:lpstr>PowerPoint Presentation</vt:lpstr>
      <vt:lpstr>PowerPoint Presentation</vt:lpstr>
      <vt:lpstr>Requirements Overview</vt:lpstr>
      <vt:lpstr>Acceptance Test Plan</vt:lpstr>
      <vt:lpstr>Acceptance Test Plan cont.</vt:lpstr>
      <vt:lpstr>System test plans</vt:lpstr>
      <vt:lpstr>Integration and test plans</vt:lpstr>
      <vt:lpstr>Stress, performance, soak, and negative test summary</vt:lpstr>
      <vt:lpstr>Unit test drivers</vt:lpstr>
      <vt:lpstr>Edit event junit test</vt:lpstr>
      <vt:lpstr>Junit test</vt:lpstr>
      <vt:lpstr>SEI CMM PROCESS</vt:lpstr>
      <vt:lpstr>Process/Workflow</vt:lpstr>
      <vt:lpstr>Code coverage – codecov.io</vt:lpstr>
      <vt:lpstr>Regression test plans and automation – Travis-ci</vt:lpstr>
      <vt:lpstr>Travis-ci build log</vt:lpstr>
      <vt:lpstr>Use of CMVC and clear identification of versions of code and configuration tested</vt:lpstr>
      <vt:lpstr>Summary of final code readiness for shipping (quality assessment and release notes)</vt:lpstr>
      <vt:lpstr>Issues overview</vt:lpstr>
      <vt:lpstr>Issues Status</vt:lpstr>
      <vt:lpstr>Questions?</vt:lpstr>
      <vt:lpstr>Backup Slides</vt:lpstr>
      <vt:lpstr>More acceptance test plans</vt:lpstr>
      <vt:lpstr>More Acceptance test plans</vt:lpstr>
      <vt:lpstr>More Acceptance test plans</vt:lpstr>
      <vt:lpstr>Add Event Junit test</vt:lpstr>
      <vt:lpstr>Remove Event Junit test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Calendar App</dc:title>
  <dc:creator>Andrew Sverdrup</dc:creator>
  <cp:lastModifiedBy>Andrew Sverdrup</cp:lastModifiedBy>
  <cp:revision>64</cp:revision>
  <dcterms:created xsi:type="dcterms:W3CDTF">2017-04-30T22:00:30Z</dcterms:created>
  <dcterms:modified xsi:type="dcterms:W3CDTF">2017-05-02T16:33:50Z</dcterms:modified>
</cp:coreProperties>
</file>