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70" r:id="rId4"/>
    <p:sldId id="260" r:id="rId5"/>
    <p:sldId id="259" r:id="rId6"/>
    <p:sldId id="291" r:id="rId7"/>
    <p:sldId id="261" r:id="rId8"/>
    <p:sldId id="292" r:id="rId9"/>
    <p:sldId id="279" r:id="rId10"/>
    <p:sldId id="294" r:id="rId11"/>
    <p:sldId id="293" r:id="rId12"/>
    <p:sldId id="295" r:id="rId13"/>
    <p:sldId id="296" r:id="rId14"/>
    <p:sldId id="258" r:id="rId15"/>
    <p:sldId id="276" r:id="rId16"/>
    <p:sldId id="284" r:id="rId17"/>
  </p:sldIdLst>
  <p:sldSz cx="9144000" cy="5143500" type="screen16x9"/>
  <p:notesSz cx="6858000" cy="9144000"/>
  <p:embeddedFontLst>
    <p:embeddedFont>
      <p:font typeface="Fira Sans Extra Condensed" panose="020B0503050000020004" pitchFamily="34" charset="0"/>
      <p:regular r:id="rId19"/>
      <p:bold r:id="rId20"/>
      <p:italic r:id="rId21"/>
      <p:boldItalic r:id="rId22"/>
    </p:embeddedFont>
    <p:embeddedFont>
      <p:font typeface="Fira Sans Extra Condensed SemiBold" panose="020B060402020202020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EAB8"/>
    <a:srgbClr val="2776EA"/>
    <a:srgbClr val="8027EA"/>
    <a:srgbClr val="EA4827"/>
    <a:srgbClr val="E99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A6E64C-337A-4CB4-AE54-E02920D145AC}">
  <a:tblStyle styleId="{6BA6E64C-337A-4CB4-AE54-E02920D145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8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51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41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93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536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e96fd5876e_0_3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e96fd5876e_0_3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5"/>
        <p:cNvGrpSpPr/>
        <p:nvPr/>
      </p:nvGrpSpPr>
      <p:grpSpPr>
        <a:xfrm>
          <a:off x="0" y="0"/>
          <a:ext cx="0" cy="0"/>
          <a:chOff x="0" y="0"/>
          <a:chExt cx="0" cy="0"/>
        </a:xfrm>
      </p:grpSpPr>
      <p:sp>
        <p:nvSpPr>
          <p:cNvPr id="2196" name="Google Shape;2196;ge96fd5876e_0_4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7" name="Google Shape;2197;ge96fd5876e_0_4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808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17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0950" y="1074150"/>
            <a:ext cx="3545700" cy="279202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600" dirty="0"/>
              <a:t>Sentiment Analysis using </a:t>
            </a:r>
            <a:r>
              <a:rPr lang="en" sz="3600" dirty="0"/>
              <a:t>Machine Learning</a:t>
            </a:r>
            <a:br>
              <a:rPr lang="en" sz="3600" dirty="0"/>
            </a:br>
            <a:br>
              <a:rPr lang="en" sz="3600" dirty="0"/>
            </a:br>
            <a:r>
              <a:rPr lang="en-US" sz="1800" dirty="0"/>
              <a:t>CSCI417/ECEN425 – Project</a:t>
            </a:r>
            <a:endParaRPr sz="1800" dirty="0"/>
          </a:p>
        </p:txBody>
      </p:sp>
      <p:sp>
        <p:nvSpPr>
          <p:cNvPr id="47" name="Google Shape;47;p15"/>
          <p:cNvSpPr txBox="1">
            <a:spLocks noGrp="1"/>
          </p:cNvSpPr>
          <p:nvPr>
            <p:ph type="subTitle" idx="1"/>
          </p:nvPr>
        </p:nvSpPr>
        <p:spPr>
          <a:xfrm>
            <a:off x="5813139" y="4007696"/>
            <a:ext cx="2873586"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dirty="0">
                <a:latin typeface="Fira Sans Extra Condensed SemiBold" panose="020B0604020202020204" charset="0"/>
              </a:rPr>
              <a:t>Andrew Effat – 19105700</a:t>
            </a:r>
          </a:p>
          <a:p>
            <a:pPr marL="0" lvl="0" indent="0" algn="r" rtl="0">
              <a:spcBef>
                <a:spcPts val="0"/>
              </a:spcBef>
              <a:spcAft>
                <a:spcPts val="0"/>
              </a:spcAft>
              <a:buNone/>
            </a:pPr>
            <a:r>
              <a:rPr lang="en" sz="1600" dirty="0">
                <a:latin typeface="Fira Sans Extra Condensed SemiBold" panose="020B0604020202020204" charset="0"/>
              </a:rPr>
              <a:t>Salma Khaled – 19100068</a:t>
            </a:r>
            <a:endParaRPr sz="1600" dirty="0">
              <a:latin typeface="Fira Sans Extra Condensed SemiBold" panose="020B0604020202020204" charset="0"/>
            </a:endParaRP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Logo&#10;&#10;Description automatically generated">
            <a:extLst>
              <a:ext uri="{FF2B5EF4-FFF2-40B4-BE49-F238E27FC236}">
                <a16:creationId xmlns:a16="http://schemas.microsoft.com/office/drawing/2014/main" id="{211430F8-22D5-9E21-A8B6-48208B1358A2}"/>
              </a:ext>
            </a:extLst>
          </p:cNvPr>
          <p:cNvPicPr>
            <a:picLocks noChangeAspect="1"/>
          </p:cNvPicPr>
          <p:nvPr/>
        </p:nvPicPr>
        <p:blipFill>
          <a:blip r:embed="rId3"/>
          <a:stretch>
            <a:fillRect/>
          </a:stretch>
        </p:blipFill>
        <p:spPr>
          <a:xfrm>
            <a:off x="7806260" y="0"/>
            <a:ext cx="1334046" cy="10005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Results/Discussion 1</a:t>
            </a:r>
          </a:p>
        </p:txBody>
      </p:sp>
      <p:sp>
        <p:nvSpPr>
          <p:cNvPr id="4" name="TextBox 3">
            <a:extLst>
              <a:ext uri="{FF2B5EF4-FFF2-40B4-BE49-F238E27FC236}">
                <a16:creationId xmlns:a16="http://schemas.microsoft.com/office/drawing/2014/main" id="{CF1D1388-D012-D679-B52B-68958A63CFB4}"/>
              </a:ext>
            </a:extLst>
          </p:cNvPr>
          <p:cNvSpPr txBox="1"/>
          <p:nvPr/>
        </p:nvSpPr>
        <p:spPr>
          <a:xfrm>
            <a:off x="685800" y="1351290"/>
            <a:ext cx="7772400" cy="461665"/>
          </a:xfrm>
          <a:prstGeom prst="rect">
            <a:avLst/>
          </a:prstGeom>
          <a:noFill/>
        </p:spPr>
        <p:txBody>
          <a:bodyPr wrap="square">
            <a:spAutoFit/>
          </a:bodyPr>
          <a:lstStyle/>
          <a:p>
            <a:r>
              <a:rPr lang="en-GB" sz="1200" dirty="0"/>
              <a:t>The user enters any text of his own, the function first tokenizes the text to break it down to tokens, padding these tokens to have the same length. Finally we predict the sentiment of the input text, and the put is then displayed.</a:t>
            </a:r>
          </a:p>
        </p:txBody>
      </p:sp>
      <p:pic>
        <p:nvPicPr>
          <p:cNvPr id="5" name="Picture 4">
            <a:extLst>
              <a:ext uri="{FF2B5EF4-FFF2-40B4-BE49-F238E27FC236}">
                <a16:creationId xmlns:a16="http://schemas.microsoft.com/office/drawing/2014/main" id="{493297E6-9BA9-3088-928D-D69FB32648FC}"/>
              </a:ext>
            </a:extLst>
          </p:cNvPr>
          <p:cNvPicPr>
            <a:picLocks noChangeAspect="1"/>
          </p:cNvPicPr>
          <p:nvPr/>
        </p:nvPicPr>
        <p:blipFill>
          <a:blip r:embed="rId3"/>
          <a:stretch>
            <a:fillRect/>
          </a:stretch>
        </p:blipFill>
        <p:spPr>
          <a:xfrm>
            <a:off x="655320" y="1926501"/>
            <a:ext cx="7833360" cy="2681270"/>
          </a:xfrm>
          <a:prstGeom prst="rect">
            <a:avLst/>
          </a:prstGeom>
        </p:spPr>
      </p:pic>
      <p:sp>
        <p:nvSpPr>
          <p:cNvPr id="2" name="Google Shape;237;p16">
            <a:extLst>
              <a:ext uri="{FF2B5EF4-FFF2-40B4-BE49-F238E27FC236}">
                <a16:creationId xmlns:a16="http://schemas.microsoft.com/office/drawing/2014/main" id="{1D0E086A-9785-9E8C-70CA-063E5F899B75}"/>
              </a:ext>
            </a:extLst>
          </p:cNvPr>
          <p:cNvSpPr/>
          <p:nvPr/>
        </p:nvSpPr>
        <p:spPr>
          <a:xfrm>
            <a:off x="-214025" y="-276641"/>
            <a:ext cx="1634727" cy="1634727"/>
          </a:xfrm>
          <a:prstGeom prst="ellipse">
            <a:avLst/>
          </a:prstGeom>
          <a:solidFill>
            <a:srgbClr val="8027E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1"/>
                </a:solidFill>
                <a:latin typeface="Fira Sans Extra Condensed"/>
                <a:ea typeface="Fira Sans Extra Condensed"/>
                <a:cs typeface="Fira Sans Extra Condensed"/>
                <a:sym typeface="Fira Sans Extra Condensed"/>
              </a:rPr>
              <a:t>04</a:t>
            </a:r>
            <a:endParaRPr sz="2800" dirty="0">
              <a:solidFill>
                <a:schemeClr val="lt1"/>
              </a:solidFill>
            </a:endParaRPr>
          </a:p>
        </p:txBody>
      </p:sp>
    </p:spTree>
    <p:extLst>
      <p:ext uri="{BB962C8B-B14F-4D97-AF65-F5344CB8AC3E}">
        <p14:creationId xmlns:p14="http://schemas.microsoft.com/office/powerpoint/2010/main" val="2097933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Results/Discussion 1</a:t>
            </a:r>
          </a:p>
        </p:txBody>
      </p:sp>
      <p:sp>
        <p:nvSpPr>
          <p:cNvPr id="7" name="TextBox 6">
            <a:extLst>
              <a:ext uri="{FF2B5EF4-FFF2-40B4-BE49-F238E27FC236}">
                <a16:creationId xmlns:a16="http://schemas.microsoft.com/office/drawing/2014/main" id="{866C894A-0ADA-65A9-FB5A-BDDCF35D54CF}"/>
              </a:ext>
            </a:extLst>
          </p:cNvPr>
          <p:cNvSpPr txBox="1"/>
          <p:nvPr/>
        </p:nvSpPr>
        <p:spPr>
          <a:xfrm>
            <a:off x="1539240" y="1093266"/>
            <a:ext cx="6454140" cy="307777"/>
          </a:xfrm>
          <a:prstGeom prst="rect">
            <a:avLst/>
          </a:prstGeom>
          <a:noFill/>
        </p:spPr>
        <p:txBody>
          <a:bodyPr wrap="square">
            <a:spAutoFit/>
          </a:bodyPr>
          <a:lstStyle/>
          <a:p>
            <a:r>
              <a:rPr lang="en-GB" sz="1400" dirty="0"/>
              <a:t>a. Positive Text:				b. Negative Text:</a:t>
            </a:r>
          </a:p>
        </p:txBody>
      </p:sp>
      <p:pic>
        <p:nvPicPr>
          <p:cNvPr id="10" name="Picture 9" descr="Graphical user interface, application, Teams&#10;&#10;Description automatically generated">
            <a:extLst>
              <a:ext uri="{FF2B5EF4-FFF2-40B4-BE49-F238E27FC236}">
                <a16:creationId xmlns:a16="http://schemas.microsoft.com/office/drawing/2014/main" id="{FB4F9DB3-21C8-6217-7F1D-9E19EBC3DD0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237" t="43725" r="63150" b="6925"/>
          <a:stretch/>
        </p:blipFill>
        <p:spPr>
          <a:xfrm>
            <a:off x="353275" y="1711434"/>
            <a:ext cx="4292170" cy="1871019"/>
          </a:xfrm>
          <a:prstGeom prst="rect">
            <a:avLst/>
          </a:prstGeom>
        </p:spPr>
      </p:pic>
      <p:pic>
        <p:nvPicPr>
          <p:cNvPr id="11" name="Picture 10" descr="Text&#10;&#10;Description automatically generated">
            <a:extLst>
              <a:ext uri="{FF2B5EF4-FFF2-40B4-BE49-F238E27FC236}">
                <a16:creationId xmlns:a16="http://schemas.microsoft.com/office/drawing/2014/main" id="{654F8F2D-C0D4-742B-2F76-4EDBEEAC94A0}"/>
              </a:ext>
            </a:extLst>
          </p:cNvPr>
          <p:cNvPicPr>
            <a:picLocks noChangeAspect="1"/>
          </p:cNvPicPr>
          <p:nvPr/>
        </p:nvPicPr>
        <p:blipFill rotWithShape="1">
          <a:blip r:embed="rId4">
            <a:extLst>
              <a:ext uri="{28A0092B-C50C-407E-A947-70E740481C1C}">
                <a14:useLocalDpi xmlns:a14="http://schemas.microsoft.com/office/drawing/2010/main" val="0"/>
              </a:ext>
            </a:extLst>
          </a:blip>
          <a:srcRect l="3784" r="8610"/>
          <a:stretch/>
        </p:blipFill>
        <p:spPr>
          <a:xfrm>
            <a:off x="353275" y="3787215"/>
            <a:ext cx="4292170" cy="1152622"/>
          </a:xfrm>
          <a:prstGeom prst="rect">
            <a:avLst/>
          </a:prstGeom>
        </p:spPr>
      </p:pic>
      <p:pic>
        <p:nvPicPr>
          <p:cNvPr id="12" name="Picture 11" descr="Graphical user interface, application, Teams&#10;&#10;Description automatically generated">
            <a:extLst>
              <a:ext uri="{FF2B5EF4-FFF2-40B4-BE49-F238E27FC236}">
                <a16:creationId xmlns:a16="http://schemas.microsoft.com/office/drawing/2014/main" id="{4D3CF1A5-58EF-3581-3DF7-1AB53516075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46" t="44187" r="63685" b="8989"/>
          <a:stretch/>
        </p:blipFill>
        <p:spPr>
          <a:xfrm>
            <a:off x="4738500" y="1711434"/>
            <a:ext cx="4315201" cy="186417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6C32438C-3B0C-D34B-AD96-C79C02EC7992}"/>
              </a:ext>
            </a:extLst>
          </p:cNvPr>
          <p:cNvPicPr>
            <a:picLocks noChangeAspect="1"/>
          </p:cNvPicPr>
          <p:nvPr/>
        </p:nvPicPr>
        <p:blipFill>
          <a:blip r:embed="rId6"/>
          <a:stretch>
            <a:fillRect/>
          </a:stretch>
        </p:blipFill>
        <p:spPr>
          <a:xfrm>
            <a:off x="4738501" y="3782298"/>
            <a:ext cx="4313252" cy="555269"/>
          </a:xfrm>
          <a:prstGeom prst="rect">
            <a:avLst/>
          </a:prstGeom>
        </p:spPr>
      </p:pic>
    </p:spTree>
    <p:extLst>
      <p:ext uri="{BB962C8B-B14F-4D97-AF65-F5344CB8AC3E}">
        <p14:creationId xmlns:p14="http://schemas.microsoft.com/office/powerpoint/2010/main" val="161809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Results/Discussion 2</a:t>
            </a:r>
          </a:p>
        </p:txBody>
      </p:sp>
      <p:pic>
        <p:nvPicPr>
          <p:cNvPr id="3" name="Picture 2">
            <a:extLst>
              <a:ext uri="{FF2B5EF4-FFF2-40B4-BE49-F238E27FC236}">
                <a16:creationId xmlns:a16="http://schemas.microsoft.com/office/drawing/2014/main" id="{5910844A-C159-AD2C-269F-E063C68F4045}"/>
              </a:ext>
            </a:extLst>
          </p:cNvPr>
          <p:cNvPicPr>
            <a:picLocks noChangeAspect="1"/>
          </p:cNvPicPr>
          <p:nvPr/>
        </p:nvPicPr>
        <p:blipFill>
          <a:blip r:embed="rId3"/>
          <a:stretch>
            <a:fillRect/>
          </a:stretch>
        </p:blipFill>
        <p:spPr>
          <a:xfrm>
            <a:off x="1538977" y="1173321"/>
            <a:ext cx="6066046" cy="3665538"/>
          </a:xfrm>
          <a:prstGeom prst="rect">
            <a:avLst/>
          </a:prstGeom>
        </p:spPr>
      </p:pic>
    </p:spTree>
    <p:extLst>
      <p:ext uri="{BB962C8B-B14F-4D97-AF65-F5344CB8AC3E}">
        <p14:creationId xmlns:p14="http://schemas.microsoft.com/office/powerpoint/2010/main" val="150193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Results/Discussion 2</a:t>
            </a:r>
          </a:p>
        </p:txBody>
      </p:sp>
      <p:sp>
        <p:nvSpPr>
          <p:cNvPr id="2" name="TextBox 1">
            <a:extLst>
              <a:ext uri="{FF2B5EF4-FFF2-40B4-BE49-F238E27FC236}">
                <a16:creationId xmlns:a16="http://schemas.microsoft.com/office/drawing/2014/main" id="{AA7EBB26-65DE-63B6-34B6-081FCC6F2471}"/>
              </a:ext>
            </a:extLst>
          </p:cNvPr>
          <p:cNvSpPr txBox="1"/>
          <p:nvPr/>
        </p:nvSpPr>
        <p:spPr>
          <a:xfrm>
            <a:off x="1120140" y="1459026"/>
            <a:ext cx="8328660" cy="307777"/>
          </a:xfrm>
          <a:prstGeom prst="rect">
            <a:avLst/>
          </a:prstGeom>
          <a:noFill/>
        </p:spPr>
        <p:txBody>
          <a:bodyPr wrap="square">
            <a:spAutoFit/>
          </a:bodyPr>
          <a:lstStyle/>
          <a:p>
            <a:r>
              <a:rPr lang="en-GB" sz="1400" dirty="0"/>
              <a:t>a. Logistic Regression Mode:			       b. Linear SVC Mode:</a:t>
            </a:r>
          </a:p>
        </p:txBody>
      </p:sp>
      <p:pic>
        <p:nvPicPr>
          <p:cNvPr id="4" name="Picture 3" descr="Calendar&#10;&#10;Description automatically generated">
            <a:extLst>
              <a:ext uri="{FF2B5EF4-FFF2-40B4-BE49-F238E27FC236}">
                <a16:creationId xmlns:a16="http://schemas.microsoft.com/office/drawing/2014/main" id="{2F2DAA16-6CB6-339D-36D6-A2FFA5A0E975}"/>
              </a:ext>
            </a:extLst>
          </p:cNvPr>
          <p:cNvPicPr>
            <a:picLocks noChangeAspect="1"/>
          </p:cNvPicPr>
          <p:nvPr/>
        </p:nvPicPr>
        <p:blipFill>
          <a:blip r:embed="rId3"/>
          <a:stretch>
            <a:fillRect/>
          </a:stretch>
        </p:blipFill>
        <p:spPr>
          <a:xfrm>
            <a:off x="339090" y="1975560"/>
            <a:ext cx="3918643" cy="2651760"/>
          </a:xfrm>
          <a:prstGeom prst="rect">
            <a:avLst/>
          </a:prstGeom>
        </p:spPr>
      </p:pic>
      <p:pic>
        <p:nvPicPr>
          <p:cNvPr id="5" name="Picture 4">
            <a:extLst>
              <a:ext uri="{FF2B5EF4-FFF2-40B4-BE49-F238E27FC236}">
                <a16:creationId xmlns:a16="http://schemas.microsoft.com/office/drawing/2014/main" id="{915A913C-8205-CD87-6BE2-457974096D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84568" y="1975560"/>
            <a:ext cx="3720342" cy="2651760"/>
          </a:xfrm>
          <a:prstGeom prst="rect">
            <a:avLst/>
          </a:prstGeom>
          <a:noFill/>
        </p:spPr>
      </p:pic>
    </p:spTree>
    <p:extLst>
      <p:ext uri="{BB962C8B-B14F-4D97-AF65-F5344CB8AC3E}">
        <p14:creationId xmlns:p14="http://schemas.microsoft.com/office/powerpoint/2010/main" val="308842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17"/>
          <p:cNvSpPr/>
          <p:nvPr/>
        </p:nvSpPr>
        <p:spPr>
          <a:xfrm>
            <a:off x="457174" y="1685925"/>
            <a:ext cx="7909585"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02988" y="1470991"/>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Conclusion</a:t>
            </a:r>
          </a:p>
        </p:txBody>
      </p:sp>
      <p:grpSp>
        <p:nvGrpSpPr>
          <p:cNvPr id="337" name="Google Shape;337;p17"/>
          <p:cNvGrpSpPr/>
          <p:nvPr/>
        </p:nvGrpSpPr>
        <p:grpSpPr>
          <a:xfrm>
            <a:off x="459236" y="1627242"/>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7"/>
          <p:cNvSpPr txBox="1"/>
          <p:nvPr/>
        </p:nvSpPr>
        <p:spPr>
          <a:xfrm>
            <a:off x="695388" y="2248857"/>
            <a:ext cx="7336092" cy="1599168"/>
          </a:xfrm>
          <a:prstGeom prst="rect">
            <a:avLst/>
          </a:prstGeom>
          <a:noFill/>
          <a:ln>
            <a:noFill/>
          </a:ln>
        </p:spPr>
        <p:txBody>
          <a:bodyPr spcFirstLastPara="1" wrap="square" lIns="91425" tIns="91425" rIns="91425" bIns="91425" anchor="t" anchorCtr="0">
            <a:noAutofit/>
          </a:bodyPr>
          <a:lstStyle/>
          <a:p>
            <a:pPr marL="2540">
              <a:buSzPts val="1400"/>
            </a:pPr>
            <a:r>
              <a:rPr lang="en-GB" sz="1400" dirty="0"/>
              <a:t>Due to the development of technology, the era of gaining insightful data from surveys and social media has come to an end. As a result, it is now important for your company to be aware of how your clients are feeling. To maximize the potential of data and gain the most insightful understanding, businesses are utilizing sophisticated classifiers like sentiment analysis and contextual semantic search. Utilizing technologies for natural language processing, you may create business strategies, meet, or exceed customer expectations, generate leads, create marketing campaigns, and uncover new growth opportunities.</a:t>
            </a:r>
            <a:endParaRPr lang="en-US" sz="1400" dirty="0"/>
          </a:p>
          <a:p>
            <a:pPr marL="2540" lvl="0" algn="l" rtl="0">
              <a:spcBef>
                <a:spcPts val="0"/>
              </a:spcBef>
              <a:spcAft>
                <a:spcPts val="0"/>
              </a:spcAft>
              <a:buSzPts val="1400"/>
            </a:pPr>
            <a:endParaRPr dirty="0">
              <a:latin typeface="Roboto"/>
              <a:ea typeface="Roboto"/>
              <a:cs typeface="Roboto"/>
              <a:sym typeface="Roboto"/>
            </a:endParaRPr>
          </a:p>
        </p:txBody>
      </p:sp>
      <p:sp>
        <p:nvSpPr>
          <p:cNvPr id="2" name="Google Shape;237;p16">
            <a:extLst>
              <a:ext uri="{FF2B5EF4-FFF2-40B4-BE49-F238E27FC236}">
                <a16:creationId xmlns:a16="http://schemas.microsoft.com/office/drawing/2014/main" id="{2535E15A-7877-1EC7-855D-3FDABA3A5013}"/>
              </a:ext>
            </a:extLst>
          </p:cNvPr>
          <p:cNvSpPr/>
          <p:nvPr/>
        </p:nvSpPr>
        <p:spPr>
          <a:xfrm>
            <a:off x="-214025" y="-276641"/>
            <a:ext cx="1634727" cy="1634727"/>
          </a:xfrm>
          <a:prstGeom prst="ellipse">
            <a:avLst/>
          </a:prstGeom>
          <a:solidFill>
            <a:srgbClr val="2776E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1"/>
                </a:solidFill>
                <a:latin typeface="Fira Sans Extra Condensed"/>
                <a:ea typeface="Fira Sans Extra Condensed"/>
                <a:cs typeface="Fira Sans Extra Condensed"/>
                <a:sym typeface="Fira Sans Extra Condensed"/>
              </a:rPr>
              <a:t>05</a:t>
            </a:r>
            <a:endParaRPr sz="2800" dirty="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43" name="Google Shape;1743;p3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Reference</a:t>
            </a:r>
            <a:endParaRPr sz="4400" dirty="0"/>
          </a:p>
        </p:txBody>
      </p:sp>
      <p:sp>
        <p:nvSpPr>
          <p:cNvPr id="1750" name="Google Shape;1750;p35"/>
          <p:cNvSpPr txBox="1"/>
          <p:nvPr/>
        </p:nvSpPr>
        <p:spPr>
          <a:xfrm>
            <a:off x="457200" y="1470991"/>
            <a:ext cx="8046720" cy="1275520"/>
          </a:xfrm>
          <a:prstGeom prst="rect">
            <a:avLst/>
          </a:prstGeom>
          <a:noFill/>
          <a:ln>
            <a:noFill/>
          </a:ln>
        </p:spPr>
        <p:txBody>
          <a:bodyPr spcFirstLastPara="1" wrap="square" lIns="91425" tIns="91425" rIns="91425" bIns="91425" anchor="ctr" anchorCtr="0">
            <a:noAutofit/>
          </a:bodyPr>
          <a:lstStyle/>
          <a:p>
            <a:r>
              <a:rPr lang="en-GB" sz="1400" dirty="0"/>
              <a:t>[1] “Introduction to Sentiment Analysis: Concept, Working, and Application,” Maruti </a:t>
            </a:r>
            <a:r>
              <a:rPr lang="en-GB" sz="1400" dirty="0" err="1"/>
              <a:t>Techlabs</a:t>
            </a:r>
            <a:r>
              <a:rPr lang="en-GB" sz="1400" dirty="0"/>
              <a:t>, Oct. 08, 2021. https://marutitech.com/introduction-to-sentiment-analysis/</a:t>
            </a:r>
          </a:p>
          <a:p>
            <a:r>
              <a:rPr lang="en-GB" sz="1400" dirty="0"/>
              <a:t>[2] “Sentiment Analysis using Python [with source code],” </a:t>
            </a:r>
            <a:r>
              <a:rPr lang="en-GB" sz="1400" dirty="0" err="1"/>
              <a:t>TechVidvan</a:t>
            </a:r>
            <a:r>
              <a:rPr lang="en-GB" sz="1400" dirty="0"/>
              <a:t>, Jun. 14, 2021. https://techvidvan.com/tutorials/python-sentiment-analysis/</a:t>
            </a:r>
          </a:p>
          <a:p>
            <a:pPr marL="0" lvl="0" indent="0" rtl="0">
              <a:spcBef>
                <a:spcPts val="0"/>
              </a:spcBef>
              <a:spcAft>
                <a:spcPts val="0"/>
              </a:spcAft>
              <a:buNone/>
            </a:pPr>
            <a:endParaRPr dirty="0">
              <a:solidFill>
                <a:srgbClr val="000000"/>
              </a:solidFill>
              <a:latin typeface="Roboto"/>
              <a:ea typeface="Roboto"/>
              <a:cs typeface="Roboto"/>
              <a:sym typeface="Roboto"/>
            </a:endParaRPr>
          </a:p>
        </p:txBody>
      </p:sp>
      <p:sp>
        <p:nvSpPr>
          <p:cNvPr id="2" name="Google Shape;237;p16">
            <a:extLst>
              <a:ext uri="{FF2B5EF4-FFF2-40B4-BE49-F238E27FC236}">
                <a16:creationId xmlns:a16="http://schemas.microsoft.com/office/drawing/2014/main" id="{4F853D1E-F717-68C8-4420-D5B48C423720}"/>
              </a:ext>
            </a:extLst>
          </p:cNvPr>
          <p:cNvSpPr/>
          <p:nvPr/>
        </p:nvSpPr>
        <p:spPr>
          <a:xfrm>
            <a:off x="-214025" y="-276641"/>
            <a:ext cx="1634727" cy="1634727"/>
          </a:xfrm>
          <a:prstGeom prst="ellipse">
            <a:avLst/>
          </a:prstGeom>
          <a:solidFill>
            <a:srgbClr val="26EAB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1"/>
                </a:solidFill>
                <a:latin typeface="Fira Sans Extra Condensed"/>
                <a:ea typeface="Fira Sans Extra Condensed"/>
                <a:cs typeface="Fira Sans Extra Condensed"/>
                <a:sym typeface="Fira Sans Extra Condensed"/>
              </a:rPr>
              <a:t>06</a:t>
            </a:r>
            <a:endParaRPr sz="2800" dirty="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8"/>
        <p:cNvGrpSpPr/>
        <p:nvPr/>
      </p:nvGrpSpPr>
      <p:grpSpPr>
        <a:xfrm>
          <a:off x="0" y="0"/>
          <a:ext cx="0" cy="0"/>
          <a:chOff x="0" y="0"/>
          <a:chExt cx="0" cy="0"/>
        </a:xfrm>
      </p:grpSpPr>
      <p:sp>
        <p:nvSpPr>
          <p:cNvPr id="2205" name="Google Shape;2205;p43"/>
          <p:cNvSpPr/>
          <p:nvPr/>
        </p:nvSpPr>
        <p:spPr>
          <a:xfrm>
            <a:off x="3082350" y="1082100"/>
            <a:ext cx="2979300" cy="29793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3"/>
          <p:cNvSpPr/>
          <p:nvPr/>
        </p:nvSpPr>
        <p:spPr>
          <a:xfrm>
            <a:off x="3898138" y="455725"/>
            <a:ext cx="1347900" cy="134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8" name="Google Shape;2208;p43"/>
          <p:cNvGrpSpPr/>
          <p:nvPr/>
        </p:nvGrpSpPr>
        <p:grpSpPr>
          <a:xfrm>
            <a:off x="4076706" y="626084"/>
            <a:ext cx="990758" cy="1007202"/>
            <a:chOff x="5142325" y="1951175"/>
            <a:chExt cx="1293925" cy="1315400"/>
          </a:xfrm>
        </p:grpSpPr>
        <p:sp>
          <p:nvSpPr>
            <p:cNvPr id="2209" name="Google Shape;2209;p43"/>
            <p:cNvSpPr/>
            <p:nvPr/>
          </p:nvSpPr>
          <p:spPr>
            <a:xfrm>
              <a:off x="5933850" y="2137850"/>
              <a:ext cx="168775" cy="239200"/>
            </a:xfrm>
            <a:custGeom>
              <a:avLst/>
              <a:gdLst/>
              <a:ahLst/>
              <a:cxnLst/>
              <a:rect l="l" t="t" r="r" b="b"/>
              <a:pathLst>
                <a:path w="6751" h="9568" extrusionOk="0">
                  <a:moveTo>
                    <a:pt x="5995" y="0"/>
                  </a:moveTo>
                  <a:lnTo>
                    <a:pt x="5854" y="13"/>
                  </a:lnTo>
                  <a:lnTo>
                    <a:pt x="5713" y="64"/>
                  </a:lnTo>
                  <a:lnTo>
                    <a:pt x="423" y="2498"/>
                  </a:lnTo>
                  <a:lnTo>
                    <a:pt x="333" y="2549"/>
                  </a:lnTo>
                  <a:lnTo>
                    <a:pt x="257" y="2613"/>
                  </a:lnTo>
                  <a:lnTo>
                    <a:pt x="180" y="2677"/>
                  </a:lnTo>
                  <a:lnTo>
                    <a:pt x="116" y="2767"/>
                  </a:lnTo>
                  <a:lnTo>
                    <a:pt x="77" y="2856"/>
                  </a:lnTo>
                  <a:lnTo>
                    <a:pt x="39" y="2946"/>
                  </a:lnTo>
                  <a:lnTo>
                    <a:pt x="13" y="3049"/>
                  </a:lnTo>
                  <a:lnTo>
                    <a:pt x="0" y="3151"/>
                  </a:lnTo>
                  <a:lnTo>
                    <a:pt x="0" y="8851"/>
                  </a:lnTo>
                  <a:lnTo>
                    <a:pt x="26" y="8991"/>
                  </a:lnTo>
                  <a:lnTo>
                    <a:pt x="65" y="9132"/>
                  </a:lnTo>
                  <a:lnTo>
                    <a:pt x="129" y="9248"/>
                  </a:lnTo>
                  <a:lnTo>
                    <a:pt x="218" y="9363"/>
                  </a:lnTo>
                  <a:lnTo>
                    <a:pt x="321" y="9452"/>
                  </a:lnTo>
                  <a:lnTo>
                    <a:pt x="449" y="9517"/>
                  </a:lnTo>
                  <a:lnTo>
                    <a:pt x="590" y="9555"/>
                  </a:lnTo>
                  <a:lnTo>
                    <a:pt x="731" y="9568"/>
                  </a:lnTo>
                  <a:lnTo>
                    <a:pt x="884" y="9555"/>
                  </a:lnTo>
                  <a:lnTo>
                    <a:pt x="1012" y="9517"/>
                  </a:lnTo>
                  <a:lnTo>
                    <a:pt x="1140" y="9452"/>
                  </a:lnTo>
                  <a:lnTo>
                    <a:pt x="1243" y="9363"/>
                  </a:lnTo>
                  <a:lnTo>
                    <a:pt x="1333" y="9248"/>
                  </a:lnTo>
                  <a:lnTo>
                    <a:pt x="1409" y="9132"/>
                  </a:lnTo>
                  <a:lnTo>
                    <a:pt x="1448" y="8991"/>
                  </a:lnTo>
                  <a:lnTo>
                    <a:pt x="1461" y="8851"/>
                  </a:lnTo>
                  <a:lnTo>
                    <a:pt x="1461" y="3625"/>
                  </a:lnTo>
                  <a:lnTo>
                    <a:pt x="6328" y="1384"/>
                  </a:lnTo>
                  <a:lnTo>
                    <a:pt x="6456" y="1307"/>
                  </a:lnTo>
                  <a:lnTo>
                    <a:pt x="6558" y="1217"/>
                  </a:lnTo>
                  <a:lnTo>
                    <a:pt x="6648" y="1102"/>
                  </a:lnTo>
                  <a:lnTo>
                    <a:pt x="6712" y="974"/>
                  </a:lnTo>
                  <a:lnTo>
                    <a:pt x="6737" y="846"/>
                  </a:lnTo>
                  <a:lnTo>
                    <a:pt x="6750" y="705"/>
                  </a:lnTo>
                  <a:lnTo>
                    <a:pt x="6737" y="564"/>
                  </a:lnTo>
                  <a:lnTo>
                    <a:pt x="6686" y="423"/>
                  </a:lnTo>
                  <a:lnTo>
                    <a:pt x="6609" y="295"/>
                  </a:lnTo>
                  <a:lnTo>
                    <a:pt x="6520" y="180"/>
                  </a:lnTo>
                  <a:lnTo>
                    <a:pt x="6404" y="103"/>
                  </a:lnTo>
                  <a:lnTo>
                    <a:pt x="6276" y="39"/>
                  </a:lnTo>
                  <a:lnTo>
                    <a:pt x="61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3"/>
            <p:cNvSpPr/>
            <p:nvPr/>
          </p:nvSpPr>
          <p:spPr>
            <a:xfrm>
              <a:off x="5831700" y="1979025"/>
              <a:ext cx="90325" cy="399625"/>
            </a:xfrm>
            <a:custGeom>
              <a:avLst/>
              <a:gdLst/>
              <a:ahLst/>
              <a:cxnLst/>
              <a:rect l="l" t="t" r="r" b="b"/>
              <a:pathLst>
                <a:path w="3613" h="15985" extrusionOk="0">
                  <a:moveTo>
                    <a:pt x="2883" y="1"/>
                  </a:moveTo>
                  <a:lnTo>
                    <a:pt x="2742" y="13"/>
                  </a:lnTo>
                  <a:lnTo>
                    <a:pt x="2601" y="52"/>
                  </a:lnTo>
                  <a:lnTo>
                    <a:pt x="2486" y="129"/>
                  </a:lnTo>
                  <a:lnTo>
                    <a:pt x="2370" y="218"/>
                  </a:lnTo>
                  <a:lnTo>
                    <a:pt x="2281" y="321"/>
                  </a:lnTo>
                  <a:lnTo>
                    <a:pt x="2217" y="449"/>
                  </a:lnTo>
                  <a:lnTo>
                    <a:pt x="2178" y="577"/>
                  </a:lnTo>
                  <a:lnTo>
                    <a:pt x="2165" y="731"/>
                  </a:lnTo>
                  <a:lnTo>
                    <a:pt x="2165" y="6020"/>
                  </a:lnTo>
                  <a:lnTo>
                    <a:pt x="244" y="7724"/>
                  </a:lnTo>
                  <a:lnTo>
                    <a:pt x="180" y="7788"/>
                  </a:lnTo>
                  <a:lnTo>
                    <a:pt x="142" y="7839"/>
                  </a:lnTo>
                  <a:lnTo>
                    <a:pt x="90" y="7903"/>
                  </a:lnTo>
                  <a:lnTo>
                    <a:pt x="65" y="7967"/>
                  </a:lnTo>
                  <a:lnTo>
                    <a:pt x="39" y="8044"/>
                  </a:lnTo>
                  <a:lnTo>
                    <a:pt x="14" y="8121"/>
                  </a:lnTo>
                  <a:lnTo>
                    <a:pt x="1" y="8198"/>
                  </a:lnTo>
                  <a:lnTo>
                    <a:pt x="1" y="8274"/>
                  </a:lnTo>
                  <a:lnTo>
                    <a:pt x="1" y="15268"/>
                  </a:lnTo>
                  <a:lnTo>
                    <a:pt x="14" y="15408"/>
                  </a:lnTo>
                  <a:lnTo>
                    <a:pt x="52" y="15549"/>
                  </a:lnTo>
                  <a:lnTo>
                    <a:pt x="116" y="15665"/>
                  </a:lnTo>
                  <a:lnTo>
                    <a:pt x="206" y="15780"/>
                  </a:lnTo>
                  <a:lnTo>
                    <a:pt x="321" y="15870"/>
                  </a:lnTo>
                  <a:lnTo>
                    <a:pt x="436" y="15934"/>
                  </a:lnTo>
                  <a:lnTo>
                    <a:pt x="577" y="15972"/>
                  </a:lnTo>
                  <a:lnTo>
                    <a:pt x="731" y="15985"/>
                  </a:lnTo>
                  <a:lnTo>
                    <a:pt x="872" y="15972"/>
                  </a:lnTo>
                  <a:lnTo>
                    <a:pt x="1013" y="15934"/>
                  </a:lnTo>
                  <a:lnTo>
                    <a:pt x="1128" y="15870"/>
                  </a:lnTo>
                  <a:lnTo>
                    <a:pt x="1243" y="15780"/>
                  </a:lnTo>
                  <a:lnTo>
                    <a:pt x="1333" y="15665"/>
                  </a:lnTo>
                  <a:lnTo>
                    <a:pt x="1397" y="15549"/>
                  </a:lnTo>
                  <a:lnTo>
                    <a:pt x="1435" y="15408"/>
                  </a:lnTo>
                  <a:lnTo>
                    <a:pt x="1461" y="15268"/>
                  </a:lnTo>
                  <a:lnTo>
                    <a:pt x="1461" y="8595"/>
                  </a:lnTo>
                  <a:lnTo>
                    <a:pt x="3369" y="6878"/>
                  </a:lnTo>
                  <a:lnTo>
                    <a:pt x="3433" y="6827"/>
                  </a:lnTo>
                  <a:lnTo>
                    <a:pt x="3472" y="6763"/>
                  </a:lnTo>
                  <a:lnTo>
                    <a:pt x="3523" y="6699"/>
                  </a:lnTo>
                  <a:lnTo>
                    <a:pt x="3549" y="6635"/>
                  </a:lnTo>
                  <a:lnTo>
                    <a:pt x="3574" y="6571"/>
                  </a:lnTo>
                  <a:lnTo>
                    <a:pt x="3600" y="6494"/>
                  </a:lnTo>
                  <a:lnTo>
                    <a:pt x="3613" y="6417"/>
                  </a:lnTo>
                  <a:lnTo>
                    <a:pt x="3613" y="6340"/>
                  </a:lnTo>
                  <a:lnTo>
                    <a:pt x="3613" y="731"/>
                  </a:lnTo>
                  <a:lnTo>
                    <a:pt x="3600" y="577"/>
                  </a:lnTo>
                  <a:lnTo>
                    <a:pt x="3561" y="449"/>
                  </a:lnTo>
                  <a:lnTo>
                    <a:pt x="3497" y="321"/>
                  </a:lnTo>
                  <a:lnTo>
                    <a:pt x="3408" y="218"/>
                  </a:lnTo>
                  <a:lnTo>
                    <a:pt x="3292" y="129"/>
                  </a:lnTo>
                  <a:lnTo>
                    <a:pt x="3177" y="52"/>
                  </a:lnTo>
                  <a:lnTo>
                    <a:pt x="3036" y="13"/>
                  </a:lnTo>
                  <a:lnTo>
                    <a:pt x="28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3"/>
            <p:cNvSpPr/>
            <p:nvPr/>
          </p:nvSpPr>
          <p:spPr>
            <a:xfrm>
              <a:off x="5705225" y="2077975"/>
              <a:ext cx="36525" cy="299075"/>
            </a:xfrm>
            <a:custGeom>
              <a:avLst/>
              <a:gdLst/>
              <a:ahLst/>
              <a:cxnLst/>
              <a:rect l="l" t="t" r="r" b="b"/>
              <a:pathLst>
                <a:path w="1461" h="11963" extrusionOk="0">
                  <a:moveTo>
                    <a:pt x="731" y="0"/>
                  </a:moveTo>
                  <a:lnTo>
                    <a:pt x="577" y="13"/>
                  </a:lnTo>
                  <a:lnTo>
                    <a:pt x="436" y="51"/>
                  </a:lnTo>
                  <a:lnTo>
                    <a:pt x="321" y="128"/>
                  </a:lnTo>
                  <a:lnTo>
                    <a:pt x="206" y="205"/>
                  </a:lnTo>
                  <a:lnTo>
                    <a:pt x="116" y="320"/>
                  </a:lnTo>
                  <a:lnTo>
                    <a:pt x="52" y="448"/>
                  </a:lnTo>
                  <a:lnTo>
                    <a:pt x="13" y="577"/>
                  </a:lnTo>
                  <a:lnTo>
                    <a:pt x="1" y="730"/>
                  </a:lnTo>
                  <a:lnTo>
                    <a:pt x="1" y="11246"/>
                  </a:lnTo>
                  <a:lnTo>
                    <a:pt x="13" y="11386"/>
                  </a:lnTo>
                  <a:lnTo>
                    <a:pt x="52" y="11527"/>
                  </a:lnTo>
                  <a:lnTo>
                    <a:pt x="116" y="11643"/>
                  </a:lnTo>
                  <a:lnTo>
                    <a:pt x="206" y="11758"/>
                  </a:lnTo>
                  <a:lnTo>
                    <a:pt x="321" y="11847"/>
                  </a:lnTo>
                  <a:lnTo>
                    <a:pt x="436" y="11912"/>
                  </a:lnTo>
                  <a:lnTo>
                    <a:pt x="577" y="11950"/>
                  </a:lnTo>
                  <a:lnTo>
                    <a:pt x="731" y="11963"/>
                  </a:lnTo>
                  <a:lnTo>
                    <a:pt x="872" y="11950"/>
                  </a:lnTo>
                  <a:lnTo>
                    <a:pt x="1013" y="11912"/>
                  </a:lnTo>
                  <a:lnTo>
                    <a:pt x="1128" y="11847"/>
                  </a:lnTo>
                  <a:lnTo>
                    <a:pt x="1243" y="11758"/>
                  </a:lnTo>
                  <a:lnTo>
                    <a:pt x="1333" y="11643"/>
                  </a:lnTo>
                  <a:lnTo>
                    <a:pt x="1397" y="11527"/>
                  </a:lnTo>
                  <a:lnTo>
                    <a:pt x="1435" y="11386"/>
                  </a:lnTo>
                  <a:lnTo>
                    <a:pt x="1461" y="11246"/>
                  </a:lnTo>
                  <a:lnTo>
                    <a:pt x="1461" y="730"/>
                  </a:lnTo>
                  <a:lnTo>
                    <a:pt x="1435" y="577"/>
                  </a:lnTo>
                  <a:lnTo>
                    <a:pt x="1397" y="448"/>
                  </a:lnTo>
                  <a:lnTo>
                    <a:pt x="1333" y="320"/>
                  </a:lnTo>
                  <a:lnTo>
                    <a:pt x="1243" y="205"/>
                  </a:lnTo>
                  <a:lnTo>
                    <a:pt x="1128" y="128"/>
                  </a:lnTo>
                  <a:lnTo>
                    <a:pt x="1013" y="51"/>
                  </a:lnTo>
                  <a:lnTo>
                    <a:pt x="872" y="13"/>
                  </a:lnTo>
                  <a:lnTo>
                    <a:pt x="7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3"/>
            <p:cNvSpPr/>
            <p:nvPr/>
          </p:nvSpPr>
          <p:spPr>
            <a:xfrm>
              <a:off x="5426975" y="1967500"/>
              <a:ext cx="169725" cy="395800"/>
            </a:xfrm>
            <a:custGeom>
              <a:avLst/>
              <a:gdLst/>
              <a:ahLst/>
              <a:cxnLst/>
              <a:rect l="l" t="t" r="r" b="b"/>
              <a:pathLst>
                <a:path w="6789" h="15832" extrusionOk="0">
                  <a:moveTo>
                    <a:pt x="731" y="0"/>
                  </a:moveTo>
                  <a:lnTo>
                    <a:pt x="577" y="13"/>
                  </a:lnTo>
                  <a:lnTo>
                    <a:pt x="436" y="64"/>
                  </a:lnTo>
                  <a:lnTo>
                    <a:pt x="321" y="129"/>
                  </a:lnTo>
                  <a:lnTo>
                    <a:pt x="206" y="218"/>
                  </a:lnTo>
                  <a:lnTo>
                    <a:pt x="116" y="321"/>
                  </a:lnTo>
                  <a:lnTo>
                    <a:pt x="52" y="449"/>
                  </a:lnTo>
                  <a:lnTo>
                    <a:pt x="13" y="577"/>
                  </a:lnTo>
                  <a:lnTo>
                    <a:pt x="1" y="731"/>
                  </a:lnTo>
                  <a:lnTo>
                    <a:pt x="1" y="7352"/>
                  </a:lnTo>
                  <a:lnTo>
                    <a:pt x="1" y="7467"/>
                  </a:lnTo>
                  <a:lnTo>
                    <a:pt x="26" y="7570"/>
                  </a:lnTo>
                  <a:lnTo>
                    <a:pt x="65" y="7660"/>
                  </a:lnTo>
                  <a:lnTo>
                    <a:pt x="116" y="7762"/>
                  </a:lnTo>
                  <a:lnTo>
                    <a:pt x="180" y="7839"/>
                  </a:lnTo>
                  <a:lnTo>
                    <a:pt x="257" y="7916"/>
                  </a:lnTo>
                  <a:lnTo>
                    <a:pt x="346" y="7980"/>
                  </a:lnTo>
                  <a:lnTo>
                    <a:pt x="449" y="8031"/>
                  </a:lnTo>
                  <a:lnTo>
                    <a:pt x="5329" y="10055"/>
                  </a:lnTo>
                  <a:lnTo>
                    <a:pt x="5329" y="15101"/>
                  </a:lnTo>
                  <a:lnTo>
                    <a:pt x="5342" y="15255"/>
                  </a:lnTo>
                  <a:lnTo>
                    <a:pt x="5393" y="15396"/>
                  </a:lnTo>
                  <a:lnTo>
                    <a:pt x="5457" y="15511"/>
                  </a:lnTo>
                  <a:lnTo>
                    <a:pt x="5546" y="15626"/>
                  </a:lnTo>
                  <a:lnTo>
                    <a:pt x="5649" y="15716"/>
                  </a:lnTo>
                  <a:lnTo>
                    <a:pt x="5777" y="15780"/>
                  </a:lnTo>
                  <a:lnTo>
                    <a:pt x="5918" y="15818"/>
                  </a:lnTo>
                  <a:lnTo>
                    <a:pt x="6059" y="15831"/>
                  </a:lnTo>
                  <a:lnTo>
                    <a:pt x="6212" y="15818"/>
                  </a:lnTo>
                  <a:lnTo>
                    <a:pt x="6341" y="15780"/>
                  </a:lnTo>
                  <a:lnTo>
                    <a:pt x="6469" y="15716"/>
                  </a:lnTo>
                  <a:lnTo>
                    <a:pt x="6571" y="15626"/>
                  </a:lnTo>
                  <a:lnTo>
                    <a:pt x="6661" y="15511"/>
                  </a:lnTo>
                  <a:lnTo>
                    <a:pt x="6738" y="15396"/>
                  </a:lnTo>
                  <a:lnTo>
                    <a:pt x="6776" y="15255"/>
                  </a:lnTo>
                  <a:lnTo>
                    <a:pt x="6789" y="15101"/>
                  </a:lnTo>
                  <a:lnTo>
                    <a:pt x="6789" y="9568"/>
                  </a:lnTo>
                  <a:lnTo>
                    <a:pt x="6776" y="9465"/>
                  </a:lnTo>
                  <a:lnTo>
                    <a:pt x="6763" y="9363"/>
                  </a:lnTo>
                  <a:lnTo>
                    <a:pt x="6725" y="9261"/>
                  </a:lnTo>
                  <a:lnTo>
                    <a:pt x="6674" y="9171"/>
                  </a:lnTo>
                  <a:lnTo>
                    <a:pt x="6597" y="9081"/>
                  </a:lnTo>
                  <a:lnTo>
                    <a:pt x="6520" y="9017"/>
                  </a:lnTo>
                  <a:lnTo>
                    <a:pt x="6443" y="8953"/>
                  </a:lnTo>
                  <a:lnTo>
                    <a:pt x="6341" y="8902"/>
                  </a:lnTo>
                  <a:lnTo>
                    <a:pt x="1448" y="6865"/>
                  </a:lnTo>
                  <a:lnTo>
                    <a:pt x="1448" y="731"/>
                  </a:lnTo>
                  <a:lnTo>
                    <a:pt x="1435" y="577"/>
                  </a:lnTo>
                  <a:lnTo>
                    <a:pt x="1397" y="449"/>
                  </a:lnTo>
                  <a:lnTo>
                    <a:pt x="1333" y="321"/>
                  </a:lnTo>
                  <a:lnTo>
                    <a:pt x="1243" y="218"/>
                  </a:lnTo>
                  <a:lnTo>
                    <a:pt x="1128" y="129"/>
                  </a:lnTo>
                  <a:lnTo>
                    <a:pt x="1012" y="64"/>
                  </a:lnTo>
                  <a:lnTo>
                    <a:pt x="872" y="13"/>
                  </a:lnTo>
                  <a:lnTo>
                    <a:pt x="7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3"/>
            <p:cNvSpPr/>
            <p:nvPr/>
          </p:nvSpPr>
          <p:spPr>
            <a:xfrm>
              <a:off x="5231975" y="2259525"/>
              <a:ext cx="309025" cy="126175"/>
            </a:xfrm>
            <a:custGeom>
              <a:avLst/>
              <a:gdLst/>
              <a:ahLst/>
              <a:cxnLst/>
              <a:rect l="l" t="t" r="r" b="b"/>
              <a:pathLst>
                <a:path w="12361" h="5047" extrusionOk="0">
                  <a:moveTo>
                    <a:pt x="679" y="0"/>
                  </a:moveTo>
                  <a:lnTo>
                    <a:pt x="539" y="26"/>
                  </a:lnTo>
                  <a:lnTo>
                    <a:pt x="411" y="77"/>
                  </a:lnTo>
                  <a:lnTo>
                    <a:pt x="282" y="154"/>
                  </a:lnTo>
                  <a:lnTo>
                    <a:pt x="180" y="256"/>
                  </a:lnTo>
                  <a:lnTo>
                    <a:pt x="103" y="372"/>
                  </a:lnTo>
                  <a:lnTo>
                    <a:pt x="39" y="513"/>
                  </a:lnTo>
                  <a:lnTo>
                    <a:pt x="13" y="653"/>
                  </a:lnTo>
                  <a:lnTo>
                    <a:pt x="1" y="794"/>
                  </a:lnTo>
                  <a:lnTo>
                    <a:pt x="26" y="922"/>
                  </a:lnTo>
                  <a:lnTo>
                    <a:pt x="78" y="1051"/>
                  </a:lnTo>
                  <a:lnTo>
                    <a:pt x="154" y="1179"/>
                  </a:lnTo>
                  <a:lnTo>
                    <a:pt x="257" y="1281"/>
                  </a:lnTo>
                  <a:lnTo>
                    <a:pt x="372" y="1371"/>
                  </a:lnTo>
                  <a:lnTo>
                    <a:pt x="6725" y="4957"/>
                  </a:lnTo>
                  <a:lnTo>
                    <a:pt x="6802" y="4995"/>
                  </a:lnTo>
                  <a:lnTo>
                    <a:pt x="6891" y="5021"/>
                  </a:lnTo>
                  <a:lnTo>
                    <a:pt x="6981" y="5047"/>
                  </a:lnTo>
                  <a:lnTo>
                    <a:pt x="11630" y="5047"/>
                  </a:lnTo>
                  <a:lnTo>
                    <a:pt x="11784" y="5034"/>
                  </a:lnTo>
                  <a:lnTo>
                    <a:pt x="11912" y="4995"/>
                  </a:lnTo>
                  <a:lnTo>
                    <a:pt x="12040" y="4918"/>
                  </a:lnTo>
                  <a:lnTo>
                    <a:pt x="12143" y="4829"/>
                  </a:lnTo>
                  <a:lnTo>
                    <a:pt x="12232" y="4726"/>
                  </a:lnTo>
                  <a:lnTo>
                    <a:pt x="12309" y="4598"/>
                  </a:lnTo>
                  <a:lnTo>
                    <a:pt x="12347" y="4470"/>
                  </a:lnTo>
                  <a:lnTo>
                    <a:pt x="12360" y="4317"/>
                  </a:lnTo>
                  <a:lnTo>
                    <a:pt x="12347" y="4176"/>
                  </a:lnTo>
                  <a:lnTo>
                    <a:pt x="12309" y="4035"/>
                  </a:lnTo>
                  <a:lnTo>
                    <a:pt x="12232" y="3907"/>
                  </a:lnTo>
                  <a:lnTo>
                    <a:pt x="12143" y="3804"/>
                  </a:lnTo>
                  <a:lnTo>
                    <a:pt x="12040" y="3715"/>
                  </a:lnTo>
                  <a:lnTo>
                    <a:pt x="11912" y="3651"/>
                  </a:lnTo>
                  <a:lnTo>
                    <a:pt x="11784" y="3599"/>
                  </a:lnTo>
                  <a:lnTo>
                    <a:pt x="11630" y="3586"/>
                  </a:lnTo>
                  <a:lnTo>
                    <a:pt x="7276" y="3586"/>
                  </a:lnTo>
                  <a:lnTo>
                    <a:pt x="1089" y="103"/>
                  </a:lnTo>
                  <a:lnTo>
                    <a:pt x="961" y="39"/>
                  </a:lnTo>
                  <a:lnTo>
                    <a:pt x="820" y="13"/>
                  </a:lnTo>
                  <a:lnTo>
                    <a:pt x="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3"/>
            <p:cNvSpPr/>
            <p:nvPr/>
          </p:nvSpPr>
          <p:spPr>
            <a:xfrm>
              <a:off x="5158325" y="2470850"/>
              <a:ext cx="382675" cy="36200"/>
            </a:xfrm>
            <a:custGeom>
              <a:avLst/>
              <a:gdLst/>
              <a:ahLst/>
              <a:cxnLst/>
              <a:rect l="l" t="t" r="r" b="b"/>
              <a:pathLst>
                <a:path w="15307" h="1448" extrusionOk="0">
                  <a:moveTo>
                    <a:pt x="731" y="0"/>
                  </a:moveTo>
                  <a:lnTo>
                    <a:pt x="590" y="13"/>
                  </a:lnTo>
                  <a:lnTo>
                    <a:pt x="449" y="52"/>
                  </a:lnTo>
                  <a:lnTo>
                    <a:pt x="334" y="116"/>
                  </a:lnTo>
                  <a:lnTo>
                    <a:pt x="219" y="205"/>
                  </a:lnTo>
                  <a:lnTo>
                    <a:pt x="129" y="321"/>
                  </a:lnTo>
                  <a:lnTo>
                    <a:pt x="65" y="436"/>
                  </a:lnTo>
                  <a:lnTo>
                    <a:pt x="26" y="577"/>
                  </a:lnTo>
                  <a:lnTo>
                    <a:pt x="1" y="731"/>
                  </a:lnTo>
                  <a:lnTo>
                    <a:pt x="26" y="871"/>
                  </a:lnTo>
                  <a:lnTo>
                    <a:pt x="65" y="1012"/>
                  </a:lnTo>
                  <a:lnTo>
                    <a:pt x="129" y="1128"/>
                  </a:lnTo>
                  <a:lnTo>
                    <a:pt x="219" y="1243"/>
                  </a:lnTo>
                  <a:lnTo>
                    <a:pt x="334" y="1332"/>
                  </a:lnTo>
                  <a:lnTo>
                    <a:pt x="449" y="1397"/>
                  </a:lnTo>
                  <a:lnTo>
                    <a:pt x="590" y="1435"/>
                  </a:lnTo>
                  <a:lnTo>
                    <a:pt x="731" y="1448"/>
                  </a:lnTo>
                  <a:lnTo>
                    <a:pt x="14576" y="1448"/>
                  </a:lnTo>
                  <a:lnTo>
                    <a:pt x="14730" y="1435"/>
                  </a:lnTo>
                  <a:lnTo>
                    <a:pt x="14858" y="1397"/>
                  </a:lnTo>
                  <a:lnTo>
                    <a:pt x="14986" y="1332"/>
                  </a:lnTo>
                  <a:lnTo>
                    <a:pt x="15089" y="1243"/>
                  </a:lnTo>
                  <a:lnTo>
                    <a:pt x="15178" y="1128"/>
                  </a:lnTo>
                  <a:lnTo>
                    <a:pt x="15255" y="1012"/>
                  </a:lnTo>
                  <a:lnTo>
                    <a:pt x="15293" y="871"/>
                  </a:lnTo>
                  <a:lnTo>
                    <a:pt x="15306" y="731"/>
                  </a:lnTo>
                  <a:lnTo>
                    <a:pt x="15293" y="577"/>
                  </a:lnTo>
                  <a:lnTo>
                    <a:pt x="15255" y="436"/>
                  </a:lnTo>
                  <a:lnTo>
                    <a:pt x="15178" y="321"/>
                  </a:lnTo>
                  <a:lnTo>
                    <a:pt x="15089" y="205"/>
                  </a:lnTo>
                  <a:lnTo>
                    <a:pt x="14986" y="116"/>
                  </a:lnTo>
                  <a:lnTo>
                    <a:pt x="14858" y="52"/>
                  </a:lnTo>
                  <a:lnTo>
                    <a:pt x="14730" y="13"/>
                  </a:lnTo>
                  <a:lnTo>
                    <a:pt x="14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3"/>
            <p:cNvSpPr/>
            <p:nvPr/>
          </p:nvSpPr>
          <p:spPr>
            <a:xfrm>
              <a:off x="5319400" y="2638950"/>
              <a:ext cx="221600" cy="36525"/>
            </a:xfrm>
            <a:custGeom>
              <a:avLst/>
              <a:gdLst/>
              <a:ahLst/>
              <a:cxnLst/>
              <a:rect l="l" t="t" r="r" b="b"/>
              <a:pathLst>
                <a:path w="8864" h="1461" extrusionOk="0">
                  <a:moveTo>
                    <a:pt x="730" y="1"/>
                  </a:moveTo>
                  <a:lnTo>
                    <a:pt x="589" y="13"/>
                  </a:lnTo>
                  <a:lnTo>
                    <a:pt x="448" y="65"/>
                  </a:lnTo>
                  <a:lnTo>
                    <a:pt x="320" y="129"/>
                  </a:lnTo>
                  <a:lnTo>
                    <a:pt x="218" y="218"/>
                  </a:lnTo>
                  <a:lnTo>
                    <a:pt x="128" y="321"/>
                  </a:lnTo>
                  <a:lnTo>
                    <a:pt x="64" y="449"/>
                  </a:lnTo>
                  <a:lnTo>
                    <a:pt x="13" y="590"/>
                  </a:lnTo>
                  <a:lnTo>
                    <a:pt x="0" y="731"/>
                  </a:lnTo>
                  <a:lnTo>
                    <a:pt x="13" y="884"/>
                  </a:lnTo>
                  <a:lnTo>
                    <a:pt x="64" y="1012"/>
                  </a:lnTo>
                  <a:lnTo>
                    <a:pt x="128" y="1141"/>
                  </a:lnTo>
                  <a:lnTo>
                    <a:pt x="218" y="1243"/>
                  </a:lnTo>
                  <a:lnTo>
                    <a:pt x="320" y="1333"/>
                  </a:lnTo>
                  <a:lnTo>
                    <a:pt x="448" y="1397"/>
                  </a:lnTo>
                  <a:lnTo>
                    <a:pt x="589" y="1448"/>
                  </a:lnTo>
                  <a:lnTo>
                    <a:pt x="730" y="1461"/>
                  </a:lnTo>
                  <a:lnTo>
                    <a:pt x="8133" y="1461"/>
                  </a:lnTo>
                  <a:lnTo>
                    <a:pt x="8287" y="1448"/>
                  </a:lnTo>
                  <a:lnTo>
                    <a:pt x="8415" y="1397"/>
                  </a:lnTo>
                  <a:lnTo>
                    <a:pt x="8543" y="1333"/>
                  </a:lnTo>
                  <a:lnTo>
                    <a:pt x="8646" y="1243"/>
                  </a:lnTo>
                  <a:lnTo>
                    <a:pt x="8735" y="1141"/>
                  </a:lnTo>
                  <a:lnTo>
                    <a:pt x="8812" y="1012"/>
                  </a:lnTo>
                  <a:lnTo>
                    <a:pt x="8850" y="884"/>
                  </a:lnTo>
                  <a:lnTo>
                    <a:pt x="8863" y="731"/>
                  </a:lnTo>
                  <a:lnTo>
                    <a:pt x="8850" y="590"/>
                  </a:lnTo>
                  <a:lnTo>
                    <a:pt x="8812" y="449"/>
                  </a:lnTo>
                  <a:lnTo>
                    <a:pt x="8735" y="321"/>
                  </a:lnTo>
                  <a:lnTo>
                    <a:pt x="8646" y="218"/>
                  </a:lnTo>
                  <a:lnTo>
                    <a:pt x="8543" y="129"/>
                  </a:lnTo>
                  <a:lnTo>
                    <a:pt x="8415" y="65"/>
                  </a:lnTo>
                  <a:lnTo>
                    <a:pt x="8287" y="13"/>
                  </a:lnTo>
                  <a:lnTo>
                    <a:pt x="81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3"/>
            <p:cNvSpPr/>
            <p:nvPr/>
          </p:nvSpPr>
          <p:spPr>
            <a:xfrm>
              <a:off x="5158325" y="2740775"/>
              <a:ext cx="382675" cy="119450"/>
            </a:xfrm>
            <a:custGeom>
              <a:avLst/>
              <a:gdLst/>
              <a:ahLst/>
              <a:cxnLst/>
              <a:rect l="l" t="t" r="r" b="b"/>
              <a:pathLst>
                <a:path w="15307" h="4778" extrusionOk="0">
                  <a:moveTo>
                    <a:pt x="7660" y="1"/>
                  </a:moveTo>
                  <a:lnTo>
                    <a:pt x="7558" y="13"/>
                  </a:lnTo>
                  <a:lnTo>
                    <a:pt x="7468" y="26"/>
                  </a:lnTo>
                  <a:lnTo>
                    <a:pt x="7378" y="65"/>
                  </a:lnTo>
                  <a:lnTo>
                    <a:pt x="7301" y="103"/>
                  </a:lnTo>
                  <a:lnTo>
                    <a:pt x="7212" y="154"/>
                  </a:lnTo>
                  <a:lnTo>
                    <a:pt x="7148" y="218"/>
                  </a:lnTo>
                  <a:lnTo>
                    <a:pt x="7084" y="282"/>
                  </a:lnTo>
                  <a:lnTo>
                    <a:pt x="7032" y="359"/>
                  </a:lnTo>
                  <a:lnTo>
                    <a:pt x="5291" y="3318"/>
                  </a:lnTo>
                  <a:lnTo>
                    <a:pt x="731" y="3318"/>
                  </a:lnTo>
                  <a:lnTo>
                    <a:pt x="590" y="3331"/>
                  </a:lnTo>
                  <a:lnTo>
                    <a:pt x="449" y="3369"/>
                  </a:lnTo>
                  <a:lnTo>
                    <a:pt x="334" y="3446"/>
                  </a:lnTo>
                  <a:lnTo>
                    <a:pt x="219" y="3536"/>
                  </a:lnTo>
                  <a:lnTo>
                    <a:pt x="129" y="3638"/>
                  </a:lnTo>
                  <a:lnTo>
                    <a:pt x="65" y="3766"/>
                  </a:lnTo>
                  <a:lnTo>
                    <a:pt x="26" y="3894"/>
                  </a:lnTo>
                  <a:lnTo>
                    <a:pt x="1" y="4048"/>
                  </a:lnTo>
                  <a:lnTo>
                    <a:pt x="26" y="4189"/>
                  </a:lnTo>
                  <a:lnTo>
                    <a:pt x="65" y="4330"/>
                  </a:lnTo>
                  <a:lnTo>
                    <a:pt x="129" y="4458"/>
                  </a:lnTo>
                  <a:lnTo>
                    <a:pt x="219" y="4560"/>
                  </a:lnTo>
                  <a:lnTo>
                    <a:pt x="334" y="4650"/>
                  </a:lnTo>
                  <a:lnTo>
                    <a:pt x="449" y="4714"/>
                  </a:lnTo>
                  <a:lnTo>
                    <a:pt x="590" y="4752"/>
                  </a:lnTo>
                  <a:lnTo>
                    <a:pt x="731" y="4778"/>
                  </a:lnTo>
                  <a:lnTo>
                    <a:pt x="5700" y="4778"/>
                  </a:lnTo>
                  <a:lnTo>
                    <a:pt x="5803" y="4765"/>
                  </a:lnTo>
                  <a:lnTo>
                    <a:pt x="5892" y="4752"/>
                  </a:lnTo>
                  <a:lnTo>
                    <a:pt x="5982" y="4714"/>
                  </a:lnTo>
                  <a:lnTo>
                    <a:pt x="6059" y="4675"/>
                  </a:lnTo>
                  <a:lnTo>
                    <a:pt x="6136" y="4624"/>
                  </a:lnTo>
                  <a:lnTo>
                    <a:pt x="6213" y="4560"/>
                  </a:lnTo>
                  <a:lnTo>
                    <a:pt x="6277" y="4496"/>
                  </a:lnTo>
                  <a:lnTo>
                    <a:pt x="6328" y="4419"/>
                  </a:lnTo>
                  <a:lnTo>
                    <a:pt x="8070" y="1461"/>
                  </a:lnTo>
                  <a:lnTo>
                    <a:pt x="14576" y="1461"/>
                  </a:lnTo>
                  <a:lnTo>
                    <a:pt x="14730" y="1448"/>
                  </a:lnTo>
                  <a:lnTo>
                    <a:pt x="14858" y="1409"/>
                  </a:lnTo>
                  <a:lnTo>
                    <a:pt x="14986" y="1333"/>
                  </a:lnTo>
                  <a:lnTo>
                    <a:pt x="15089" y="1243"/>
                  </a:lnTo>
                  <a:lnTo>
                    <a:pt x="15178" y="1140"/>
                  </a:lnTo>
                  <a:lnTo>
                    <a:pt x="15255" y="1012"/>
                  </a:lnTo>
                  <a:lnTo>
                    <a:pt x="15293" y="884"/>
                  </a:lnTo>
                  <a:lnTo>
                    <a:pt x="15306" y="731"/>
                  </a:lnTo>
                  <a:lnTo>
                    <a:pt x="15293" y="590"/>
                  </a:lnTo>
                  <a:lnTo>
                    <a:pt x="15255" y="449"/>
                  </a:lnTo>
                  <a:lnTo>
                    <a:pt x="15178" y="321"/>
                  </a:lnTo>
                  <a:lnTo>
                    <a:pt x="15089" y="218"/>
                  </a:lnTo>
                  <a:lnTo>
                    <a:pt x="14986" y="129"/>
                  </a:lnTo>
                  <a:lnTo>
                    <a:pt x="14858" y="65"/>
                  </a:lnTo>
                  <a:lnTo>
                    <a:pt x="14730" y="13"/>
                  </a:lnTo>
                  <a:lnTo>
                    <a:pt x="14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3"/>
            <p:cNvSpPr/>
            <p:nvPr/>
          </p:nvSpPr>
          <p:spPr>
            <a:xfrm>
              <a:off x="5575225" y="2823700"/>
              <a:ext cx="36525" cy="173575"/>
            </a:xfrm>
            <a:custGeom>
              <a:avLst/>
              <a:gdLst/>
              <a:ahLst/>
              <a:cxnLst/>
              <a:rect l="l" t="t" r="r" b="b"/>
              <a:pathLst>
                <a:path w="1461" h="6943" extrusionOk="0">
                  <a:moveTo>
                    <a:pt x="731" y="1"/>
                  </a:moveTo>
                  <a:lnTo>
                    <a:pt x="577" y="14"/>
                  </a:lnTo>
                  <a:lnTo>
                    <a:pt x="449" y="52"/>
                  </a:lnTo>
                  <a:lnTo>
                    <a:pt x="321" y="129"/>
                  </a:lnTo>
                  <a:lnTo>
                    <a:pt x="218" y="219"/>
                  </a:lnTo>
                  <a:lnTo>
                    <a:pt x="129" y="321"/>
                  </a:lnTo>
                  <a:lnTo>
                    <a:pt x="52" y="449"/>
                  </a:lnTo>
                  <a:lnTo>
                    <a:pt x="14" y="577"/>
                  </a:lnTo>
                  <a:lnTo>
                    <a:pt x="1" y="731"/>
                  </a:lnTo>
                  <a:lnTo>
                    <a:pt x="1" y="6225"/>
                  </a:lnTo>
                  <a:lnTo>
                    <a:pt x="14" y="6366"/>
                  </a:lnTo>
                  <a:lnTo>
                    <a:pt x="52" y="6507"/>
                  </a:lnTo>
                  <a:lnTo>
                    <a:pt x="129" y="6622"/>
                  </a:lnTo>
                  <a:lnTo>
                    <a:pt x="218" y="6738"/>
                  </a:lnTo>
                  <a:lnTo>
                    <a:pt x="321" y="6827"/>
                  </a:lnTo>
                  <a:lnTo>
                    <a:pt x="449" y="6891"/>
                  </a:lnTo>
                  <a:lnTo>
                    <a:pt x="577" y="6930"/>
                  </a:lnTo>
                  <a:lnTo>
                    <a:pt x="731" y="6943"/>
                  </a:lnTo>
                  <a:lnTo>
                    <a:pt x="872" y="6930"/>
                  </a:lnTo>
                  <a:lnTo>
                    <a:pt x="1013" y="6891"/>
                  </a:lnTo>
                  <a:lnTo>
                    <a:pt x="1141" y="6827"/>
                  </a:lnTo>
                  <a:lnTo>
                    <a:pt x="1243" y="6738"/>
                  </a:lnTo>
                  <a:lnTo>
                    <a:pt x="1333" y="6622"/>
                  </a:lnTo>
                  <a:lnTo>
                    <a:pt x="1397" y="6507"/>
                  </a:lnTo>
                  <a:lnTo>
                    <a:pt x="1448" y="6366"/>
                  </a:lnTo>
                  <a:lnTo>
                    <a:pt x="1461" y="6225"/>
                  </a:lnTo>
                  <a:lnTo>
                    <a:pt x="1461" y="731"/>
                  </a:lnTo>
                  <a:lnTo>
                    <a:pt x="1448" y="577"/>
                  </a:lnTo>
                  <a:lnTo>
                    <a:pt x="1397" y="449"/>
                  </a:lnTo>
                  <a:lnTo>
                    <a:pt x="1333" y="321"/>
                  </a:lnTo>
                  <a:lnTo>
                    <a:pt x="1243" y="219"/>
                  </a:lnTo>
                  <a:lnTo>
                    <a:pt x="1141" y="129"/>
                  </a:lnTo>
                  <a:lnTo>
                    <a:pt x="1013" y="52"/>
                  </a:lnTo>
                  <a:lnTo>
                    <a:pt x="872" y="14"/>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3"/>
            <p:cNvSpPr/>
            <p:nvPr/>
          </p:nvSpPr>
          <p:spPr>
            <a:xfrm>
              <a:off x="5575225" y="2823700"/>
              <a:ext cx="129700" cy="426525"/>
            </a:xfrm>
            <a:custGeom>
              <a:avLst/>
              <a:gdLst/>
              <a:ahLst/>
              <a:cxnLst/>
              <a:rect l="l" t="t" r="r" b="b"/>
              <a:pathLst>
                <a:path w="5188" h="17061" extrusionOk="0">
                  <a:moveTo>
                    <a:pt x="4458" y="1"/>
                  </a:moveTo>
                  <a:lnTo>
                    <a:pt x="4304" y="14"/>
                  </a:lnTo>
                  <a:lnTo>
                    <a:pt x="4176" y="52"/>
                  </a:lnTo>
                  <a:lnTo>
                    <a:pt x="4048" y="129"/>
                  </a:lnTo>
                  <a:lnTo>
                    <a:pt x="3946" y="219"/>
                  </a:lnTo>
                  <a:lnTo>
                    <a:pt x="3856" y="321"/>
                  </a:lnTo>
                  <a:lnTo>
                    <a:pt x="3779" y="449"/>
                  </a:lnTo>
                  <a:lnTo>
                    <a:pt x="3741" y="577"/>
                  </a:lnTo>
                  <a:lnTo>
                    <a:pt x="3728" y="731"/>
                  </a:lnTo>
                  <a:lnTo>
                    <a:pt x="3728" y="7058"/>
                  </a:lnTo>
                  <a:lnTo>
                    <a:pt x="167" y="11361"/>
                  </a:lnTo>
                  <a:lnTo>
                    <a:pt x="90" y="11464"/>
                  </a:lnTo>
                  <a:lnTo>
                    <a:pt x="39" y="11579"/>
                  </a:lnTo>
                  <a:lnTo>
                    <a:pt x="14" y="11707"/>
                  </a:lnTo>
                  <a:lnTo>
                    <a:pt x="1" y="11835"/>
                  </a:lnTo>
                  <a:lnTo>
                    <a:pt x="1" y="16344"/>
                  </a:lnTo>
                  <a:lnTo>
                    <a:pt x="14" y="16485"/>
                  </a:lnTo>
                  <a:lnTo>
                    <a:pt x="52" y="16625"/>
                  </a:lnTo>
                  <a:lnTo>
                    <a:pt x="129" y="16741"/>
                  </a:lnTo>
                  <a:lnTo>
                    <a:pt x="218" y="16856"/>
                  </a:lnTo>
                  <a:lnTo>
                    <a:pt x="321" y="16946"/>
                  </a:lnTo>
                  <a:lnTo>
                    <a:pt x="449" y="17010"/>
                  </a:lnTo>
                  <a:lnTo>
                    <a:pt x="577" y="17048"/>
                  </a:lnTo>
                  <a:lnTo>
                    <a:pt x="731" y="17061"/>
                  </a:lnTo>
                  <a:lnTo>
                    <a:pt x="872" y="17048"/>
                  </a:lnTo>
                  <a:lnTo>
                    <a:pt x="1013" y="17010"/>
                  </a:lnTo>
                  <a:lnTo>
                    <a:pt x="1141" y="16946"/>
                  </a:lnTo>
                  <a:lnTo>
                    <a:pt x="1243" y="16856"/>
                  </a:lnTo>
                  <a:lnTo>
                    <a:pt x="1333" y="16741"/>
                  </a:lnTo>
                  <a:lnTo>
                    <a:pt x="1397" y="16625"/>
                  </a:lnTo>
                  <a:lnTo>
                    <a:pt x="1448" y="16485"/>
                  </a:lnTo>
                  <a:lnTo>
                    <a:pt x="1461" y="16344"/>
                  </a:lnTo>
                  <a:lnTo>
                    <a:pt x="1461" y="12091"/>
                  </a:lnTo>
                  <a:lnTo>
                    <a:pt x="5021" y="7788"/>
                  </a:lnTo>
                  <a:lnTo>
                    <a:pt x="5085" y="7686"/>
                  </a:lnTo>
                  <a:lnTo>
                    <a:pt x="5137" y="7570"/>
                  </a:lnTo>
                  <a:lnTo>
                    <a:pt x="5175" y="7455"/>
                  </a:lnTo>
                  <a:lnTo>
                    <a:pt x="5188" y="7327"/>
                  </a:lnTo>
                  <a:lnTo>
                    <a:pt x="5188" y="731"/>
                  </a:lnTo>
                  <a:lnTo>
                    <a:pt x="5162" y="577"/>
                  </a:lnTo>
                  <a:lnTo>
                    <a:pt x="5124" y="449"/>
                  </a:lnTo>
                  <a:lnTo>
                    <a:pt x="5060" y="321"/>
                  </a:lnTo>
                  <a:lnTo>
                    <a:pt x="4970" y="219"/>
                  </a:lnTo>
                  <a:lnTo>
                    <a:pt x="4868" y="129"/>
                  </a:lnTo>
                  <a:lnTo>
                    <a:pt x="4740" y="52"/>
                  </a:lnTo>
                  <a:lnTo>
                    <a:pt x="4599" y="14"/>
                  </a:lnTo>
                  <a:lnTo>
                    <a:pt x="4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3"/>
            <p:cNvSpPr/>
            <p:nvPr/>
          </p:nvSpPr>
          <p:spPr>
            <a:xfrm>
              <a:off x="5787850" y="2823700"/>
              <a:ext cx="36525" cy="274750"/>
            </a:xfrm>
            <a:custGeom>
              <a:avLst/>
              <a:gdLst/>
              <a:ahLst/>
              <a:cxnLst/>
              <a:rect l="l" t="t" r="r" b="b"/>
              <a:pathLst>
                <a:path w="1461" h="10990" extrusionOk="0">
                  <a:moveTo>
                    <a:pt x="730" y="1"/>
                  </a:moveTo>
                  <a:lnTo>
                    <a:pt x="589" y="14"/>
                  </a:lnTo>
                  <a:lnTo>
                    <a:pt x="448" y="52"/>
                  </a:lnTo>
                  <a:lnTo>
                    <a:pt x="320" y="129"/>
                  </a:lnTo>
                  <a:lnTo>
                    <a:pt x="218" y="219"/>
                  </a:lnTo>
                  <a:lnTo>
                    <a:pt x="128" y="321"/>
                  </a:lnTo>
                  <a:lnTo>
                    <a:pt x="64" y="449"/>
                  </a:lnTo>
                  <a:lnTo>
                    <a:pt x="13" y="577"/>
                  </a:lnTo>
                  <a:lnTo>
                    <a:pt x="0" y="731"/>
                  </a:lnTo>
                  <a:lnTo>
                    <a:pt x="0" y="10273"/>
                  </a:lnTo>
                  <a:lnTo>
                    <a:pt x="13" y="10414"/>
                  </a:lnTo>
                  <a:lnTo>
                    <a:pt x="64" y="10554"/>
                  </a:lnTo>
                  <a:lnTo>
                    <a:pt x="128" y="10670"/>
                  </a:lnTo>
                  <a:lnTo>
                    <a:pt x="218" y="10785"/>
                  </a:lnTo>
                  <a:lnTo>
                    <a:pt x="320" y="10875"/>
                  </a:lnTo>
                  <a:lnTo>
                    <a:pt x="448" y="10939"/>
                  </a:lnTo>
                  <a:lnTo>
                    <a:pt x="589" y="10977"/>
                  </a:lnTo>
                  <a:lnTo>
                    <a:pt x="730" y="10990"/>
                  </a:lnTo>
                  <a:lnTo>
                    <a:pt x="884" y="10977"/>
                  </a:lnTo>
                  <a:lnTo>
                    <a:pt x="1012" y="10939"/>
                  </a:lnTo>
                  <a:lnTo>
                    <a:pt x="1140" y="10875"/>
                  </a:lnTo>
                  <a:lnTo>
                    <a:pt x="1242" y="10785"/>
                  </a:lnTo>
                  <a:lnTo>
                    <a:pt x="1332" y="10670"/>
                  </a:lnTo>
                  <a:lnTo>
                    <a:pt x="1409" y="10554"/>
                  </a:lnTo>
                  <a:lnTo>
                    <a:pt x="1447" y="10414"/>
                  </a:lnTo>
                  <a:lnTo>
                    <a:pt x="1460" y="10273"/>
                  </a:lnTo>
                  <a:lnTo>
                    <a:pt x="1460" y="731"/>
                  </a:lnTo>
                  <a:lnTo>
                    <a:pt x="1447" y="577"/>
                  </a:lnTo>
                  <a:lnTo>
                    <a:pt x="1409" y="449"/>
                  </a:lnTo>
                  <a:lnTo>
                    <a:pt x="1332" y="321"/>
                  </a:lnTo>
                  <a:lnTo>
                    <a:pt x="1242" y="219"/>
                  </a:lnTo>
                  <a:lnTo>
                    <a:pt x="1140" y="129"/>
                  </a:lnTo>
                  <a:lnTo>
                    <a:pt x="1012" y="52"/>
                  </a:lnTo>
                  <a:lnTo>
                    <a:pt x="884" y="14"/>
                  </a:lnTo>
                  <a:lnTo>
                    <a:pt x="7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3"/>
            <p:cNvSpPr/>
            <p:nvPr/>
          </p:nvSpPr>
          <p:spPr>
            <a:xfrm>
              <a:off x="5933850" y="2823700"/>
              <a:ext cx="150525" cy="332400"/>
            </a:xfrm>
            <a:custGeom>
              <a:avLst/>
              <a:gdLst/>
              <a:ahLst/>
              <a:cxnLst/>
              <a:rect l="l" t="t" r="r" b="b"/>
              <a:pathLst>
                <a:path w="6021" h="13296" extrusionOk="0">
                  <a:moveTo>
                    <a:pt x="731" y="1"/>
                  </a:moveTo>
                  <a:lnTo>
                    <a:pt x="590" y="14"/>
                  </a:lnTo>
                  <a:lnTo>
                    <a:pt x="449" y="52"/>
                  </a:lnTo>
                  <a:lnTo>
                    <a:pt x="321" y="129"/>
                  </a:lnTo>
                  <a:lnTo>
                    <a:pt x="218" y="219"/>
                  </a:lnTo>
                  <a:lnTo>
                    <a:pt x="129" y="321"/>
                  </a:lnTo>
                  <a:lnTo>
                    <a:pt x="65" y="449"/>
                  </a:lnTo>
                  <a:lnTo>
                    <a:pt x="26" y="577"/>
                  </a:lnTo>
                  <a:lnTo>
                    <a:pt x="0" y="731"/>
                  </a:lnTo>
                  <a:lnTo>
                    <a:pt x="0" y="4560"/>
                  </a:lnTo>
                  <a:lnTo>
                    <a:pt x="13" y="4688"/>
                  </a:lnTo>
                  <a:lnTo>
                    <a:pt x="52" y="4817"/>
                  </a:lnTo>
                  <a:lnTo>
                    <a:pt x="103" y="4919"/>
                  </a:lnTo>
                  <a:lnTo>
                    <a:pt x="167" y="5021"/>
                  </a:lnTo>
                  <a:lnTo>
                    <a:pt x="257" y="5111"/>
                  </a:lnTo>
                  <a:lnTo>
                    <a:pt x="359" y="5188"/>
                  </a:lnTo>
                  <a:lnTo>
                    <a:pt x="462" y="5239"/>
                  </a:lnTo>
                  <a:lnTo>
                    <a:pt x="590" y="5278"/>
                  </a:lnTo>
                  <a:lnTo>
                    <a:pt x="4560" y="6097"/>
                  </a:lnTo>
                  <a:lnTo>
                    <a:pt x="4560" y="12565"/>
                  </a:lnTo>
                  <a:lnTo>
                    <a:pt x="4573" y="12719"/>
                  </a:lnTo>
                  <a:lnTo>
                    <a:pt x="4611" y="12847"/>
                  </a:lnTo>
                  <a:lnTo>
                    <a:pt x="4688" y="12975"/>
                  </a:lnTo>
                  <a:lnTo>
                    <a:pt x="4778" y="13078"/>
                  </a:lnTo>
                  <a:lnTo>
                    <a:pt x="4880" y="13167"/>
                  </a:lnTo>
                  <a:lnTo>
                    <a:pt x="5008" y="13231"/>
                  </a:lnTo>
                  <a:lnTo>
                    <a:pt x="5136" y="13283"/>
                  </a:lnTo>
                  <a:lnTo>
                    <a:pt x="5290" y="13295"/>
                  </a:lnTo>
                  <a:lnTo>
                    <a:pt x="5431" y="13283"/>
                  </a:lnTo>
                  <a:lnTo>
                    <a:pt x="5572" y="13231"/>
                  </a:lnTo>
                  <a:lnTo>
                    <a:pt x="5700" y="13167"/>
                  </a:lnTo>
                  <a:lnTo>
                    <a:pt x="5802" y="13078"/>
                  </a:lnTo>
                  <a:lnTo>
                    <a:pt x="5892" y="12975"/>
                  </a:lnTo>
                  <a:lnTo>
                    <a:pt x="5956" y="12847"/>
                  </a:lnTo>
                  <a:lnTo>
                    <a:pt x="5995" y="12719"/>
                  </a:lnTo>
                  <a:lnTo>
                    <a:pt x="6020" y="12565"/>
                  </a:lnTo>
                  <a:lnTo>
                    <a:pt x="6020" y="5495"/>
                  </a:lnTo>
                  <a:lnTo>
                    <a:pt x="6007" y="5367"/>
                  </a:lnTo>
                  <a:lnTo>
                    <a:pt x="5969" y="5252"/>
                  </a:lnTo>
                  <a:lnTo>
                    <a:pt x="5918" y="5137"/>
                  </a:lnTo>
                  <a:lnTo>
                    <a:pt x="5854" y="5034"/>
                  </a:lnTo>
                  <a:lnTo>
                    <a:pt x="5764" y="4945"/>
                  </a:lnTo>
                  <a:lnTo>
                    <a:pt x="5662" y="4881"/>
                  </a:lnTo>
                  <a:lnTo>
                    <a:pt x="5559" y="4817"/>
                  </a:lnTo>
                  <a:lnTo>
                    <a:pt x="5431" y="4778"/>
                  </a:lnTo>
                  <a:lnTo>
                    <a:pt x="1461" y="3971"/>
                  </a:lnTo>
                  <a:lnTo>
                    <a:pt x="1461" y="731"/>
                  </a:lnTo>
                  <a:lnTo>
                    <a:pt x="1448" y="577"/>
                  </a:lnTo>
                  <a:lnTo>
                    <a:pt x="1409" y="449"/>
                  </a:lnTo>
                  <a:lnTo>
                    <a:pt x="1333" y="321"/>
                  </a:lnTo>
                  <a:lnTo>
                    <a:pt x="1243" y="219"/>
                  </a:lnTo>
                  <a:lnTo>
                    <a:pt x="1140" y="129"/>
                  </a:lnTo>
                  <a:lnTo>
                    <a:pt x="1012" y="52"/>
                  </a:lnTo>
                  <a:lnTo>
                    <a:pt x="884" y="14"/>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3"/>
            <p:cNvSpPr/>
            <p:nvPr/>
          </p:nvSpPr>
          <p:spPr>
            <a:xfrm>
              <a:off x="6016775" y="2268800"/>
              <a:ext cx="313500" cy="149875"/>
            </a:xfrm>
            <a:custGeom>
              <a:avLst/>
              <a:gdLst/>
              <a:ahLst/>
              <a:cxnLst/>
              <a:rect l="l" t="t" r="r" b="b"/>
              <a:pathLst>
                <a:path w="12540" h="5995" extrusionOk="0">
                  <a:moveTo>
                    <a:pt x="11822" y="1"/>
                  </a:moveTo>
                  <a:lnTo>
                    <a:pt x="11681" y="13"/>
                  </a:lnTo>
                  <a:lnTo>
                    <a:pt x="11553" y="52"/>
                  </a:lnTo>
                  <a:lnTo>
                    <a:pt x="11413" y="116"/>
                  </a:lnTo>
                  <a:lnTo>
                    <a:pt x="4612" y="4535"/>
                  </a:lnTo>
                  <a:lnTo>
                    <a:pt x="731" y="4535"/>
                  </a:lnTo>
                  <a:lnTo>
                    <a:pt x="577" y="4547"/>
                  </a:lnTo>
                  <a:lnTo>
                    <a:pt x="449" y="4586"/>
                  </a:lnTo>
                  <a:lnTo>
                    <a:pt x="321" y="4663"/>
                  </a:lnTo>
                  <a:lnTo>
                    <a:pt x="218" y="4752"/>
                  </a:lnTo>
                  <a:lnTo>
                    <a:pt x="129" y="4855"/>
                  </a:lnTo>
                  <a:lnTo>
                    <a:pt x="52" y="4983"/>
                  </a:lnTo>
                  <a:lnTo>
                    <a:pt x="14" y="5111"/>
                  </a:lnTo>
                  <a:lnTo>
                    <a:pt x="1" y="5265"/>
                  </a:lnTo>
                  <a:lnTo>
                    <a:pt x="14" y="5406"/>
                  </a:lnTo>
                  <a:lnTo>
                    <a:pt x="52" y="5547"/>
                  </a:lnTo>
                  <a:lnTo>
                    <a:pt x="129" y="5675"/>
                  </a:lnTo>
                  <a:lnTo>
                    <a:pt x="218" y="5777"/>
                  </a:lnTo>
                  <a:lnTo>
                    <a:pt x="321" y="5867"/>
                  </a:lnTo>
                  <a:lnTo>
                    <a:pt x="449" y="5931"/>
                  </a:lnTo>
                  <a:lnTo>
                    <a:pt x="577" y="5982"/>
                  </a:lnTo>
                  <a:lnTo>
                    <a:pt x="731" y="5995"/>
                  </a:lnTo>
                  <a:lnTo>
                    <a:pt x="4816" y="5995"/>
                  </a:lnTo>
                  <a:lnTo>
                    <a:pt x="4932" y="5982"/>
                  </a:lnTo>
                  <a:lnTo>
                    <a:pt x="5034" y="5956"/>
                  </a:lnTo>
                  <a:lnTo>
                    <a:pt x="5124" y="5918"/>
                  </a:lnTo>
                  <a:lnTo>
                    <a:pt x="5214" y="5880"/>
                  </a:lnTo>
                  <a:lnTo>
                    <a:pt x="12207" y="1333"/>
                  </a:lnTo>
                  <a:lnTo>
                    <a:pt x="12322" y="1243"/>
                  </a:lnTo>
                  <a:lnTo>
                    <a:pt x="12412" y="1141"/>
                  </a:lnTo>
                  <a:lnTo>
                    <a:pt x="12488" y="1013"/>
                  </a:lnTo>
                  <a:lnTo>
                    <a:pt x="12527" y="884"/>
                  </a:lnTo>
                  <a:lnTo>
                    <a:pt x="12540" y="744"/>
                  </a:lnTo>
                  <a:lnTo>
                    <a:pt x="12527" y="603"/>
                  </a:lnTo>
                  <a:lnTo>
                    <a:pt x="12488" y="462"/>
                  </a:lnTo>
                  <a:lnTo>
                    <a:pt x="12424" y="334"/>
                  </a:lnTo>
                  <a:lnTo>
                    <a:pt x="12335" y="218"/>
                  </a:lnTo>
                  <a:lnTo>
                    <a:pt x="12219" y="129"/>
                  </a:lnTo>
                  <a:lnTo>
                    <a:pt x="12091" y="52"/>
                  </a:lnTo>
                  <a:lnTo>
                    <a:pt x="11963" y="13"/>
                  </a:lnTo>
                  <a:lnTo>
                    <a:pt x="11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3"/>
            <p:cNvSpPr/>
            <p:nvPr/>
          </p:nvSpPr>
          <p:spPr>
            <a:xfrm>
              <a:off x="6016775" y="2474700"/>
              <a:ext cx="403150" cy="123300"/>
            </a:xfrm>
            <a:custGeom>
              <a:avLst/>
              <a:gdLst/>
              <a:ahLst/>
              <a:cxnLst/>
              <a:rect l="l" t="t" r="r" b="b"/>
              <a:pathLst>
                <a:path w="16126" h="4932" extrusionOk="0">
                  <a:moveTo>
                    <a:pt x="731" y="0"/>
                  </a:moveTo>
                  <a:lnTo>
                    <a:pt x="577" y="13"/>
                  </a:lnTo>
                  <a:lnTo>
                    <a:pt x="449" y="51"/>
                  </a:lnTo>
                  <a:lnTo>
                    <a:pt x="321" y="115"/>
                  </a:lnTo>
                  <a:lnTo>
                    <a:pt x="218" y="205"/>
                  </a:lnTo>
                  <a:lnTo>
                    <a:pt x="129" y="320"/>
                  </a:lnTo>
                  <a:lnTo>
                    <a:pt x="52" y="436"/>
                  </a:lnTo>
                  <a:lnTo>
                    <a:pt x="14" y="577"/>
                  </a:lnTo>
                  <a:lnTo>
                    <a:pt x="1" y="730"/>
                  </a:lnTo>
                  <a:lnTo>
                    <a:pt x="14" y="871"/>
                  </a:lnTo>
                  <a:lnTo>
                    <a:pt x="52" y="1012"/>
                  </a:lnTo>
                  <a:lnTo>
                    <a:pt x="129" y="1127"/>
                  </a:lnTo>
                  <a:lnTo>
                    <a:pt x="218" y="1243"/>
                  </a:lnTo>
                  <a:lnTo>
                    <a:pt x="321" y="1332"/>
                  </a:lnTo>
                  <a:lnTo>
                    <a:pt x="449" y="1396"/>
                  </a:lnTo>
                  <a:lnTo>
                    <a:pt x="577" y="1435"/>
                  </a:lnTo>
                  <a:lnTo>
                    <a:pt x="731" y="1447"/>
                  </a:lnTo>
                  <a:lnTo>
                    <a:pt x="5944" y="1447"/>
                  </a:lnTo>
                  <a:lnTo>
                    <a:pt x="8787" y="4688"/>
                  </a:lnTo>
                  <a:lnTo>
                    <a:pt x="8838" y="4739"/>
                  </a:lnTo>
                  <a:lnTo>
                    <a:pt x="8902" y="4790"/>
                  </a:lnTo>
                  <a:lnTo>
                    <a:pt x="8966" y="4829"/>
                  </a:lnTo>
                  <a:lnTo>
                    <a:pt x="9030" y="4867"/>
                  </a:lnTo>
                  <a:lnTo>
                    <a:pt x="9094" y="4893"/>
                  </a:lnTo>
                  <a:lnTo>
                    <a:pt x="9171" y="4918"/>
                  </a:lnTo>
                  <a:lnTo>
                    <a:pt x="9248" y="4931"/>
                  </a:lnTo>
                  <a:lnTo>
                    <a:pt x="15396" y="4931"/>
                  </a:lnTo>
                  <a:lnTo>
                    <a:pt x="15549" y="4918"/>
                  </a:lnTo>
                  <a:lnTo>
                    <a:pt x="15678" y="4867"/>
                  </a:lnTo>
                  <a:lnTo>
                    <a:pt x="15806" y="4803"/>
                  </a:lnTo>
                  <a:lnTo>
                    <a:pt x="15921" y="4713"/>
                  </a:lnTo>
                  <a:lnTo>
                    <a:pt x="15998" y="4611"/>
                  </a:lnTo>
                  <a:lnTo>
                    <a:pt x="16075" y="4483"/>
                  </a:lnTo>
                  <a:lnTo>
                    <a:pt x="16113" y="4342"/>
                  </a:lnTo>
                  <a:lnTo>
                    <a:pt x="16126" y="4201"/>
                  </a:lnTo>
                  <a:lnTo>
                    <a:pt x="16113" y="4060"/>
                  </a:lnTo>
                  <a:lnTo>
                    <a:pt x="16075" y="3919"/>
                  </a:lnTo>
                  <a:lnTo>
                    <a:pt x="15998" y="3791"/>
                  </a:lnTo>
                  <a:lnTo>
                    <a:pt x="15921" y="3689"/>
                  </a:lnTo>
                  <a:lnTo>
                    <a:pt x="15806" y="3599"/>
                  </a:lnTo>
                  <a:lnTo>
                    <a:pt x="15678" y="3535"/>
                  </a:lnTo>
                  <a:lnTo>
                    <a:pt x="15549" y="3484"/>
                  </a:lnTo>
                  <a:lnTo>
                    <a:pt x="15396" y="3471"/>
                  </a:lnTo>
                  <a:lnTo>
                    <a:pt x="9658" y="3471"/>
                  </a:lnTo>
                  <a:lnTo>
                    <a:pt x="6814" y="244"/>
                  </a:lnTo>
                  <a:lnTo>
                    <a:pt x="6763" y="192"/>
                  </a:lnTo>
                  <a:lnTo>
                    <a:pt x="6699" y="141"/>
                  </a:lnTo>
                  <a:lnTo>
                    <a:pt x="6635" y="90"/>
                  </a:lnTo>
                  <a:lnTo>
                    <a:pt x="6571" y="64"/>
                  </a:lnTo>
                  <a:lnTo>
                    <a:pt x="6494" y="39"/>
                  </a:lnTo>
                  <a:lnTo>
                    <a:pt x="6430" y="13"/>
                  </a:lnTo>
                  <a:lnTo>
                    <a:pt x="63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3"/>
            <p:cNvSpPr/>
            <p:nvPr/>
          </p:nvSpPr>
          <p:spPr>
            <a:xfrm>
              <a:off x="6016775" y="2606925"/>
              <a:ext cx="313500" cy="211675"/>
            </a:xfrm>
            <a:custGeom>
              <a:avLst/>
              <a:gdLst/>
              <a:ahLst/>
              <a:cxnLst/>
              <a:rect l="l" t="t" r="r" b="b"/>
              <a:pathLst>
                <a:path w="12540" h="8467" extrusionOk="0">
                  <a:moveTo>
                    <a:pt x="731" y="1"/>
                  </a:moveTo>
                  <a:lnTo>
                    <a:pt x="577" y="14"/>
                  </a:lnTo>
                  <a:lnTo>
                    <a:pt x="449" y="52"/>
                  </a:lnTo>
                  <a:lnTo>
                    <a:pt x="321" y="116"/>
                  </a:lnTo>
                  <a:lnTo>
                    <a:pt x="218" y="206"/>
                  </a:lnTo>
                  <a:lnTo>
                    <a:pt x="129" y="321"/>
                  </a:lnTo>
                  <a:lnTo>
                    <a:pt x="52" y="436"/>
                  </a:lnTo>
                  <a:lnTo>
                    <a:pt x="14" y="577"/>
                  </a:lnTo>
                  <a:lnTo>
                    <a:pt x="1" y="731"/>
                  </a:lnTo>
                  <a:lnTo>
                    <a:pt x="14" y="872"/>
                  </a:lnTo>
                  <a:lnTo>
                    <a:pt x="52" y="1013"/>
                  </a:lnTo>
                  <a:lnTo>
                    <a:pt x="129" y="1128"/>
                  </a:lnTo>
                  <a:lnTo>
                    <a:pt x="218" y="1243"/>
                  </a:lnTo>
                  <a:lnTo>
                    <a:pt x="321" y="1333"/>
                  </a:lnTo>
                  <a:lnTo>
                    <a:pt x="449" y="1397"/>
                  </a:lnTo>
                  <a:lnTo>
                    <a:pt x="577" y="1435"/>
                  </a:lnTo>
                  <a:lnTo>
                    <a:pt x="731" y="1448"/>
                  </a:lnTo>
                  <a:lnTo>
                    <a:pt x="5918" y="1448"/>
                  </a:lnTo>
                  <a:lnTo>
                    <a:pt x="11246" y="8198"/>
                  </a:lnTo>
                  <a:lnTo>
                    <a:pt x="11297" y="8262"/>
                  </a:lnTo>
                  <a:lnTo>
                    <a:pt x="11361" y="8313"/>
                  </a:lnTo>
                  <a:lnTo>
                    <a:pt x="11425" y="8364"/>
                  </a:lnTo>
                  <a:lnTo>
                    <a:pt x="11502" y="8403"/>
                  </a:lnTo>
                  <a:lnTo>
                    <a:pt x="11579" y="8428"/>
                  </a:lnTo>
                  <a:lnTo>
                    <a:pt x="11656" y="8454"/>
                  </a:lnTo>
                  <a:lnTo>
                    <a:pt x="11733" y="8467"/>
                  </a:lnTo>
                  <a:lnTo>
                    <a:pt x="11925" y="8467"/>
                  </a:lnTo>
                  <a:lnTo>
                    <a:pt x="12053" y="8428"/>
                  </a:lnTo>
                  <a:lnTo>
                    <a:pt x="12155" y="8377"/>
                  </a:lnTo>
                  <a:lnTo>
                    <a:pt x="12258" y="8313"/>
                  </a:lnTo>
                  <a:lnTo>
                    <a:pt x="12373" y="8211"/>
                  </a:lnTo>
                  <a:lnTo>
                    <a:pt x="12450" y="8095"/>
                  </a:lnTo>
                  <a:lnTo>
                    <a:pt x="12501" y="7967"/>
                  </a:lnTo>
                  <a:lnTo>
                    <a:pt x="12540" y="7826"/>
                  </a:lnTo>
                  <a:lnTo>
                    <a:pt x="12540" y="7686"/>
                  </a:lnTo>
                  <a:lnTo>
                    <a:pt x="12514" y="7545"/>
                  </a:lnTo>
                  <a:lnTo>
                    <a:pt x="12463" y="7417"/>
                  </a:lnTo>
                  <a:lnTo>
                    <a:pt x="12386" y="7289"/>
                  </a:lnTo>
                  <a:lnTo>
                    <a:pt x="6840" y="270"/>
                  </a:lnTo>
                  <a:lnTo>
                    <a:pt x="6789" y="206"/>
                  </a:lnTo>
                  <a:lnTo>
                    <a:pt x="6725" y="155"/>
                  </a:lnTo>
                  <a:lnTo>
                    <a:pt x="6661" y="103"/>
                  </a:lnTo>
                  <a:lnTo>
                    <a:pt x="6584" y="65"/>
                  </a:lnTo>
                  <a:lnTo>
                    <a:pt x="6507" y="39"/>
                  </a:lnTo>
                  <a:lnTo>
                    <a:pt x="6430" y="14"/>
                  </a:lnTo>
                  <a:lnTo>
                    <a:pt x="63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3"/>
            <p:cNvSpPr/>
            <p:nvPr/>
          </p:nvSpPr>
          <p:spPr>
            <a:xfrm>
              <a:off x="6016775" y="2740775"/>
              <a:ext cx="143475" cy="36525"/>
            </a:xfrm>
            <a:custGeom>
              <a:avLst/>
              <a:gdLst/>
              <a:ahLst/>
              <a:cxnLst/>
              <a:rect l="l" t="t" r="r" b="b"/>
              <a:pathLst>
                <a:path w="5739" h="1461" extrusionOk="0">
                  <a:moveTo>
                    <a:pt x="731" y="1"/>
                  </a:moveTo>
                  <a:lnTo>
                    <a:pt x="577" y="13"/>
                  </a:lnTo>
                  <a:lnTo>
                    <a:pt x="449" y="65"/>
                  </a:lnTo>
                  <a:lnTo>
                    <a:pt x="321" y="129"/>
                  </a:lnTo>
                  <a:lnTo>
                    <a:pt x="218" y="218"/>
                  </a:lnTo>
                  <a:lnTo>
                    <a:pt x="129" y="321"/>
                  </a:lnTo>
                  <a:lnTo>
                    <a:pt x="52" y="449"/>
                  </a:lnTo>
                  <a:lnTo>
                    <a:pt x="14" y="590"/>
                  </a:lnTo>
                  <a:lnTo>
                    <a:pt x="1" y="731"/>
                  </a:lnTo>
                  <a:lnTo>
                    <a:pt x="14" y="884"/>
                  </a:lnTo>
                  <a:lnTo>
                    <a:pt x="52" y="1012"/>
                  </a:lnTo>
                  <a:lnTo>
                    <a:pt x="129" y="1140"/>
                  </a:lnTo>
                  <a:lnTo>
                    <a:pt x="218" y="1243"/>
                  </a:lnTo>
                  <a:lnTo>
                    <a:pt x="321" y="1333"/>
                  </a:lnTo>
                  <a:lnTo>
                    <a:pt x="449" y="1409"/>
                  </a:lnTo>
                  <a:lnTo>
                    <a:pt x="577" y="1448"/>
                  </a:lnTo>
                  <a:lnTo>
                    <a:pt x="731" y="1461"/>
                  </a:lnTo>
                  <a:lnTo>
                    <a:pt x="5009" y="1461"/>
                  </a:lnTo>
                  <a:lnTo>
                    <a:pt x="5149" y="1448"/>
                  </a:lnTo>
                  <a:lnTo>
                    <a:pt x="5290" y="1409"/>
                  </a:lnTo>
                  <a:lnTo>
                    <a:pt x="5418" y="1333"/>
                  </a:lnTo>
                  <a:lnTo>
                    <a:pt x="5521" y="1243"/>
                  </a:lnTo>
                  <a:lnTo>
                    <a:pt x="5611" y="1140"/>
                  </a:lnTo>
                  <a:lnTo>
                    <a:pt x="5675" y="1012"/>
                  </a:lnTo>
                  <a:lnTo>
                    <a:pt x="5713" y="884"/>
                  </a:lnTo>
                  <a:lnTo>
                    <a:pt x="5739" y="731"/>
                  </a:lnTo>
                  <a:lnTo>
                    <a:pt x="5713" y="590"/>
                  </a:lnTo>
                  <a:lnTo>
                    <a:pt x="5675" y="449"/>
                  </a:lnTo>
                  <a:lnTo>
                    <a:pt x="5611" y="321"/>
                  </a:lnTo>
                  <a:lnTo>
                    <a:pt x="5521" y="218"/>
                  </a:lnTo>
                  <a:lnTo>
                    <a:pt x="5418" y="129"/>
                  </a:lnTo>
                  <a:lnTo>
                    <a:pt x="5290" y="65"/>
                  </a:lnTo>
                  <a:lnTo>
                    <a:pt x="5149" y="13"/>
                  </a:lnTo>
                  <a:lnTo>
                    <a:pt x="5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3"/>
            <p:cNvSpPr/>
            <p:nvPr/>
          </p:nvSpPr>
          <p:spPr>
            <a:xfrm>
              <a:off x="5142325" y="2807375"/>
              <a:ext cx="68875" cy="68875"/>
            </a:xfrm>
            <a:custGeom>
              <a:avLst/>
              <a:gdLst/>
              <a:ahLst/>
              <a:cxnLst/>
              <a:rect l="l" t="t" r="r" b="b"/>
              <a:pathLst>
                <a:path w="2755" h="2755" extrusionOk="0">
                  <a:moveTo>
                    <a:pt x="1371" y="1"/>
                  </a:moveTo>
                  <a:lnTo>
                    <a:pt x="1230" y="13"/>
                  </a:lnTo>
                  <a:lnTo>
                    <a:pt x="1102" y="26"/>
                  </a:lnTo>
                  <a:lnTo>
                    <a:pt x="961" y="65"/>
                  </a:lnTo>
                  <a:lnTo>
                    <a:pt x="833" y="103"/>
                  </a:lnTo>
                  <a:lnTo>
                    <a:pt x="718" y="167"/>
                  </a:lnTo>
                  <a:lnTo>
                    <a:pt x="602" y="231"/>
                  </a:lnTo>
                  <a:lnTo>
                    <a:pt x="500" y="321"/>
                  </a:lnTo>
                  <a:lnTo>
                    <a:pt x="398" y="410"/>
                  </a:lnTo>
                  <a:lnTo>
                    <a:pt x="308" y="500"/>
                  </a:lnTo>
                  <a:lnTo>
                    <a:pt x="231" y="615"/>
                  </a:lnTo>
                  <a:lnTo>
                    <a:pt x="167" y="718"/>
                  </a:lnTo>
                  <a:lnTo>
                    <a:pt x="103" y="846"/>
                  </a:lnTo>
                  <a:lnTo>
                    <a:pt x="52" y="974"/>
                  </a:lnTo>
                  <a:lnTo>
                    <a:pt x="26" y="1102"/>
                  </a:lnTo>
                  <a:lnTo>
                    <a:pt x="0" y="1243"/>
                  </a:lnTo>
                  <a:lnTo>
                    <a:pt x="0" y="1384"/>
                  </a:lnTo>
                  <a:lnTo>
                    <a:pt x="0" y="1525"/>
                  </a:lnTo>
                  <a:lnTo>
                    <a:pt x="26" y="1653"/>
                  </a:lnTo>
                  <a:lnTo>
                    <a:pt x="52" y="1794"/>
                  </a:lnTo>
                  <a:lnTo>
                    <a:pt x="103" y="1922"/>
                  </a:lnTo>
                  <a:lnTo>
                    <a:pt x="167" y="2037"/>
                  </a:lnTo>
                  <a:lnTo>
                    <a:pt x="231" y="2152"/>
                  </a:lnTo>
                  <a:lnTo>
                    <a:pt x="308" y="2255"/>
                  </a:lnTo>
                  <a:lnTo>
                    <a:pt x="398" y="2357"/>
                  </a:lnTo>
                  <a:lnTo>
                    <a:pt x="500" y="2447"/>
                  </a:lnTo>
                  <a:lnTo>
                    <a:pt x="602" y="2524"/>
                  </a:lnTo>
                  <a:lnTo>
                    <a:pt x="718" y="2588"/>
                  </a:lnTo>
                  <a:lnTo>
                    <a:pt x="833" y="2652"/>
                  </a:lnTo>
                  <a:lnTo>
                    <a:pt x="961" y="2703"/>
                  </a:lnTo>
                  <a:lnTo>
                    <a:pt x="1102" y="2729"/>
                  </a:lnTo>
                  <a:lnTo>
                    <a:pt x="1230" y="2754"/>
                  </a:lnTo>
                  <a:lnTo>
                    <a:pt x="1512" y="2754"/>
                  </a:lnTo>
                  <a:lnTo>
                    <a:pt x="1653" y="2729"/>
                  </a:lnTo>
                  <a:lnTo>
                    <a:pt x="1781" y="2703"/>
                  </a:lnTo>
                  <a:lnTo>
                    <a:pt x="1909" y="2652"/>
                  </a:lnTo>
                  <a:lnTo>
                    <a:pt x="2037" y="2588"/>
                  </a:lnTo>
                  <a:lnTo>
                    <a:pt x="2152" y="2524"/>
                  </a:lnTo>
                  <a:lnTo>
                    <a:pt x="2255" y="2447"/>
                  </a:lnTo>
                  <a:lnTo>
                    <a:pt x="2357" y="2357"/>
                  </a:lnTo>
                  <a:lnTo>
                    <a:pt x="2434" y="2255"/>
                  </a:lnTo>
                  <a:lnTo>
                    <a:pt x="2524" y="2152"/>
                  </a:lnTo>
                  <a:lnTo>
                    <a:pt x="2588" y="2037"/>
                  </a:lnTo>
                  <a:lnTo>
                    <a:pt x="2652" y="1922"/>
                  </a:lnTo>
                  <a:lnTo>
                    <a:pt x="2690" y="1794"/>
                  </a:lnTo>
                  <a:lnTo>
                    <a:pt x="2729" y="1653"/>
                  </a:lnTo>
                  <a:lnTo>
                    <a:pt x="2754" y="1525"/>
                  </a:lnTo>
                  <a:lnTo>
                    <a:pt x="2754" y="1384"/>
                  </a:lnTo>
                  <a:lnTo>
                    <a:pt x="2754" y="1243"/>
                  </a:lnTo>
                  <a:lnTo>
                    <a:pt x="2729" y="1102"/>
                  </a:lnTo>
                  <a:lnTo>
                    <a:pt x="2690" y="974"/>
                  </a:lnTo>
                  <a:lnTo>
                    <a:pt x="2652" y="846"/>
                  </a:lnTo>
                  <a:lnTo>
                    <a:pt x="2588" y="718"/>
                  </a:lnTo>
                  <a:lnTo>
                    <a:pt x="2524" y="615"/>
                  </a:lnTo>
                  <a:lnTo>
                    <a:pt x="2434" y="500"/>
                  </a:lnTo>
                  <a:lnTo>
                    <a:pt x="2357" y="410"/>
                  </a:lnTo>
                  <a:lnTo>
                    <a:pt x="2255" y="321"/>
                  </a:lnTo>
                  <a:lnTo>
                    <a:pt x="2152" y="231"/>
                  </a:lnTo>
                  <a:lnTo>
                    <a:pt x="2037" y="167"/>
                  </a:lnTo>
                  <a:lnTo>
                    <a:pt x="1909" y="103"/>
                  </a:lnTo>
                  <a:lnTo>
                    <a:pt x="1781" y="65"/>
                  </a:lnTo>
                  <a:lnTo>
                    <a:pt x="1653" y="26"/>
                  </a:lnTo>
                  <a:lnTo>
                    <a:pt x="1512" y="13"/>
                  </a:lnTo>
                  <a:lnTo>
                    <a:pt x="1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3"/>
            <p:cNvSpPr/>
            <p:nvPr/>
          </p:nvSpPr>
          <p:spPr>
            <a:xfrm>
              <a:off x="5303075" y="2622625"/>
              <a:ext cx="69175" cy="69175"/>
            </a:xfrm>
            <a:custGeom>
              <a:avLst/>
              <a:gdLst/>
              <a:ahLst/>
              <a:cxnLst/>
              <a:rect l="l" t="t" r="r" b="b"/>
              <a:pathLst>
                <a:path w="2767" h="2767" extrusionOk="0">
                  <a:moveTo>
                    <a:pt x="1383" y="0"/>
                  </a:moveTo>
                  <a:lnTo>
                    <a:pt x="1242" y="13"/>
                  </a:lnTo>
                  <a:lnTo>
                    <a:pt x="1101" y="39"/>
                  </a:lnTo>
                  <a:lnTo>
                    <a:pt x="973" y="64"/>
                  </a:lnTo>
                  <a:lnTo>
                    <a:pt x="845" y="116"/>
                  </a:lnTo>
                  <a:lnTo>
                    <a:pt x="730" y="167"/>
                  </a:lnTo>
                  <a:lnTo>
                    <a:pt x="615" y="244"/>
                  </a:lnTo>
                  <a:lnTo>
                    <a:pt x="512" y="321"/>
                  </a:lnTo>
                  <a:lnTo>
                    <a:pt x="410" y="410"/>
                  </a:lnTo>
                  <a:lnTo>
                    <a:pt x="320" y="513"/>
                  </a:lnTo>
                  <a:lnTo>
                    <a:pt x="243" y="615"/>
                  </a:lnTo>
                  <a:lnTo>
                    <a:pt x="167" y="730"/>
                  </a:lnTo>
                  <a:lnTo>
                    <a:pt x="115" y="846"/>
                  </a:lnTo>
                  <a:lnTo>
                    <a:pt x="64" y="974"/>
                  </a:lnTo>
                  <a:lnTo>
                    <a:pt x="38" y="1102"/>
                  </a:lnTo>
                  <a:lnTo>
                    <a:pt x="13" y="1243"/>
                  </a:lnTo>
                  <a:lnTo>
                    <a:pt x="0" y="1384"/>
                  </a:lnTo>
                  <a:lnTo>
                    <a:pt x="13" y="1525"/>
                  </a:lnTo>
                  <a:lnTo>
                    <a:pt x="38" y="1665"/>
                  </a:lnTo>
                  <a:lnTo>
                    <a:pt x="64" y="1794"/>
                  </a:lnTo>
                  <a:lnTo>
                    <a:pt x="115" y="1922"/>
                  </a:lnTo>
                  <a:lnTo>
                    <a:pt x="167" y="2037"/>
                  </a:lnTo>
                  <a:lnTo>
                    <a:pt x="243" y="2152"/>
                  </a:lnTo>
                  <a:lnTo>
                    <a:pt x="320" y="2267"/>
                  </a:lnTo>
                  <a:lnTo>
                    <a:pt x="410" y="2357"/>
                  </a:lnTo>
                  <a:lnTo>
                    <a:pt x="512" y="2447"/>
                  </a:lnTo>
                  <a:lnTo>
                    <a:pt x="615" y="2524"/>
                  </a:lnTo>
                  <a:lnTo>
                    <a:pt x="730" y="2600"/>
                  </a:lnTo>
                  <a:lnTo>
                    <a:pt x="845" y="2652"/>
                  </a:lnTo>
                  <a:lnTo>
                    <a:pt x="973" y="2703"/>
                  </a:lnTo>
                  <a:lnTo>
                    <a:pt x="1101" y="2741"/>
                  </a:lnTo>
                  <a:lnTo>
                    <a:pt x="1242" y="2754"/>
                  </a:lnTo>
                  <a:lnTo>
                    <a:pt x="1383" y="2767"/>
                  </a:lnTo>
                  <a:lnTo>
                    <a:pt x="1524" y="2754"/>
                  </a:lnTo>
                  <a:lnTo>
                    <a:pt x="1665" y="2741"/>
                  </a:lnTo>
                  <a:lnTo>
                    <a:pt x="1793" y="2703"/>
                  </a:lnTo>
                  <a:lnTo>
                    <a:pt x="1921" y="2652"/>
                  </a:lnTo>
                  <a:lnTo>
                    <a:pt x="2036" y="2600"/>
                  </a:lnTo>
                  <a:lnTo>
                    <a:pt x="2152" y="2524"/>
                  </a:lnTo>
                  <a:lnTo>
                    <a:pt x="2267" y="2447"/>
                  </a:lnTo>
                  <a:lnTo>
                    <a:pt x="2357" y="2357"/>
                  </a:lnTo>
                  <a:lnTo>
                    <a:pt x="2446" y="2267"/>
                  </a:lnTo>
                  <a:lnTo>
                    <a:pt x="2523" y="2152"/>
                  </a:lnTo>
                  <a:lnTo>
                    <a:pt x="2600" y="2037"/>
                  </a:lnTo>
                  <a:lnTo>
                    <a:pt x="2651" y="1922"/>
                  </a:lnTo>
                  <a:lnTo>
                    <a:pt x="2702" y="1794"/>
                  </a:lnTo>
                  <a:lnTo>
                    <a:pt x="2741" y="1665"/>
                  </a:lnTo>
                  <a:lnTo>
                    <a:pt x="2754" y="1525"/>
                  </a:lnTo>
                  <a:lnTo>
                    <a:pt x="2767" y="1384"/>
                  </a:lnTo>
                  <a:lnTo>
                    <a:pt x="2754" y="1243"/>
                  </a:lnTo>
                  <a:lnTo>
                    <a:pt x="2741" y="1102"/>
                  </a:lnTo>
                  <a:lnTo>
                    <a:pt x="2702" y="974"/>
                  </a:lnTo>
                  <a:lnTo>
                    <a:pt x="2651" y="846"/>
                  </a:lnTo>
                  <a:lnTo>
                    <a:pt x="2600" y="730"/>
                  </a:lnTo>
                  <a:lnTo>
                    <a:pt x="2523" y="615"/>
                  </a:lnTo>
                  <a:lnTo>
                    <a:pt x="2446" y="513"/>
                  </a:lnTo>
                  <a:lnTo>
                    <a:pt x="2357" y="410"/>
                  </a:lnTo>
                  <a:lnTo>
                    <a:pt x="2267" y="321"/>
                  </a:lnTo>
                  <a:lnTo>
                    <a:pt x="2152" y="244"/>
                  </a:lnTo>
                  <a:lnTo>
                    <a:pt x="2036" y="167"/>
                  </a:lnTo>
                  <a:lnTo>
                    <a:pt x="1921" y="116"/>
                  </a:lnTo>
                  <a:lnTo>
                    <a:pt x="1793" y="64"/>
                  </a:lnTo>
                  <a:lnTo>
                    <a:pt x="1665" y="39"/>
                  </a:lnTo>
                  <a:lnTo>
                    <a:pt x="1524" y="13"/>
                  </a:lnTo>
                  <a:lnTo>
                    <a:pt x="1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3"/>
            <p:cNvSpPr/>
            <p:nvPr/>
          </p:nvSpPr>
          <p:spPr>
            <a:xfrm>
              <a:off x="5142325" y="2454525"/>
              <a:ext cx="68875" cy="68850"/>
            </a:xfrm>
            <a:custGeom>
              <a:avLst/>
              <a:gdLst/>
              <a:ahLst/>
              <a:cxnLst/>
              <a:rect l="l" t="t" r="r" b="b"/>
              <a:pathLst>
                <a:path w="2755" h="2754" extrusionOk="0">
                  <a:moveTo>
                    <a:pt x="1230" y="0"/>
                  </a:moveTo>
                  <a:lnTo>
                    <a:pt x="1102" y="26"/>
                  </a:lnTo>
                  <a:lnTo>
                    <a:pt x="961" y="64"/>
                  </a:lnTo>
                  <a:lnTo>
                    <a:pt x="833" y="103"/>
                  </a:lnTo>
                  <a:lnTo>
                    <a:pt x="718" y="167"/>
                  </a:lnTo>
                  <a:lnTo>
                    <a:pt x="602" y="231"/>
                  </a:lnTo>
                  <a:lnTo>
                    <a:pt x="500" y="308"/>
                  </a:lnTo>
                  <a:lnTo>
                    <a:pt x="398" y="397"/>
                  </a:lnTo>
                  <a:lnTo>
                    <a:pt x="308" y="500"/>
                  </a:lnTo>
                  <a:lnTo>
                    <a:pt x="231" y="602"/>
                  </a:lnTo>
                  <a:lnTo>
                    <a:pt x="167" y="718"/>
                  </a:lnTo>
                  <a:lnTo>
                    <a:pt x="103" y="846"/>
                  </a:lnTo>
                  <a:lnTo>
                    <a:pt x="52" y="974"/>
                  </a:lnTo>
                  <a:lnTo>
                    <a:pt x="26" y="1102"/>
                  </a:lnTo>
                  <a:lnTo>
                    <a:pt x="0" y="1243"/>
                  </a:lnTo>
                  <a:lnTo>
                    <a:pt x="0" y="1384"/>
                  </a:lnTo>
                  <a:lnTo>
                    <a:pt x="0" y="1524"/>
                  </a:lnTo>
                  <a:lnTo>
                    <a:pt x="26" y="1652"/>
                  </a:lnTo>
                  <a:lnTo>
                    <a:pt x="52" y="1793"/>
                  </a:lnTo>
                  <a:lnTo>
                    <a:pt x="103" y="1909"/>
                  </a:lnTo>
                  <a:lnTo>
                    <a:pt x="167" y="2037"/>
                  </a:lnTo>
                  <a:lnTo>
                    <a:pt x="231" y="2152"/>
                  </a:lnTo>
                  <a:lnTo>
                    <a:pt x="308" y="2254"/>
                  </a:lnTo>
                  <a:lnTo>
                    <a:pt x="398" y="2357"/>
                  </a:lnTo>
                  <a:lnTo>
                    <a:pt x="500" y="2447"/>
                  </a:lnTo>
                  <a:lnTo>
                    <a:pt x="602" y="2523"/>
                  </a:lnTo>
                  <a:lnTo>
                    <a:pt x="718" y="2587"/>
                  </a:lnTo>
                  <a:lnTo>
                    <a:pt x="833" y="2652"/>
                  </a:lnTo>
                  <a:lnTo>
                    <a:pt x="961" y="2690"/>
                  </a:lnTo>
                  <a:lnTo>
                    <a:pt x="1102" y="2728"/>
                  </a:lnTo>
                  <a:lnTo>
                    <a:pt x="1230" y="2754"/>
                  </a:lnTo>
                  <a:lnTo>
                    <a:pt x="1512" y="2754"/>
                  </a:lnTo>
                  <a:lnTo>
                    <a:pt x="1653" y="2728"/>
                  </a:lnTo>
                  <a:lnTo>
                    <a:pt x="1781" y="2690"/>
                  </a:lnTo>
                  <a:lnTo>
                    <a:pt x="1909" y="2652"/>
                  </a:lnTo>
                  <a:lnTo>
                    <a:pt x="2037" y="2587"/>
                  </a:lnTo>
                  <a:lnTo>
                    <a:pt x="2152" y="2523"/>
                  </a:lnTo>
                  <a:lnTo>
                    <a:pt x="2255" y="2447"/>
                  </a:lnTo>
                  <a:lnTo>
                    <a:pt x="2357" y="2357"/>
                  </a:lnTo>
                  <a:lnTo>
                    <a:pt x="2434" y="2254"/>
                  </a:lnTo>
                  <a:lnTo>
                    <a:pt x="2524" y="2152"/>
                  </a:lnTo>
                  <a:lnTo>
                    <a:pt x="2588" y="2037"/>
                  </a:lnTo>
                  <a:lnTo>
                    <a:pt x="2652" y="1909"/>
                  </a:lnTo>
                  <a:lnTo>
                    <a:pt x="2690" y="1793"/>
                  </a:lnTo>
                  <a:lnTo>
                    <a:pt x="2729" y="1652"/>
                  </a:lnTo>
                  <a:lnTo>
                    <a:pt x="2754" y="1524"/>
                  </a:lnTo>
                  <a:lnTo>
                    <a:pt x="2754" y="1384"/>
                  </a:lnTo>
                  <a:lnTo>
                    <a:pt x="2754" y="1243"/>
                  </a:lnTo>
                  <a:lnTo>
                    <a:pt x="2729" y="1102"/>
                  </a:lnTo>
                  <a:lnTo>
                    <a:pt x="2690" y="974"/>
                  </a:lnTo>
                  <a:lnTo>
                    <a:pt x="2652" y="846"/>
                  </a:lnTo>
                  <a:lnTo>
                    <a:pt x="2588" y="718"/>
                  </a:lnTo>
                  <a:lnTo>
                    <a:pt x="2524" y="602"/>
                  </a:lnTo>
                  <a:lnTo>
                    <a:pt x="2434" y="500"/>
                  </a:lnTo>
                  <a:lnTo>
                    <a:pt x="2357" y="397"/>
                  </a:lnTo>
                  <a:lnTo>
                    <a:pt x="2255" y="308"/>
                  </a:lnTo>
                  <a:lnTo>
                    <a:pt x="2152" y="231"/>
                  </a:lnTo>
                  <a:lnTo>
                    <a:pt x="2037" y="167"/>
                  </a:lnTo>
                  <a:lnTo>
                    <a:pt x="1909" y="103"/>
                  </a:lnTo>
                  <a:lnTo>
                    <a:pt x="1781" y="64"/>
                  </a:lnTo>
                  <a:lnTo>
                    <a:pt x="1653" y="26"/>
                  </a:lnTo>
                  <a:lnTo>
                    <a:pt x="1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3"/>
            <p:cNvSpPr/>
            <p:nvPr/>
          </p:nvSpPr>
          <p:spPr>
            <a:xfrm>
              <a:off x="5215650" y="2243200"/>
              <a:ext cx="69175" cy="69175"/>
            </a:xfrm>
            <a:custGeom>
              <a:avLst/>
              <a:gdLst/>
              <a:ahLst/>
              <a:cxnLst/>
              <a:rect l="l" t="t" r="r" b="b"/>
              <a:pathLst>
                <a:path w="2767" h="2767" extrusionOk="0">
                  <a:moveTo>
                    <a:pt x="1384" y="0"/>
                  </a:moveTo>
                  <a:lnTo>
                    <a:pt x="1243" y="13"/>
                  </a:lnTo>
                  <a:lnTo>
                    <a:pt x="1102" y="38"/>
                  </a:lnTo>
                  <a:lnTo>
                    <a:pt x="974" y="64"/>
                  </a:lnTo>
                  <a:lnTo>
                    <a:pt x="846" y="115"/>
                  </a:lnTo>
                  <a:lnTo>
                    <a:pt x="731" y="167"/>
                  </a:lnTo>
                  <a:lnTo>
                    <a:pt x="615" y="243"/>
                  </a:lnTo>
                  <a:lnTo>
                    <a:pt x="513" y="320"/>
                  </a:lnTo>
                  <a:lnTo>
                    <a:pt x="410" y="410"/>
                  </a:lnTo>
                  <a:lnTo>
                    <a:pt x="321" y="512"/>
                  </a:lnTo>
                  <a:lnTo>
                    <a:pt x="244" y="615"/>
                  </a:lnTo>
                  <a:lnTo>
                    <a:pt x="167" y="730"/>
                  </a:lnTo>
                  <a:lnTo>
                    <a:pt x="116" y="845"/>
                  </a:lnTo>
                  <a:lnTo>
                    <a:pt x="65" y="973"/>
                  </a:lnTo>
                  <a:lnTo>
                    <a:pt x="39" y="1102"/>
                  </a:lnTo>
                  <a:lnTo>
                    <a:pt x="13" y="1242"/>
                  </a:lnTo>
                  <a:lnTo>
                    <a:pt x="0" y="1383"/>
                  </a:lnTo>
                  <a:lnTo>
                    <a:pt x="13" y="1524"/>
                  </a:lnTo>
                  <a:lnTo>
                    <a:pt x="39" y="1665"/>
                  </a:lnTo>
                  <a:lnTo>
                    <a:pt x="65" y="1793"/>
                  </a:lnTo>
                  <a:lnTo>
                    <a:pt x="116" y="1921"/>
                  </a:lnTo>
                  <a:lnTo>
                    <a:pt x="167" y="2037"/>
                  </a:lnTo>
                  <a:lnTo>
                    <a:pt x="244" y="2152"/>
                  </a:lnTo>
                  <a:lnTo>
                    <a:pt x="321" y="2267"/>
                  </a:lnTo>
                  <a:lnTo>
                    <a:pt x="410" y="2357"/>
                  </a:lnTo>
                  <a:lnTo>
                    <a:pt x="513" y="2446"/>
                  </a:lnTo>
                  <a:lnTo>
                    <a:pt x="615" y="2523"/>
                  </a:lnTo>
                  <a:lnTo>
                    <a:pt x="731" y="2600"/>
                  </a:lnTo>
                  <a:lnTo>
                    <a:pt x="846" y="2651"/>
                  </a:lnTo>
                  <a:lnTo>
                    <a:pt x="974" y="2703"/>
                  </a:lnTo>
                  <a:lnTo>
                    <a:pt x="1102" y="2741"/>
                  </a:lnTo>
                  <a:lnTo>
                    <a:pt x="1243" y="2754"/>
                  </a:lnTo>
                  <a:lnTo>
                    <a:pt x="1384" y="2767"/>
                  </a:lnTo>
                  <a:lnTo>
                    <a:pt x="1525" y="2754"/>
                  </a:lnTo>
                  <a:lnTo>
                    <a:pt x="1665" y="2741"/>
                  </a:lnTo>
                  <a:lnTo>
                    <a:pt x="1794" y="2703"/>
                  </a:lnTo>
                  <a:lnTo>
                    <a:pt x="1922" y="2651"/>
                  </a:lnTo>
                  <a:lnTo>
                    <a:pt x="2050" y="2600"/>
                  </a:lnTo>
                  <a:lnTo>
                    <a:pt x="2152" y="2523"/>
                  </a:lnTo>
                  <a:lnTo>
                    <a:pt x="2267" y="2446"/>
                  </a:lnTo>
                  <a:lnTo>
                    <a:pt x="2357" y="2357"/>
                  </a:lnTo>
                  <a:lnTo>
                    <a:pt x="2447" y="2267"/>
                  </a:lnTo>
                  <a:lnTo>
                    <a:pt x="2536" y="2152"/>
                  </a:lnTo>
                  <a:lnTo>
                    <a:pt x="2600" y="2037"/>
                  </a:lnTo>
                  <a:lnTo>
                    <a:pt x="2652" y="1921"/>
                  </a:lnTo>
                  <a:lnTo>
                    <a:pt x="2703" y="1793"/>
                  </a:lnTo>
                  <a:lnTo>
                    <a:pt x="2741" y="1665"/>
                  </a:lnTo>
                  <a:lnTo>
                    <a:pt x="2754" y="1524"/>
                  </a:lnTo>
                  <a:lnTo>
                    <a:pt x="2767" y="1383"/>
                  </a:lnTo>
                  <a:lnTo>
                    <a:pt x="2754" y="1242"/>
                  </a:lnTo>
                  <a:lnTo>
                    <a:pt x="2741" y="1102"/>
                  </a:lnTo>
                  <a:lnTo>
                    <a:pt x="2703" y="973"/>
                  </a:lnTo>
                  <a:lnTo>
                    <a:pt x="2652" y="845"/>
                  </a:lnTo>
                  <a:lnTo>
                    <a:pt x="2600" y="730"/>
                  </a:lnTo>
                  <a:lnTo>
                    <a:pt x="2536" y="615"/>
                  </a:lnTo>
                  <a:lnTo>
                    <a:pt x="2447" y="512"/>
                  </a:lnTo>
                  <a:lnTo>
                    <a:pt x="2357" y="410"/>
                  </a:lnTo>
                  <a:lnTo>
                    <a:pt x="2267" y="320"/>
                  </a:lnTo>
                  <a:lnTo>
                    <a:pt x="2152" y="243"/>
                  </a:lnTo>
                  <a:lnTo>
                    <a:pt x="2050" y="167"/>
                  </a:lnTo>
                  <a:lnTo>
                    <a:pt x="1922" y="115"/>
                  </a:lnTo>
                  <a:lnTo>
                    <a:pt x="1794" y="64"/>
                  </a:lnTo>
                  <a:lnTo>
                    <a:pt x="1665" y="38"/>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3"/>
            <p:cNvSpPr/>
            <p:nvPr/>
          </p:nvSpPr>
          <p:spPr>
            <a:xfrm>
              <a:off x="5410650" y="1951175"/>
              <a:ext cx="68875" cy="69175"/>
            </a:xfrm>
            <a:custGeom>
              <a:avLst/>
              <a:gdLst/>
              <a:ahLst/>
              <a:cxnLst/>
              <a:rect l="l" t="t" r="r" b="b"/>
              <a:pathLst>
                <a:path w="2755" h="2767" extrusionOk="0">
                  <a:moveTo>
                    <a:pt x="1384" y="0"/>
                  </a:moveTo>
                  <a:lnTo>
                    <a:pt x="1243" y="13"/>
                  </a:lnTo>
                  <a:lnTo>
                    <a:pt x="1102" y="26"/>
                  </a:lnTo>
                  <a:lnTo>
                    <a:pt x="974" y="64"/>
                  </a:lnTo>
                  <a:lnTo>
                    <a:pt x="846" y="116"/>
                  </a:lnTo>
                  <a:lnTo>
                    <a:pt x="718" y="167"/>
                  </a:lnTo>
                  <a:lnTo>
                    <a:pt x="602" y="244"/>
                  </a:lnTo>
                  <a:lnTo>
                    <a:pt x="500" y="320"/>
                  </a:lnTo>
                  <a:lnTo>
                    <a:pt x="398" y="410"/>
                  </a:lnTo>
                  <a:lnTo>
                    <a:pt x="321"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1"/>
                  </a:lnTo>
                  <a:lnTo>
                    <a:pt x="167" y="2037"/>
                  </a:lnTo>
                  <a:lnTo>
                    <a:pt x="231" y="2152"/>
                  </a:lnTo>
                  <a:lnTo>
                    <a:pt x="321" y="2254"/>
                  </a:lnTo>
                  <a:lnTo>
                    <a:pt x="398" y="2357"/>
                  </a:lnTo>
                  <a:lnTo>
                    <a:pt x="500" y="2447"/>
                  </a:lnTo>
                  <a:lnTo>
                    <a:pt x="602" y="2523"/>
                  </a:lnTo>
                  <a:lnTo>
                    <a:pt x="718" y="2600"/>
                  </a:lnTo>
                  <a:lnTo>
                    <a:pt x="846" y="2651"/>
                  </a:lnTo>
                  <a:lnTo>
                    <a:pt x="974" y="2703"/>
                  </a:lnTo>
                  <a:lnTo>
                    <a:pt x="1102" y="2728"/>
                  </a:lnTo>
                  <a:lnTo>
                    <a:pt x="1243" y="2754"/>
                  </a:lnTo>
                  <a:lnTo>
                    <a:pt x="1384" y="2767"/>
                  </a:lnTo>
                  <a:lnTo>
                    <a:pt x="1525" y="2754"/>
                  </a:lnTo>
                  <a:lnTo>
                    <a:pt x="1653" y="2728"/>
                  </a:lnTo>
                  <a:lnTo>
                    <a:pt x="1794" y="2703"/>
                  </a:lnTo>
                  <a:lnTo>
                    <a:pt x="1922" y="2651"/>
                  </a:lnTo>
                  <a:lnTo>
                    <a:pt x="2037" y="2600"/>
                  </a:lnTo>
                  <a:lnTo>
                    <a:pt x="2152" y="2523"/>
                  </a:lnTo>
                  <a:lnTo>
                    <a:pt x="2255" y="2447"/>
                  </a:lnTo>
                  <a:lnTo>
                    <a:pt x="2357" y="2357"/>
                  </a:lnTo>
                  <a:lnTo>
                    <a:pt x="2447" y="2254"/>
                  </a:lnTo>
                  <a:lnTo>
                    <a:pt x="2524" y="2152"/>
                  </a:lnTo>
                  <a:lnTo>
                    <a:pt x="2588" y="2037"/>
                  </a:lnTo>
                  <a:lnTo>
                    <a:pt x="2652" y="1921"/>
                  </a:lnTo>
                  <a:lnTo>
                    <a:pt x="2703" y="1793"/>
                  </a:lnTo>
                  <a:lnTo>
                    <a:pt x="2729" y="1665"/>
                  </a:lnTo>
                  <a:lnTo>
                    <a:pt x="2754" y="1524"/>
                  </a:lnTo>
                  <a:lnTo>
                    <a:pt x="2754" y="1384"/>
                  </a:lnTo>
                  <a:lnTo>
                    <a:pt x="2754" y="1243"/>
                  </a:lnTo>
                  <a:lnTo>
                    <a:pt x="2729" y="1102"/>
                  </a:lnTo>
                  <a:lnTo>
                    <a:pt x="2703" y="974"/>
                  </a:lnTo>
                  <a:lnTo>
                    <a:pt x="2652" y="846"/>
                  </a:lnTo>
                  <a:lnTo>
                    <a:pt x="2588" y="730"/>
                  </a:lnTo>
                  <a:lnTo>
                    <a:pt x="2524" y="615"/>
                  </a:lnTo>
                  <a:lnTo>
                    <a:pt x="2447" y="500"/>
                  </a:lnTo>
                  <a:lnTo>
                    <a:pt x="2357" y="410"/>
                  </a:lnTo>
                  <a:lnTo>
                    <a:pt x="2255" y="320"/>
                  </a:lnTo>
                  <a:lnTo>
                    <a:pt x="2152" y="244"/>
                  </a:lnTo>
                  <a:lnTo>
                    <a:pt x="2037" y="167"/>
                  </a:lnTo>
                  <a:lnTo>
                    <a:pt x="1922" y="116"/>
                  </a:lnTo>
                  <a:lnTo>
                    <a:pt x="1794" y="64"/>
                  </a:lnTo>
                  <a:lnTo>
                    <a:pt x="1653" y="26"/>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3"/>
            <p:cNvSpPr/>
            <p:nvPr/>
          </p:nvSpPr>
          <p:spPr>
            <a:xfrm>
              <a:off x="5688900" y="2061625"/>
              <a:ext cx="68875" cy="68875"/>
            </a:xfrm>
            <a:custGeom>
              <a:avLst/>
              <a:gdLst/>
              <a:ahLst/>
              <a:cxnLst/>
              <a:rect l="l" t="t" r="r" b="b"/>
              <a:pathLst>
                <a:path w="2755" h="2755" extrusionOk="0">
                  <a:moveTo>
                    <a:pt x="1384" y="1"/>
                  </a:moveTo>
                  <a:lnTo>
                    <a:pt x="1243" y="14"/>
                  </a:lnTo>
                  <a:lnTo>
                    <a:pt x="1102" y="27"/>
                  </a:lnTo>
                  <a:lnTo>
                    <a:pt x="974" y="65"/>
                  </a:lnTo>
                  <a:lnTo>
                    <a:pt x="846" y="103"/>
                  </a:lnTo>
                  <a:lnTo>
                    <a:pt x="718" y="167"/>
                  </a:lnTo>
                  <a:lnTo>
                    <a:pt x="602" y="232"/>
                  </a:lnTo>
                  <a:lnTo>
                    <a:pt x="500" y="321"/>
                  </a:lnTo>
                  <a:lnTo>
                    <a:pt x="398" y="411"/>
                  </a:lnTo>
                  <a:lnTo>
                    <a:pt x="321" y="500"/>
                  </a:lnTo>
                  <a:lnTo>
                    <a:pt x="231" y="603"/>
                  </a:lnTo>
                  <a:lnTo>
                    <a:pt x="167" y="718"/>
                  </a:lnTo>
                  <a:lnTo>
                    <a:pt x="103" y="846"/>
                  </a:lnTo>
                  <a:lnTo>
                    <a:pt x="65" y="974"/>
                  </a:lnTo>
                  <a:lnTo>
                    <a:pt x="26" y="1102"/>
                  </a:lnTo>
                  <a:lnTo>
                    <a:pt x="0" y="1243"/>
                  </a:lnTo>
                  <a:lnTo>
                    <a:pt x="0" y="1384"/>
                  </a:lnTo>
                  <a:lnTo>
                    <a:pt x="0" y="1525"/>
                  </a:lnTo>
                  <a:lnTo>
                    <a:pt x="26" y="1653"/>
                  </a:lnTo>
                  <a:lnTo>
                    <a:pt x="65" y="1794"/>
                  </a:lnTo>
                  <a:lnTo>
                    <a:pt x="103" y="1922"/>
                  </a:lnTo>
                  <a:lnTo>
                    <a:pt x="167" y="2037"/>
                  </a:lnTo>
                  <a:lnTo>
                    <a:pt x="231" y="2153"/>
                  </a:lnTo>
                  <a:lnTo>
                    <a:pt x="321" y="2255"/>
                  </a:lnTo>
                  <a:lnTo>
                    <a:pt x="398" y="2358"/>
                  </a:lnTo>
                  <a:lnTo>
                    <a:pt x="500" y="2447"/>
                  </a:lnTo>
                  <a:lnTo>
                    <a:pt x="602" y="2524"/>
                  </a:lnTo>
                  <a:lnTo>
                    <a:pt x="718" y="2588"/>
                  </a:lnTo>
                  <a:lnTo>
                    <a:pt x="846" y="2652"/>
                  </a:lnTo>
                  <a:lnTo>
                    <a:pt x="974" y="2703"/>
                  </a:lnTo>
                  <a:lnTo>
                    <a:pt x="1102" y="2729"/>
                  </a:lnTo>
                  <a:lnTo>
                    <a:pt x="1243" y="2755"/>
                  </a:lnTo>
                  <a:lnTo>
                    <a:pt x="1525" y="2755"/>
                  </a:lnTo>
                  <a:lnTo>
                    <a:pt x="1653" y="2729"/>
                  </a:lnTo>
                  <a:lnTo>
                    <a:pt x="1794" y="2703"/>
                  </a:lnTo>
                  <a:lnTo>
                    <a:pt x="1922" y="2652"/>
                  </a:lnTo>
                  <a:lnTo>
                    <a:pt x="2037" y="2588"/>
                  </a:lnTo>
                  <a:lnTo>
                    <a:pt x="2152" y="2524"/>
                  </a:lnTo>
                  <a:lnTo>
                    <a:pt x="2255" y="2447"/>
                  </a:lnTo>
                  <a:lnTo>
                    <a:pt x="2357" y="2358"/>
                  </a:lnTo>
                  <a:lnTo>
                    <a:pt x="2447" y="2255"/>
                  </a:lnTo>
                  <a:lnTo>
                    <a:pt x="2524" y="2153"/>
                  </a:lnTo>
                  <a:lnTo>
                    <a:pt x="2588" y="2037"/>
                  </a:lnTo>
                  <a:lnTo>
                    <a:pt x="2652" y="1922"/>
                  </a:lnTo>
                  <a:lnTo>
                    <a:pt x="2703" y="1794"/>
                  </a:lnTo>
                  <a:lnTo>
                    <a:pt x="2729" y="1653"/>
                  </a:lnTo>
                  <a:lnTo>
                    <a:pt x="2754" y="1525"/>
                  </a:lnTo>
                  <a:lnTo>
                    <a:pt x="2754" y="1384"/>
                  </a:lnTo>
                  <a:lnTo>
                    <a:pt x="2754" y="1243"/>
                  </a:lnTo>
                  <a:lnTo>
                    <a:pt x="2729" y="1102"/>
                  </a:lnTo>
                  <a:lnTo>
                    <a:pt x="2703" y="974"/>
                  </a:lnTo>
                  <a:lnTo>
                    <a:pt x="2652" y="846"/>
                  </a:lnTo>
                  <a:lnTo>
                    <a:pt x="2588" y="718"/>
                  </a:lnTo>
                  <a:lnTo>
                    <a:pt x="2524" y="603"/>
                  </a:lnTo>
                  <a:lnTo>
                    <a:pt x="2447" y="500"/>
                  </a:lnTo>
                  <a:lnTo>
                    <a:pt x="2357" y="411"/>
                  </a:lnTo>
                  <a:lnTo>
                    <a:pt x="2255" y="321"/>
                  </a:lnTo>
                  <a:lnTo>
                    <a:pt x="2152" y="232"/>
                  </a:lnTo>
                  <a:lnTo>
                    <a:pt x="2037" y="167"/>
                  </a:lnTo>
                  <a:lnTo>
                    <a:pt x="1922" y="103"/>
                  </a:lnTo>
                  <a:lnTo>
                    <a:pt x="1794" y="65"/>
                  </a:lnTo>
                  <a:lnTo>
                    <a:pt x="1653" y="27"/>
                  </a:lnTo>
                  <a:lnTo>
                    <a:pt x="1525" y="14"/>
                  </a:lnTo>
                  <a:lnTo>
                    <a:pt x="13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3"/>
            <p:cNvSpPr/>
            <p:nvPr/>
          </p:nvSpPr>
          <p:spPr>
            <a:xfrm>
              <a:off x="5869500" y="1962700"/>
              <a:ext cx="68850" cy="69175"/>
            </a:xfrm>
            <a:custGeom>
              <a:avLst/>
              <a:gdLst/>
              <a:ahLst/>
              <a:cxnLst/>
              <a:rect l="l" t="t" r="r" b="b"/>
              <a:pathLst>
                <a:path w="2754" h="2767" extrusionOk="0">
                  <a:moveTo>
                    <a:pt x="1371" y="0"/>
                  </a:moveTo>
                  <a:lnTo>
                    <a:pt x="1230" y="13"/>
                  </a:lnTo>
                  <a:lnTo>
                    <a:pt x="1102" y="26"/>
                  </a:lnTo>
                  <a:lnTo>
                    <a:pt x="961" y="64"/>
                  </a:lnTo>
                  <a:lnTo>
                    <a:pt x="833" y="116"/>
                  </a:lnTo>
                  <a:lnTo>
                    <a:pt x="717" y="167"/>
                  </a:lnTo>
                  <a:lnTo>
                    <a:pt x="602" y="244"/>
                  </a:lnTo>
                  <a:lnTo>
                    <a:pt x="500" y="321"/>
                  </a:lnTo>
                  <a:lnTo>
                    <a:pt x="397" y="410"/>
                  </a:lnTo>
                  <a:lnTo>
                    <a:pt x="307"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2"/>
                  </a:lnTo>
                  <a:lnTo>
                    <a:pt x="167" y="2037"/>
                  </a:lnTo>
                  <a:lnTo>
                    <a:pt x="231" y="2152"/>
                  </a:lnTo>
                  <a:lnTo>
                    <a:pt x="307" y="2255"/>
                  </a:lnTo>
                  <a:lnTo>
                    <a:pt x="397" y="2357"/>
                  </a:lnTo>
                  <a:lnTo>
                    <a:pt x="500" y="2447"/>
                  </a:lnTo>
                  <a:lnTo>
                    <a:pt x="602" y="2523"/>
                  </a:lnTo>
                  <a:lnTo>
                    <a:pt x="717" y="2600"/>
                  </a:lnTo>
                  <a:lnTo>
                    <a:pt x="833" y="2652"/>
                  </a:lnTo>
                  <a:lnTo>
                    <a:pt x="961" y="2703"/>
                  </a:lnTo>
                  <a:lnTo>
                    <a:pt x="1102" y="2728"/>
                  </a:lnTo>
                  <a:lnTo>
                    <a:pt x="1230" y="2754"/>
                  </a:lnTo>
                  <a:lnTo>
                    <a:pt x="1371" y="2767"/>
                  </a:lnTo>
                  <a:lnTo>
                    <a:pt x="1511" y="2754"/>
                  </a:lnTo>
                  <a:lnTo>
                    <a:pt x="1652" y="2728"/>
                  </a:lnTo>
                  <a:lnTo>
                    <a:pt x="1780" y="2703"/>
                  </a:lnTo>
                  <a:lnTo>
                    <a:pt x="1908" y="2652"/>
                  </a:lnTo>
                  <a:lnTo>
                    <a:pt x="2037" y="2600"/>
                  </a:lnTo>
                  <a:lnTo>
                    <a:pt x="2152" y="2523"/>
                  </a:lnTo>
                  <a:lnTo>
                    <a:pt x="2254" y="2447"/>
                  </a:lnTo>
                  <a:lnTo>
                    <a:pt x="2357" y="2357"/>
                  </a:lnTo>
                  <a:lnTo>
                    <a:pt x="2446" y="2255"/>
                  </a:lnTo>
                  <a:lnTo>
                    <a:pt x="2523" y="2152"/>
                  </a:lnTo>
                  <a:lnTo>
                    <a:pt x="2587" y="2037"/>
                  </a:lnTo>
                  <a:lnTo>
                    <a:pt x="2651" y="1922"/>
                  </a:lnTo>
                  <a:lnTo>
                    <a:pt x="2690" y="1793"/>
                  </a:lnTo>
                  <a:lnTo>
                    <a:pt x="2728" y="1665"/>
                  </a:lnTo>
                  <a:lnTo>
                    <a:pt x="2754" y="1524"/>
                  </a:lnTo>
                  <a:lnTo>
                    <a:pt x="2754" y="1384"/>
                  </a:lnTo>
                  <a:lnTo>
                    <a:pt x="2754" y="1243"/>
                  </a:lnTo>
                  <a:lnTo>
                    <a:pt x="2728" y="1102"/>
                  </a:lnTo>
                  <a:lnTo>
                    <a:pt x="2690" y="974"/>
                  </a:lnTo>
                  <a:lnTo>
                    <a:pt x="2651" y="846"/>
                  </a:lnTo>
                  <a:lnTo>
                    <a:pt x="2587" y="730"/>
                  </a:lnTo>
                  <a:lnTo>
                    <a:pt x="2523" y="615"/>
                  </a:lnTo>
                  <a:lnTo>
                    <a:pt x="2446" y="500"/>
                  </a:lnTo>
                  <a:lnTo>
                    <a:pt x="2357" y="410"/>
                  </a:lnTo>
                  <a:lnTo>
                    <a:pt x="2254" y="321"/>
                  </a:lnTo>
                  <a:lnTo>
                    <a:pt x="2152" y="244"/>
                  </a:lnTo>
                  <a:lnTo>
                    <a:pt x="2037" y="167"/>
                  </a:lnTo>
                  <a:lnTo>
                    <a:pt x="1908" y="116"/>
                  </a:lnTo>
                  <a:lnTo>
                    <a:pt x="1780" y="64"/>
                  </a:lnTo>
                  <a:lnTo>
                    <a:pt x="1652" y="26"/>
                  </a:lnTo>
                  <a:lnTo>
                    <a:pt x="1511" y="13"/>
                  </a:lnTo>
                  <a:lnTo>
                    <a:pt x="1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3"/>
            <p:cNvSpPr/>
            <p:nvPr/>
          </p:nvSpPr>
          <p:spPr>
            <a:xfrm>
              <a:off x="6049750" y="2121525"/>
              <a:ext cx="69200" cy="68850"/>
            </a:xfrm>
            <a:custGeom>
              <a:avLst/>
              <a:gdLst/>
              <a:ahLst/>
              <a:cxnLst/>
              <a:rect l="l" t="t" r="r" b="b"/>
              <a:pathLst>
                <a:path w="2768" h="2754" extrusionOk="0">
                  <a:moveTo>
                    <a:pt x="1243" y="0"/>
                  </a:moveTo>
                  <a:lnTo>
                    <a:pt x="1102" y="26"/>
                  </a:lnTo>
                  <a:lnTo>
                    <a:pt x="974" y="64"/>
                  </a:lnTo>
                  <a:lnTo>
                    <a:pt x="846" y="103"/>
                  </a:lnTo>
                  <a:lnTo>
                    <a:pt x="731" y="167"/>
                  </a:lnTo>
                  <a:lnTo>
                    <a:pt x="616" y="231"/>
                  </a:lnTo>
                  <a:lnTo>
                    <a:pt x="513" y="307"/>
                  </a:lnTo>
                  <a:lnTo>
                    <a:pt x="411" y="397"/>
                  </a:lnTo>
                  <a:lnTo>
                    <a:pt x="321" y="500"/>
                  </a:lnTo>
                  <a:lnTo>
                    <a:pt x="244" y="602"/>
                  </a:lnTo>
                  <a:lnTo>
                    <a:pt x="167" y="717"/>
                  </a:lnTo>
                  <a:lnTo>
                    <a:pt x="116" y="833"/>
                  </a:lnTo>
                  <a:lnTo>
                    <a:pt x="65" y="961"/>
                  </a:lnTo>
                  <a:lnTo>
                    <a:pt x="39" y="1102"/>
                  </a:lnTo>
                  <a:lnTo>
                    <a:pt x="14" y="1230"/>
                  </a:lnTo>
                  <a:lnTo>
                    <a:pt x="1" y="1370"/>
                  </a:lnTo>
                  <a:lnTo>
                    <a:pt x="14" y="1511"/>
                  </a:lnTo>
                  <a:lnTo>
                    <a:pt x="39" y="1652"/>
                  </a:lnTo>
                  <a:lnTo>
                    <a:pt x="65" y="1780"/>
                  </a:lnTo>
                  <a:lnTo>
                    <a:pt x="116" y="1908"/>
                  </a:lnTo>
                  <a:lnTo>
                    <a:pt x="167" y="2037"/>
                  </a:lnTo>
                  <a:lnTo>
                    <a:pt x="244" y="2152"/>
                  </a:lnTo>
                  <a:lnTo>
                    <a:pt x="321" y="2254"/>
                  </a:lnTo>
                  <a:lnTo>
                    <a:pt x="411" y="2357"/>
                  </a:lnTo>
                  <a:lnTo>
                    <a:pt x="513" y="2446"/>
                  </a:lnTo>
                  <a:lnTo>
                    <a:pt x="616" y="2523"/>
                  </a:lnTo>
                  <a:lnTo>
                    <a:pt x="731" y="2587"/>
                  </a:lnTo>
                  <a:lnTo>
                    <a:pt x="846" y="2651"/>
                  </a:lnTo>
                  <a:lnTo>
                    <a:pt x="974" y="2690"/>
                  </a:lnTo>
                  <a:lnTo>
                    <a:pt x="1102" y="2728"/>
                  </a:lnTo>
                  <a:lnTo>
                    <a:pt x="1243" y="2754"/>
                  </a:lnTo>
                  <a:lnTo>
                    <a:pt x="1525" y="2754"/>
                  </a:lnTo>
                  <a:lnTo>
                    <a:pt x="1666" y="2728"/>
                  </a:lnTo>
                  <a:lnTo>
                    <a:pt x="1794" y="2690"/>
                  </a:lnTo>
                  <a:lnTo>
                    <a:pt x="1922" y="2651"/>
                  </a:lnTo>
                  <a:lnTo>
                    <a:pt x="2050" y="2587"/>
                  </a:lnTo>
                  <a:lnTo>
                    <a:pt x="2153" y="2523"/>
                  </a:lnTo>
                  <a:lnTo>
                    <a:pt x="2268" y="2446"/>
                  </a:lnTo>
                  <a:lnTo>
                    <a:pt x="2358" y="2357"/>
                  </a:lnTo>
                  <a:lnTo>
                    <a:pt x="2447" y="2254"/>
                  </a:lnTo>
                  <a:lnTo>
                    <a:pt x="2537" y="2152"/>
                  </a:lnTo>
                  <a:lnTo>
                    <a:pt x="2601" y="2037"/>
                  </a:lnTo>
                  <a:lnTo>
                    <a:pt x="2652" y="1908"/>
                  </a:lnTo>
                  <a:lnTo>
                    <a:pt x="2703" y="1780"/>
                  </a:lnTo>
                  <a:lnTo>
                    <a:pt x="2742" y="1652"/>
                  </a:lnTo>
                  <a:lnTo>
                    <a:pt x="2755" y="1511"/>
                  </a:lnTo>
                  <a:lnTo>
                    <a:pt x="2767" y="1370"/>
                  </a:lnTo>
                  <a:lnTo>
                    <a:pt x="2755" y="1230"/>
                  </a:lnTo>
                  <a:lnTo>
                    <a:pt x="2742" y="1102"/>
                  </a:lnTo>
                  <a:lnTo>
                    <a:pt x="2703" y="961"/>
                  </a:lnTo>
                  <a:lnTo>
                    <a:pt x="2652" y="833"/>
                  </a:lnTo>
                  <a:lnTo>
                    <a:pt x="2601" y="717"/>
                  </a:lnTo>
                  <a:lnTo>
                    <a:pt x="2537" y="602"/>
                  </a:lnTo>
                  <a:lnTo>
                    <a:pt x="2447" y="500"/>
                  </a:lnTo>
                  <a:lnTo>
                    <a:pt x="2358" y="397"/>
                  </a:lnTo>
                  <a:lnTo>
                    <a:pt x="2268" y="307"/>
                  </a:lnTo>
                  <a:lnTo>
                    <a:pt x="2153" y="231"/>
                  </a:lnTo>
                  <a:lnTo>
                    <a:pt x="2050"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3"/>
            <p:cNvSpPr/>
            <p:nvPr/>
          </p:nvSpPr>
          <p:spPr>
            <a:xfrm>
              <a:off x="6277425" y="2252475"/>
              <a:ext cx="69175" cy="69175"/>
            </a:xfrm>
            <a:custGeom>
              <a:avLst/>
              <a:gdLst/>
              <a:ahLst/>
              <a:cxnLst/>
              <a:rect l="l" t="t" r="r" b="b"/>
              <a:pathLst>
                <a:path w="2767" h="2767" extrusionOk="0">
                  <a:moveTo>
                    <a:pt x="1384" y="0"/>
                  </a:moveTo>
                  <a:lnTo>
                    <a:pt x="1243" y="13"/>
                  </a:lnTo>
                  <a:lnTo>
                    <a:pt x="1102" y="26"/>
                  </a:lnTo>
                  <a:lnTo>
                    <a:pt x="974" y="65"/>
                  </a:lnTo>
                  <a:lnTo>
                    <a:pt x="846" y="116"/>
                  </a:lnTo>
                  <a:lnTo>
                    <a:pt x="730" y="167"/>
                  </a:lnTo>
                  <a:lnTo>
                    <a:pt x="615" y="231"/>
                  </a:lnTo>
                  <a:lnTo>
                    <a:pt x="513" y="321"/>
                  </a:lnTo>
                  <a:lnTo>
                    <a:pt x="410" y="410"/>
                  </a:lnTo>
                  <a:lnTo>
                    <a:pt x="321" y="500"/>
                  </a:lnTo>
                  <a:lnTo>
                    <a:pt x="244" y="615"/>
                  </a:lnTo>
                  <a:lnTo>
                    <a:pt x="167" y="718"/>
                  </a:lnTo>
                  <a:lnTo>
                    <a:pt x="116" y="846"/>
                  </a:lnTo>
                  <a:lnTo>
                    <a:pt x="64" y="974"/>
                  </a:lnTo>
                  <a:lnTo>
                    <a:pt x="39" y="1102"/>
                  </a:lnTo>
                  <a:lnTo>
                    <a:pt x="13" y="1243"/>
                  </a:lnTo>
                  <a:lnTo>
                    <a:pt x="0" y="1384"/>
                  </a:lnTo>
                  <a:lnTo>
                    <a:pt x="13" y="1525"/>
                  </a:lnTo>
                  <a:lnTo>
                    <a:pt x="39" y="1653"/>
                  </a:lnTo>
                  <a:lnTo>
                    <a:pt x="64" y="1794"/>
                  </a:lnTo>
                  <a:lnTo>
                    <a:pt x="116" y="1922"/>
                  </a:lnTo>
                  <a:lnTo>
                    <a:pt x="167" y="2037"/>
                  </a:lnTo>
                  <a:lnTo>
                    <a:pt x="244" y="2152"/>
                  </a:lnTo>
                  <a:lnTo>
                    <a:pt x="321" y="2255"/>
                  </a:lnTo>
                  <a:lnTo>
                    <a:pt x="410" y="2357"/>
                  </a:lnTo>
                  <a:lnTo>
                    <a:pt x="513" y="2447"/>
                  </a:lnTo>
                  <a:lnTo>
                    <a:pt x="615" y="2524"/>
                  </a:lnTo>
                  <a:lnTo>
                    <a:pt x="730" y="2600"/>
                  </a:lnTo>
                  <a:lnTo>
                    <a:pt x="846" y="2652"/>
                  </a:lnTo>
                  <a:lnTo>
                    <a:pt x="974" y="2703"/>
                  </a:lnTo>
                  <a:lnTo>
                    <a:pt x="1102" y="2729"/>
                  </a:lnTo>
                  <a:lnTo>
                    <a:pt x="1243" y="2754"/>
                  </a:lnTo>
                  <a:lnTo>
                    <a:pt x="1384" y="2767"/>
                  </a:lnTo>
                  <a:lnTo>
                    <a:pt x="1524" y="2754"/>
                  </a:lnTo>
                  <a:lnTo>
                    <a:pt x="1665" y="2729"/>
                  </a:lnTo>
                  <a:lnTo>
                    <a:pt x="1793" y="2703"/>
                  </a:lnTo>
                  <a:lnTo>
                    <a:pt x="1921" y="2652"/>
                  </a:lnTo>
                  <a:lnTo>
                    <a:pt x="2050" y="2600"/>
                  </a:lnTo>
                  <a:lnTo>
                    <a:pt x="2152" y="2524"/>
                  </a:lnTo>
                  <a:lnTo>
                    <a:pt x="2267" y="2447"/>
                  </a:lnTo>
                  <a:lnTo>
                    <a:pt x="2357" y="2357"/>
                  </a:lnTo>
                  <a:lnTo>
                    <a:pt x="2447" y="2255"/>
                  </a:lnTo>
                  <a:lnTo>
                    <a:pt x="2536" y="2152"/>
                  </a:lnTo>
                  <a:lnTo>
                    <a:pt x="2600" y="2037"/>
                  </a:lnTo>
                  <a:lnTo>
                    <a:pt x="2652" y="1922"/>
                  </a:lnTo>
                  <a:lnTo>
                    <a:pt x="2703" y="1794"/>
                  </a:lnTo>
                  <a:lnTo>
                    <a:pt x="2741" y="1653"/>
                  </a:lnTo>
                  <a:lnTo>
                    <a:pt x="2754" y="1525"/>
                  </a:lnTo>
                  <a:lnTo>
                    <a:pt x="2767" y="1384"/>
                  </a:lnTo>
                  <a:lnTo>
                    <a:pt x="2754" y="1243"/>
                  </a:lnTo>
                  <a:lnTo>
                    <a:pt x="2741" y="1102"/>
                  </a:lnTo>
                  <a:lnTo>
                    <a:pt x="2703" y="974"/>
                  </a:lnTo>
                  <a:lnTo>
                    <a:pt x="2652" y="846"/>
                  </a:lnTo>
                  <a:lnTo>
                    <a:pt x="2600" y="718"/>
                  </a:lnTo>
                  <a:lnTo>
                    <a:pt x="2536" y="615"/>
                  </a:lnTo>
                  <a:lnTo>
                    <a:pt x="2447" y="500"/>
                  </a:lnTo>
                  <a:lnTo>
                    <a:pt x="2357" y="410"/>
                  </a:lnTo>
                  <a:lnTo>
                    <a:pt x="2267" y="321"/>
                  </a:lnTo>
                  <a:lnTo>
                    <a:pt x="2152" y="231"/>
                  </a:lnTo>
                  <a:lnTo>
                    <a:pt x="2050" y="167"/>
                  </a:lnTo>
                  <a:lnTo>
                    <a:pt x="1921" y="116"/>
                  </a:lnTo>
                  <a:lnTo>
                    <a:pt x="1793" y="65"/>
                  </a:lnTo>
                  <a:lnTo>
                    <a:pt x="1665" y="26"/>
                  </a:lnTo>
                  <a:lnTo>
                    <a:pt x="1524"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3"/>
            <p:cNvSpPr/>
            <p:nvPr/>
          </p:nvSpPr>
          <p:spPr>
            <a:xfrm>
              <a:off x="6367400" y="2545125"/>
              <a:ext cx="68850" cy="69200"/>
            </a:xfrm>
            <a:custGeom>
              <a:avLst/>
              <a:gdLst/>
              <a:ahLst/>
              <a:cxnLst/>
              <a:rect l="l" t="t" r="r" b="b"/>
              <a:pathLst>
                <a:path w="2754" h="2768" extrusionOk="0">
                  <a:moveTo>
                    <a:pt x="1371" y="1"/>
                  </a:moveTo>
                  <a:lnTo>
                    <a:pt x="1230" y="14"/>
                  </a:lnTo>
                  <a:lnTo>
                    <a:pt x="1102" y="27"/>
                  </a:lnTo>
                  <a:lnTo>
                    <a:pt x="961" y="65"/>
                  </a:lnTo>
                  <a:lnTo>
                    <a:pt x="833" y="116"/>
                  </a:lnTo>
                  <a:lnTo>
                    <a:pt x="718" y="167"/>
                  </a:lnTo>
                  <a:lnTo>
                    <a:pt x="602" y="244"/>
                  </a:lnTo>
                  <a:lnTo>
                    <a:pt x="500" y="321"/>
                  </a:lnTo>
                  <a:lnTo>
                    <a:pt x="397" y="411"/>
                  </a:lnTo>
                  <a:lnTo>
                    <a:pt x="308" y="500"/>
                  </a:lnTo>
                  <a:lnTo>
                    <a:pt x="231" y="616"/>
                  </a:lnTo>
                  <a:lnTo>
                    <a:pt x="167" y="731"/>
                  </a:lnTo>
                  <a:lnTo>
                    <a:pt x="103" y="846"/>
                  </a:lnTo>
                  <a:lnTo>
                    <a:pt x="52" y="974"/>
                  </a:lnTo>
                  <a:lnTo>
                    <a:pt x="26" y="1102"/>
                  </a:lnTo>
                  <a:lnTo>
                    <a:pt x="0" y="1243"/>
                  </a:lnTo>
                  <a:lnTo>
                    <a:pt x="0" y="1384"/>
                  </a:lnTo>
                  <a:lnTo>
                    <a:pt x="0" y="1525"/>
                  </a:lnTo>
                  <a:lnTo>
                    <a:pt x="26" y="1666"/>
                  </a:lnTo>
                  <a:lnTo>
                    <a:pt x="52" y="1794"/>
                  </a:lnTo>
                  <a:lnTo>
                    <a:pt x="103" y="1922"/>
                  </a:lnTo>
                  <a:lnTo>
                    <a:pt x="167" y="2037"/>
                  </a:lnTo>
                  <a:lnTo>
                    <a:pt x="231" y="2153"/>
                  </a:lnTo>
                  <a:lnTo>
                    <a:pt x="308" y="2268"/>
                  </a:lnTo>
                  <a:lnTo>
                    <a:pt x="397" y="2358"/>
                  </a:lnTo>
                  <a:lnTo>
                    <a:pt x="500" y="2447"/>
                  </a:lnTo>
                  <a:lnTo>
                    <a:pt x="602" y="2524"/>
                  </a:lnTo>
                  <a:lnTo>
                    <a:pt x="718" y="2601"/>
                  </a:lnTo>
                  <a:lnTo>
                    <a:pt x="833" y="2652"/>
                  </a:lnTo>
                  <a:lnTo>
                    <a:pt x="961" y="2703"/>
                  </a:lnTo>
                  <a:lnTo>
                    <a:pt x="1102" y="2742"/>
                  </a:lnTo>
                  <a:lnTo>
                    <a:pt x="1230" y="2755"/>
                  </a:lnTo>
                  <a:lnTo>
                    <a:pt x="1371" y="2767"/>
                  </a:lnTo>
                  <a:lnTo>
                    <a:pt x="1512" y="2755"/>
                  </a:lnTo>
                  <a:lnTo>
                    <a:pt x="1653" y="2742"/>
                  </a:lnTo>
                  <a:lnTo>
                    <a:pt x="1781" y="2703"/>
                  </a:lnTo>
                  <a:lnTo>
                    <a:pt x="1909" y="2652"/>
                  </a:lnTo>
                  <a:lnTo>
                    <a:pt x="2037" y="2601"/>
                  </a:lnTo>
                  <a:lnTo>
                    <a:pt x="2152" y="2524"/>
                  </a:lnTo>
                  <a:lnTo>
                    <a:pt x="2255" y="2447"/>
                  </a:lnTo>
                  <a:lnTo>
                    <a:pt x="2344" y="2358"/>
                  </a:lnTo>
                  <a:lnTo>
                    <a:pt x="2434" y="2268"/>
                  </a:lnTo>
                  <a:lnTo>
                    <a:pt x="2523" y="2153"/>
                  </a:lnTo>
                  <a:lnTo>
                    <a:pt x="2588" y="2037"/>
                  </a:lnTo>
                  <a:lnTo>
                    <a:pt x="2652" y="1922"/>
                  </a:lnTo>
                  <a:lnTo>
                    <a:pt x="2690" y="1794"/>
                  </a:lnTo>
                  <a:lnTo>
                    <a:pt x="2728" y="1666"/>
                  </a:lnTo>
                  <a:lnTo>
                    <a:pt x="2741" y="1525"/>
                  </a:lnTo>
                  <a:lnTo>
                    <a:pt x="2754" y="1384"/>
                  </a:lnTo>
                  <a:lnTo>
                    <a:pt x="2741" y="1243"/>
                  </a:lnTo>
                  <a:lnTo>
                    <a:pt x="2728" y="1102"/>
                  </a:lnTo>
                  <a:lnTo>
                    <a:pt x="2690" y="974"/>
                  </a:lnTo>
                  <a:lnTo>
                    <a:pt x="2652" y="846"/>
                  </a:lnTo>
                  <a:lnTo>
                    <a:pt x="2588" y="731"/>
                  </a:lnTo>
                  <a:lnTo>
                    <a:pt x="2523" y="616"/>
                  </a:lnTo>
                  <a:lnTo>
                    <a:pt x="2434" y="500"/>
                  </a:lnTo>
                  <a:lnTo>
                    <a:pt x="2344" y="411"/>
                  </a:lnTo>
                  <a:lnTo>
                    <a:pt x="2255" y="321"/>
                  </a:lnTo>
                  <a:lnTo>
                    <a:pt x="2152" y="244"/>
                  </a:lnTo>
                  <a:lnTo>
                    <a:pt x="2037" y="167"/>
                  </a:lnTo>
                  <a:lnTo>
                    <a:pt x="1909" y="116"/>
                  </a:lnTo>
                  <a:lnTo>
                    <a:pt x="1781" y="65"/>
                  </a:lnTo>
                  <a:lnTo>
                    <a:pt x="1653" y="27"/>
                  </a:lnTo>
                  <a:lnTo>
                    <a:pt x="1512" y="14"/>
                  </a:lnTo>
                  <a:lnTo>
                    <a:pt x="1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3"/>
            <p:cNvSpPr/>
            <p:nvPr/>
          </p:nvSpPr>
          <p:spPr>
            <a:xfrm>
              <a:off x="6277425" y="2766075"/>
              <a:ext cx="69175" cy="68875"/>
            </a:xfrm>
            <a:custGeom>
              <a:avLst/>
              <a:gdLst/>
              <a:ahLst/>
              <a:cxnLst/>
              <a:rect l="l" t="t" r="r" b="b"/>
              <a:pathLst>
                <a:path w="2767" h="2755" extrusionOk="0">
                  <a:moveTo>
                    <a:pt x="1243" y="0"/>
                  </a:moveTo>
                  <a:lnTo>
                    <a:pt x="1102" y="26"/>
                  </a:lnTo>
                  <a:lnTo>
                    <a:pt x="974" y="64"/>
                  </a:lnTo>
                  <a:lnTo>
                    <a:pt x="846" y="103"/>
                  </a:lnTo>
                  <a:lnTo>
                    <a:pt x="730" y="167"/>
                  </a:lnTo>
                  <a:lnTo>
                    <a:pt x="615" y="231"/>
                  </a:lnTo>
                  <a:lnTo>
                    <a:pt x="513" y="308"/>
                  </a:lnTo>
                  <a:lnTo>
                    <a:pt x="410" y="397"/>
                  </a:lnTo>
                  <a:lnTo>
                    <a:pt x="321" y="500"/>
                  </a:lnTo>
                  <a:lnTo>
                    <a:pt x="244" y="602"/>
                  </a:lnTo>
                  <a:lnTo>
                    <a:pt x="167" y="718"/>
                  </a:lnTo>
                  <a:lnTo>
                    <a:pt x="116" y="846"/>
                  </a:lnTo>
                  <a:lnTo>
                    <a:pt x="64" y="961"/>
                  </a:lnTo>
                  <a:lnTo>
                    <a:pt x="39" y="1102"/>
                  </a:lnTo>
                  <a:lnTo>
                    <a:pt x="13" y="1230"/>
                  </a:lnTo>
                  <a:lnTo>
                    <a:pt x="0" y="1371"/>
                  </a:lnTo>
                  <a:lnTo>
                    <a:pt x="13" y="1512"/>
                  </a:lnTo>
                  <a:lnTo>
                    <a:pt x="39" y="1653"/>
                  </a:lnTo>
                  <a:lnTo>
                    <a:pt x="64" y="1793"/>
                  </a:lnTo>
                  <a:lnTo>
                    <a:pt x="116" y="1909"/>
                  </a:lnTo>
                  <a:lnTo>
                    <a:pt x="167" y="2037"/>
                  </a:lnTo>
                  <a:lnTo>
                    <a:pt x="244" y="2152"/>
                  </a:lnTo>
                  <a:lnTo>
                    <a:pt x="321" y="2255"/>
                  </a:lnTo>
                  <a:lnTo>
                    <a:pt x="410" y="2357"/>
                  </a:lnTo>
                  <a:lnTo>
                    <a:pt x="513" y="2447"/>
                  </a:lnTo>
                  <a:lnTo>
                    <a:pt x="615" y="2524"/>
                  </a:lnTo>
                  <a:lnTo>
                    <a:pt x="730" y="2588"/>
                  </a:lnTo>
                  <a:lnTo>
                    <a:pt x="846" y="2652"/>
                  </a:lnTo>
                  <a:lnTo>
                    <a:pt x="974" y="2690"/>
                  </a:lnTo>
                  <a:lnTo>
                    <a:pt x="1102" y="2728"/>
                  </a:lnTo>
                  <a:lnTo>
                    <a:pt x="1243" y="2754"/>
                  </a:lnTo>
                  <a:lnTo>
                    <a:pt x="1524" y="2754"/>
                  </a:lnTo>
                  <a:lnTo>
                    <a:pt x="1665" y="2728"/>
                  </a:lnTo>
                  <a:lnTo>
                    <a:pt x="1793" y="2690"/>
                  </a:lnTo>
                  <a:lnTo>
                    <a:pt x="1921" y="2652"/>
                  </a:lnTo>
                  <a:lnTo>
                    <a:pt x="2050" y="2588"/>
                  </a:lnTo>
                  <a:lnTo>
                    <a:pt x="2152" y="2524"/>
                  </a:lnTo>
                  <a:lnTo>
                    <a:pt x="2267" y="2447"/>
                  </a:lnTo>
                  <a:lnTo>
                    <a:pt x="2357" y="2357"/>
                  </a:lnTo>
                  <a:lnTo>
                    <a:pt x="2447" y="2255"/>
                  </a:lnTo>
                  <a:lnTo>
                    <a:pt x="2536" y="2152"/>
                  </a:lnTo>
                  <a:lnTo>
                    <a:pt x="2600" y="2037"/>
                  </a:lnTo>
                  <a:lnTo>
                    <a:pt x="2652" y="1909"/>
                  </a:lnTo>
                  <a:lnTo>
                    <a:pt x="2703" y="1793"/>
                  </a:lnTo>
                  <a:lnTo>
                    <a:pt x="2741" y="1653"/>
                  </a:lnTo>
                  <a:lnTo>
                    <a:pt x="2754" y="1512"/>
                  </a:lnTo>
                  <a:lnTo>
                    <a:pt x="2767" y="1371"/>
                  </a:lnTo>
                  <a:lnTo>
                    <a:pt x="2754" y="1230"/>
                  </a:lnTo>
                  <a:lnTo>
                    <a:pt x="2741" y="1102"/>
                  </a:lnTo>
                  <a:lnTo>
                    <a:pt x="2703" y="961"/>
                  </a:lnTo>
                  <a:lnTo>
                    <a:pt x="2652" y="846"/>
                  </a:lnTo>
                  <a:lnTo>
                    <a:pt x="2600" y="718"/>
                  </a:lnTo>
                  <a:lnTo>
                    <a:pt x="2536" y="602"/>
                  </a:lnTo>
                  <a:lnTo>
                    <a:pt x="2447" y="500"/>
                  </a:lnTo>
                  <a:lnTo>
                    <a:pt x="2357" y="397"/>
                  </a:lnTo>
                  <a:lnTo>
                    <a:pt x="2267" y="308"/>
                  </a:lnTo>
                  <a:lnTo>
                    <a:pt x="2152" y="231"/>
                  </a:lnTo>
                  <a:lnTo>
                    <a:pt x="2050" y="167"/>
                  </a:lnTo>
                  <a:lnTo>
                    <a:pt x="1921" y="103"/>
                  </a:lnTo>
                  <a:lnTo>
                    <a:pt x="1793" y="64"/>
                  </a:lnTo>
                  <a:lnTo>
                    <a:pt x="1665" y="26"/>
                  </a:lnTo>
                  <a:lnTo>
                    <a:pt x="15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3"/>
            <p:cNvSpPr/>
            <p:nvPr/>
          </p:nvSpPr>
          <p:spPr>
            <a:xfrm>
              <a:off x="6104525" y="2724450"/>
              <a:ext cx="68850" cy="69175"/>
            </a:xfrm>
            <a:custGeom>
              <a:avLst/>
              <a:gdLst/>
              <a:ahLst/>
              <a:cxnLst/>
              <a:rect l="l" t="t" r="r" b="b"/>
              <a:pathLst>
                <a:path w="2754" h="2767" extrusionOk="0">
                  <a:moveTo>
                    <a:pt x="1383" y="0"/>
                  </a:moveTo>
                  <a:lnTo>
                    <a:pt x="1242" y="13"/>
                  </a:lnTo>
                  <a:lnTo>
                    <a:pt x="1102" y="39"/>
                  </a:lnTo>
                  <a:lnTo>
                    <a:pt x="973" y="64"/>
                  </a:lnTo>
                  <a:lnTo>
                    <a:pt x="845" y="116"/>
                  </a:lnTo>
                  <a:lnTo>
                    <a:pt x="717" y="167"/>
                  </a:lnTo>
                  <a:lnTo>
                    <a:pt x="615" y="244"/>
                  </a:lnTo>
                  <a:lnTo>
                    <a:pt x="500" y="321"/>
                  </a:lnTo>
                  <a:lnTo>
                    <a:pt x="410" y="410"/>
                  </a:lnTo>
                  <a:lnTo>
                    <a:pt x="320" y="513"/>
                  </a:lnTo>
                  <a:lnTo>
                    <a:pt x="231" y="615"/>
                  </a:lnTo>
                  <a:lnTo>
                    <a:pt x="167" y="730"/>
                  </a:lnTo>
                  <a:lnTo>
                    <a:pt x="103" y="846"/>
                  </a:lnTo>
                  <a:lnTo>
                    <a:pt x="64" y="974"/>
                  </a:lnTo>
                  <a:lnTo>
                    <a:pt x="26" y="1102"/>
                  </a:lnTo>
                  <a:lnTo>
                    <a:pt x="13" y="1243"/>
                  </a:lnTo>
                  <a:lnTo>
                    <a:pt x="0" y="1384"/>
                  </a:lnTo>
                  <a:lnTo>
                    <a:pt x="13" y="1524"/>
                  </a:lnTo>
                  <a:lnTo>
                    <a:pt x="26" y="1665"/>
                  </a:lnTo>
                  <a:lnTo>
                    <a:pt x="64" y="1793"/>
                  </a:lnTo>
                  <a:lnTo>
                    <a:pt x="103" y="1922"/>
                  </a:lnTo>
                  <a:lnTo>
                    <a:pt x="167" y="2050"/>
                  </a:lnTo>
                  <a:lnTo>
                    <a:pt x="231" y="2152"/>
                  </a:lnTo>
                  <a:lnTo>
                    <a:pt x="320" y="2267"/>
                  </a:lnTo>
                  <a:lnTo>
                    <a:pt x="410" y="2357"/>
                  </a:lnTo>
                  <a:lnTo>
                    <a:pt x="500" y="2447"/>
                  </a:lnTo>
                  <a:lnTo>
                    <a:pt x="615" y="2536"/>
                  </a:lnTo>
                  <a:lnTo>
                    <a:pt x="717" y="2600"/>
                  </a:lnTo>
                  <a:lnTo>
                    <a:pt x="845" y="2652"/>
                  </a:lnTo>
                  <a:lnTo>
                    <a:pt x="973" y="2703"/>
                  </a:lnTo>
                  <a:lnTo>
                    <a:pt x="1102" y="2741"/>
                  </a:lnTo>
                  <a:lnTo>
                    <a:pt x="1242" y="2754"/>
                  </a:lnTo>
                  <a:lnTo>
                    <a:pt x="1383" y="2767"/>
                  </a:lnTo>
                  <a:lnTo>
                    <a:pt x="1524" y="2754"/>
                  </a:lnTo>
                  <a:lnTo>
                    <a:pt x="1652" y="2741"/>
                  </a:lnTo>
                  <a:lnTo>
                    <a:pt x="1793" y="2703"/>
                  </a:lnTo>
                  <a:lnTo>
                    <a:pt x="1921" y="2652"/>
                  </a:lnTo>
                  <a:lnTo>
                    <a:pt x="2037" y="2600"/>
                  </a:lnTo>
                  <a:lnTo>
                    <a:pt x="2152" y="2536"/>
                  </a:lnTo>
                  <a:lnTo>
                    <a:pt x="2254" y="2447"/>
                  </a:lnTo>
                  <a:lnTo>
                    <a:pt x="2357" y="2357"/>
                  </a:lnTo>
                  <a:lnTo>
                    <a:pt x="2446" y="2267"/>
                  </a:lnTo>
                  <a:lnTo>
                    <a:pt x="2523" y="2152"/>
                  </a:lnTo>
                  <a:lnTo>
                    <a:pt x="2587" y="2050"/>
                  </a:lnTo>
                  <a:lnTo>
                    <a:pt x="2651" y="1922"/>
                  </a:lnTo>
                  <a:lnTo>
                    <a:pt x="2703" y="1793"/>
                  </a:lnTo>
                  <a:lnTo>
                    <a:pt x="2728" y="1665"/>
                  </a:lnTo>
                  <a:lnTo>
                    <a:pt x="2754" y="1524"/>
                  </a:lnTo>
                  <a:lnTo>
                    <a:pt x="2754" y="1384"/>
                  </a:lnTo>
                  <a:lnTo>
                    <a:pt x="2754" y="1243"/>
                  </a:lnTo>
                  <a:lnTo>
                    <a:pt x="2728" y="1102"/>
                  </a:lnTo>
                  <a:lnTo>
                    <a:pt x="2703" y="974"/>
                  </a:lnTo>
                  <a:lnTo>
                    <a:pt x="2651" y="846"/>
                  </a:lnTo>
                  <a:lnTo>
                    <a:pt x="2587" y="730"/>
                  </a:lnTo>
                  <a:lnTo>
                    <a:pt x="2523" y="615"/>
                  </a:lnTo>
                  <a:lnTo>
                    <a:pt x="2446" y="513"/>
                  </a:lnTo>
                  <a:lnTo>
                    <a:pt x="2357" y="410"/>
                  </a:lnTo>
                  <a:lnTo>
                    <a:pt x="2254" y="321"/>
                  </a:lnTo>
                  <a:lnTo>
                    <a:pt x="2152" y="244"/>
                  </a:lnTo>
                  <a:lnTo>
                    <a:pt x="2037" y="167"/>
                  </a:lnTo>
                  <a:lnTo>
                    <a:pt x="1921" y="116"/>
                  </a:lnTo>
                  <a:lnTo>
                    <a:pt x="1793" y="64"/>
                  </a:lnTo>
                  <a:lnTo>
                    <a:pt x="1652" y="39"/>
                  </a:lnTo>
                  <a:lnTo>
                    <a:pt x="1524" y="13"/>
                  </a:lnTo>
                  <a:lnTo>
                    <a:pt x="1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3"/>
            <p:cNvSpPr/>
            <p:nvPr/>
          </p:nvSpPr>
          <p:spPr>
            <a:xfrm>
              <a:off x="6031500" y="3103250"/>
              <a:ext cx="68875" cy="69175"/>
            </a:xfrm>
            <a:custGeom>
              <a:avLst/>
              <a:gdLst/>
              <a:ahLst/>
              <a:cxnLst/>
              <a:rect l="l" t="t" r="r" b="b"/>
              <a:pathLst>
                <a:path w="2755" h="2767" extrusionOk="0">
                  <a:moveTo>
                    <a:pt x="1384" y="0"/>
                  </a:moveTo>
                  <a:lnTo>
                    <a:pt x="1243" y="13"/>
                  </a:lnTo>
                  <a:lnTo>
                    <a:pt x="1102" y="38"/>
                  </a:lnTo>
                  <a:lnTo>
                    <a:pt x="974" y="64"/>
                  </a:lnTo>
                  <a:lnTo>
                    <a:pt x="846" y="115"/>
                  </a:lnTo>
                  <a:lnTo>
                    <a:pt x="718" y="167"/>
                  </a:lnTo>
                  <a:lnTo>
                    <a:pt x="616" y="243"/>
                  </a:lnTo>
                  <a:lnTo>
                    <a:pt x="500" y="320"/>
                  </a:lnTo>
                  <a:lnTo>
                    <a:pt x="411" y="410"/>
                  </a:lnTo>
                  <a:lnTo>
                    <a:pt x="321" y="512"/>
                  </a:lnTo>
                  <a:lnTo>
                    <a:pt x="231" y="615"/>
                  </a:lnTo>
                  <a:lnTo>
                    <a:pt x="167" y="730"/>
                  </a:lnTo>
                  <a:lnTo>
                    <a:pt x="103" y="845"/>
                  </a:lnTo>
                  <a:lnTo>
                    <a:pt x="65" y="973"/>
                  </a:lnTo>
                  <a:lnTo>
                    <a:pt x="26" y="1102"/>
                  </a:lnTo>
                  <a:lnTo>
                    <a:pt x="14" y="1242"/>
                  </a:lnTo>
                  <a:lnTo>
                    <a:pt x="1" y="1383"/>
                  </a:lnTo>
                  <a:lnTo>
                    <a:pt x="14" y="1524"/>
                  </a:lnTo>
                  <a:lnTo>
                    <a:pt x="26" y="1665"/>
                  </a:lnTo>
                  <a:lnTo>
                    <a:pt x="65" y="1793"/>
                  </a:lnTo>
                  <a:lnTo>
                    <a:pt x="103" y="1921"/>
                  </a:lnTo>
                  <a:lnTo>
                    <a:pt x="167" y="2037"/>
                  </a:lnTo>
                  <a:lnTo>
                    <a:pt x="231" y="2152"/>
                  </a:lnTo>
                  <a:lnTo>
                    <a:pt x="321" y="2267"/>
                  </a:lnTo>
                  <a:lnTo>
                    <a:pt x="411" y="2357"/>
                  </a:lnTo>
                  <a:lnTo>
                    <a:pt x="500" y="2446"/>
                  </a:lnTo>
                  <a:lnTo>
                    <a:pt x="616" y="2523"/>
                  </a:lnTo>
                  <a:lnTo>
                    <a:pt x="718" y="2600"/>
                  </a:lnTo>
                  <a:lnTo>
                    <a:pt x="846" y="2651"/>
                  </a:lnTo>
                  <a:lnTo>
                    <a:pt x="974" y="2703"/>
                  </a:lnTo>
                  <a:lnTo>
                    <a:pt x="1102" y="2741"/>
                  </a:lnTo>
                  <a:lnTo>
                    <a:pt x="1243" y="2754"/>
                  </a:lnTo>
                  <a:lnTo>
                    <a:pt x="1384" y="2767"/>
                  </a:lnTo>
                  <a:lnTo>
                    <a:pt x="1525" y="2754"/>
                  </a:lnTo>
                  <a:lnTo>
                    <a:pt x="1653" y="2741"/>
                  </a:lnTo>
                  <a:lnTo>
                    <a:pt x="1794" y="2703"/>
                  </a:lnTo>
                  <a:lnTo>
                    <a:pt x="1922" y="2651"/>
                  </a:lnTo>
                  <a:lnTo>
                    <a:pt x="2037" y="2600"/>
                  </a:lnTo>
                  <a:lnTo>
                    <a:pt x="2153" y="2523"/>
                  </a:lnTo>
                  <a:lnTo>
                    <a:pt x="2255" y="2446"/>
                  </a:lnTo>
                  <a:lnTo>
                    <a:pt x="2358" y="2357"/>
                  </a:lnTo>
                  <a:lnTo>
                    <a:pt x="2447" y="2267"/>
                  </a:lnTo>
                  <a:lnTo>
                    <a:pt x="2524" y="2152"/>
                  </a:lnTo>
                  <a:lnTo>
                    <a:pt x="2588" y="2037"/>
                  </a:lnTo>
                  <a:lnTo>
                    <a:pt x="2652" y="1921"/>
                  </a:lnTo>
                  <a:lnTo>
                    <a:pt x="2703" y="1793"/>
                  </a:lnTo>
                  <a:lnTo>
                    <a:pt x="2729" y="1665"/>
                  </a:lnTo>
                  <a:lnTo>
                    <a:pt x="2755" y="1524"/>
                  </a:lnTo>
                  <a:lnTo>
                    <a:pt x="2755" y="1383"/>
                  </a:lnTo>
                  <a:lnTo>
                    <a:pt x="2755" y="1242"/>
                  </a:lnTo>
                  <a:lnTo>
                    <a:pt x="2729" y="1102"/>
                  </a:lnTo>
                  <a:lnTo>
                    <a:pt x="2703" y="973"/>
                  </a:lnTo>
                  <a:lnTo>
                    <a:pt x="2652" y="845"/>
                  </a:lnTo>
                  <a:lnTo>
                    <a:pt x="2588" y="730"/>
                  </a:lnTo>
                  <a:lnTo>
                    <a:pt x="2524" y="615"/>
                  </a:lnTo>
                  <a:lnTo>
                    <a:pt x="2447" y="512"/>
                  </a:lnTo>
                  <a:lnTo>
                    <a:pt x="2358" y="410"/>
                  </a:lnTo>
                  <a:lnTo>
                    <a:pt x="2255" y="320"/>
                  </a:lnTo>
                  <a:lnTo>
                    <a:pt x="2153" y="243"/>
                  </a:lnTo>
                  <a:lnTo>
                    <a:pt x="2037" y="167"/>
                  </a:lnTo>
                  <a:lnTo>
                    <a:pt x="1922" y="115"/>
                  </a:lnTo>
                  <a:lnTo>
                    <a:pt x="1794" y="64"/>
                  </a:lnTo>
                  <a:lnTo>
                    <a:pt x="1653" y="38"/>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3"/>
            <p:cNvSpPr/>
            <p:nvPr/>
          </p:nvSpPr>
          <p:spPr>
            <a:xfrm>
              <a:off x="5771500" y="3045925"/>
              <a:ext cx="69200" cy="68875"/>
            </a:xfrm>
            <a:custGeom>
              <a:avLst/>
              <a:gdLst/>
              <a:ahLst/>
              <a:cxnLst/>
              <a:rect l="l" t="t" r="r" b="b"/>
              <a:pathLst>
                <a:path w="2768" h="2755" extrusionOk="0">
                  <a:moveTo>
                    <a:pt x="1243" y="0"/>
                  </a:moveTo>
                  <a:lnTo>
                    <a:pt x="1102" y="26"/>
                  </a:lnTo>
                  <a:lnTo>
                    <a:pt x="974" y="64"/>
                  </a:lnTo>
                  <a:lnTo>
                    <a:pt x="846" y="103"/>
                  </a:lnTo>
                  <a:lnTo>
                    <a:pt x="731" y="167"/>
                  </a:lnTo>
                  <a:lnTo>
                    <a:pt x="616" y="231"/>
                  </a:lnTo>
                  <a:lnTo>
                    <a:pt x="513" y="308"/>
                  </a:lnTo>
                  <a:lnTo>
                    <a:pt x="411" y="397"/>
                  </a:lnTo>
                  <a:lnTo>
                    <a:pt x="321" y="500"/>
                  </a:lnTo>
                  <a:lnTo>
                    <a:pt x="244" y="602"/>
                  </a:lnTo>
                  <a:lnTo>
                    <a:pt x="167" y="718"/>
                  </a:lnTo>
                  <a:lnTo>
                    <a:pt x="116" y="846"/>
                  </a:lnTo>
                  <a:lnTo>
                    <a:pt x="65" y="961"/>
                  </a:lnTo>
                  <a:lnTo>
                    <a:pt x="39" y="1102"/>
                  </a:lnTo>
                  <a:lnTo>
                    <a:pt x="14" y="1243"/>
                  </a:lnTo>
                  <a:lnTo>
                    <a:pt x="1" y="1384"/>
                  </a:lnTo>
                  <a:lnTo>
                    <a:pt x="14" y="1525"/>
                  </a:lnTo>
                  <a:lnTo>
                    <a:pt x="39" y="1653"/>
                  </a:lnTo>
                  <a:lnTo>
                    <a:pt x="65" y="1794"/>
                  </a:lnTo>
                  <a:lnTo>
                    <a:pt x="116" y="1909"/>
                  </a:lnTo>
                  <a:lnTo>
                    <a:pt x="167" y="2037"/>
                  </a:lnTo>
                  <a:lnTo>
                    <a:pt x="244" y="2152"/>
                  </a:lnTo>
                  <a:lnTo>
                    <a:pt x="321" y="2255"/>
                  </a:lnTo>
                  <a:lnTo>
                    <a:pt x="411" y="2357"/>
                  </a:lnTo>
                  <a:lnTo>
                    <a:pt x="513" y="2447"/>
                  </a:lnTo>
                  <a:lnTo>
                    <a:pt x="616" y="2524"/>
                  </a:lnTo>
                  <a:lnTo>
                    <a:pt x="731" y="2588"/>
                  </a:lnTo>
                  <a:lnTo>
                    <a:pt x="846" y="2652"/>
                  </a:lnTo>
                  <a:lnTo>
                    <a:pt x="974" y="2690"/>
                  </a:lnTo>
                  <a:lnTo>
                    <a:pt x="1102" y="2729"/>
                  </a:lnTo>
                  <a:lnTo>
                    <a:pt x="1243" y="2754"/>
                  </a:lnTo>
                  <a:lnTo>
                    <a:pt x="1525" y="2754"/>
                  </a:lnTo>
                  <a:lnTo>
                    <a:pt x="1666" y="2729"/>
                  </a:lnTo>
                  <a:lnTo>
                    <a:pt x="1794" y="2690"/>
                  </a:lnTo>
                  <a:lnTo>
                    <a:pt x="1922" y="2652"/>
                  </a:lnTo>
                  <a:lnTo>
                    <a:pt x="2050" y="2588"/>
                  </a:lnTo>
                  <a:lnTo>
                    <a:pt x="2153" y="2524"/>
                  </a:lnTo>
                  <a:lnTo>
                    <a:pt x="2268" y="2447"/>
                  </a:lnTo>
                  <a:lnTo>
                    <a:pt x="2358" y="2357"/>
                  </a:lnTo>
                  <a:lnTo>
                    <a:pt x="2447" y="2255"/>
                  </a:lnTo>
                  <a:lnTo>
                    <a:pt x="2537" y="2152"/>
                  </a:lnTo>
                  <a:lnTo>
                    <a:pt x="2601" y="2037"/>
                  </a:lnTo>
                  <a:lnTo>
                    <a:pt x="2652" y="1909"/>
                  </a:lnTo>
                  <a:lnTo>
                    <a:pt x="2703" y="1794"/>
                  </a:lnTo>
                  <a:lnTo>
                    <a:pt x="2742" y="1653"/>
                  </a:lnTo>
                  <a:lnTo>
                    <a:pt x="2755" y="1525"/>
                  </a:lnTo>
                  <a:lnTo>
                    <a:pt x="2767" y="1384"/>
                  </a:lnTo>
                  <a:lnTo>
                    <a:pt x="2755" y="1243"/>
                  </a:lnTo>
                  <a:lnTo>
                    <a:pt x="2742" y="1102"/>
                  </a:lnTo>
                  <a:lnTo>
                    <a:pt x="2703" y="961"/>
                  </a:lnTo>
                  <a:lnTo>
                    <a:pt x="2652" y="846"/>
                  </a:lnTo>
                  <a:lnTo>
                    <a:pt x="2601" y="718"/>
                  </a:lnTo>
                  <a:lnTo>
                    <a:pt x="2537" y="602"/>
                  </a:lnTo>
                  <a:lnTo>
                    <a:pt x="2447" y="500"/>
                  </a:lnTo>
                  <a:lnTo>
                    <a:pt x="2358" y="397"/>
                  </a:lnTo>
                  <a:lnTo>
                    <a:pt x="2268" y="308"/>
                  </a:lnTo>
                  <a:lnTo>
                    <a:pt x="2153" y="231"/>
                  </a:lnTo>
                  <a:lnTo>
                    <a:pt x="2050"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3"/>
            <p:cNvSpPr/>
            <p:nvPr/>
          </p:nvSpPr>
          <p:spPr>
            <a:xfrm>
              <a:off x="5558900" y="3197700"/>
              <a:ext cx="69175" cy="68875"/>
            </a:xfrm>
            <a:custGeom>
              <a:avLst/>
              <a:gdLst/>
              <a:ahLst/>
              <a:cxnLst/>
              <a:rect l="l" t="t" r="r" b="b"/>
              <a:pathLst>
                <a:path w="2767" h="2755" extrusionOk="0">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8"/>
                  </a:lnTo>
                  <a:lnTo>
                    <a:pt x="116" y="846"/>
                  </a:lnTo>
                  <a:lnTo>
                    <a:pt x="65" y="974"/>
                  </a:lnTo>
                  <a:lnTo>
                    <a:pt x="26" y="1102"/>
                  </a:lnTo>
                  <a:lnTo>
                    <a:pt x="13" y="1243"/>
                  </a:lnTo>
                  <a:lnTo>
                    <a:pt x="0" y="1384"/>
                  </a:lnTo>
                  <a:lnTo>
                    <a:pt x="13" y="1525"/>
                  </a:lnTo>
                  <a:lnTo>
                    <a:pt x="26" y="1653"/>
                  </a:lnTo>
                  <a:lnTo>
                    <a:pt x="65" y="1793"/>
                  </a:lnTo>
                  <a:lnTo>
                    <a:pt x="116" y="1909"/>
                  </a:lnTo>
                  <a:lnTo>
                    <a:pt x="167" y="2037"/>
                  </a:lnTo>
                  <a:lnTo>
                    <a:pt x="244" y="2152"/>
                  </a:lnTo>
                  <a:lnTo>
                    <a:pt x="321" y="2255"/>
                  </a:lnTo>
                  <a:lnTo>
                    <a:pt x="410" y="2357"/>
                  </a:lnTo>
                  <a:lnTo>
                    <a:pt x="500" y="2447"/>
                  </a:lnTo>
                  <a:lnTo>
                    <a:pt x="615" y="2524"/>
                  </a:lnTo>
                  <a:lnTo>
                    <a:pt x="731" y="2588"/>
                  </a:lnTo>
                  <a:lnTo>
                    <a:pt x="846" y="2652"/>
                  </a:lnTo>
                  <a:lnTo>
                    <a:pt x="974" y="2690"/>
                  </a:lnTo>
                  <a:lnTo>
                    <a:pt x="1102" y="2728"/>
                  </a:lnTo>
                  <a:lnTo>
                    <a:pt x="1243" y="2754"/>
                  </a:lnTo>
                  <a:lnTo>
                    <a:pt x="1525" y="2754"/>
                  </a:lnTo>
                  <a:lnTo>
                    <a:pt x="1666" y="2728"/>
                  </a:lnTo>
                  <a:lnTo>
                    <a:pt x="1794" y="2690"/>
                  </a:lnTo>
                  <a:lnTo>
                    <a:pt x="1922" y="2652"/>
                  </a:lnTo>
                  <a:lnTo>
                    <a:pt x="2037" y="2588"/>
                  </a:lnTo>
                  <a:lnTo>
                    <a:pt x="2152" y="2524"/>
                  </a:lnTo>
                  <a:lnTo>
                    <a:pt x="2255" y="2447"/>
                  </a:lnTo>
                  <a:lnTo>
                    <a:pt x="2357" y="2357"/>
                  </a:lnTo>
                  <a:lnTo>
                    <a:pt x="2447" y="2255"/>
                  </a:lnTo>
                  <a:lnTo>
                    <a:pt x="2524" y="2152"/>
                  </a:lnTo>
                  <a:lnTo>
                    <a:pt x="2600" y="2037"/>
                  </a:lnTo>
                  <a:lnTo>
                    <a:pt x="2652" y="1909"/>
                  </a:lnTo>
                  <a:lnTo>
                    <a:pt x="2703" y="1793"/>
                  </a:lnTo>
                  <a:lnTo>
                    <a:pt x="2729" y="1653"/>
                  </a:lnTo>
                  <a:lnTo>
                    <a:pt x="2754" y="1525"/>
                  </a:lnTo>
                  <a:lnTo>
                    <a:pt x="2767" y="1384"/>
                  </a:lnTo>
                  <a:lnTo>
                    <a:pt x="2754" y="1243"/>
                  </a:lnTo>
                  <a:lnTo>
                    <a:pt x="2729" y="1102"/>
                  </a:lnTo>
                  <a:lnTo>
                    <a:pt x="2703" y="974"/>
                  </a:lnTo>
                  <a:lnTo>
                    <a:pt x="2652" y="846"/>
                  </a:lnTo>
                  <a:lnTo>
                    <a:pt x="2600" y="718"/>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3"/>
            <p:cNvSpPr/>
            <p:nvPr/>
          </p:nvSpPr>
          <p:spPr>
            <a:xfrm>
              <a:off x="5558900" y="2944750"/>
              <a:ext cx="69175" cy="68850"/>
            </a:xfrm>
            <a:custGeom>
              <a:avLst/>
              <a:gdLst/>
              <a:ahLst/>
              <a:cxnLst/>
              <a:rect l="l" t="t" r="r" b="b"/>
              <a:pathLst>
                <a:path w="2767" h="2754" extrusionOk="0">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7"/>
                  </a:lnTo>
                  <a:lnTo>
                    <a:pt x="116" y="845"/>
                  </a:lnTo>
                  <a:lnTo>
                    <a:pt x="65" y="961"/>
                  </a:lnTo>
                  <a:lnTo>
                    <a:pt x="26" y="1102"/>
                  </a:lnTo>
                  <a:lnTo>
                    <a:pt x="13" y="1243"/>
                  </a:lnTo>
                  <a:lnTo>
                    <a:pt x="0" y="1383"/>
                  </a:lnTo>
                  <a:lnTo>
                    <a:pt x="13" y="1524"/>
                  </a:lnTo>
                  <a:lnTo>
                    <a:pt x="26" y="1652"/>
                  </a:lnTo>
                  <a:lnTo>
                    <a:pt x="65" y="1793"/>
                  </a:lnTo>
                  <a:lnTo>
                    <a:pt x="116" y="1909"/>
                  </a:lnTo>
                  <a:lnTo>
                    <a:pt x="167" y="2037"/>
                  </a:lnTo>
                  <a:lnTo>
                    <a:pt x="244" y="2152"/>
                  </a:lnTo>
                  <a:lnTo>
                    <a:pt x="321" y="2254"/>
                  </a:lnTo>
                  <a:lnTo>
                    <a:pt x="410" y="2357"/>
                  </a:lnTo>
                  <a:lnTo>
                    <a:pt x="500" y="2446"/>
                  </a:lnTo>
                  <a:lnTo>
                    <a:pt x="615" y="2523"/>
                  </a:lnTo>
                  <a:lnTo>
                    <a:pt x="731" y="2587"/>
                  </a:lnTo>
                  <a:lnTo>
                    <a:pt x="846" y="2651"/>
                  </a:lnTo>
                  <a:lnTo>
                    <a:pt x="974" y="2690"/>
                  </a:lnTo>
                  <a:lnTo>
                    <a:pt x="1102" y="2728"/>
                  </a:lnTo>
                  <a:lnTo>
                    <a:pt x="1243" y="2754"/>
                  </a:lnTo>
                  <a:lnTo>
                    <a:pt x="1525" y="2754"/>
                  </a:lnTo>
                  <a:lnTo>
                    <a:pt x="1666" y="2728"/>
                  </a:lnTo>
                  <a:lnTo>
                    <a:pt x="1794" y="2690"/>
                  </a:lnTo>
                  <a:lnTo>
                    <a:pt x="1922" y="2651"/>
                  </a:lnTo>
                  <a:lnTo>
                    <a:pt x="2037" y="2587"/>
                  </a:lnTo>
                  <a:lnTo>
                    <a:pt x="2152" y="2523"/>
                  </a:lnTo>
                  <a:lnTo>
                    <a:pt x="2255" y="2446"/>
                  </a:lnTo>
                  <a:lnTo>
                    <a:pt x="2357" y="2357"/>
                  </a:lnTo>
                  <a:lnTo>
                    <a:pt x="2447" y="2254"/>
                  </a:lnTo>
                  <a:lnTo>
                    <a:pt x="2524" y="2152"/>
                  </a:lnTo>
                  <a:lnTo>
                    <a:pt x="2600" y="2037"/>
                  </a:lnTo>
                  <a:lnTo>
                    <a:pt x="2652" y="1909"/>
                  </a:lnTo>
                  <a:lnTo>
                    <a:pt x="2703" y="1793"/>
                  </a:lnTo>
                  <a:lnTo>
                    <a:pt x="2729" y="1652"/>
                  </a:lnTo>
                  <a:lnTo>
                    <a:pt x="2754" y="1524"/>
                  </a:lnTo>
                  <a:lnTo>
                    <a:pt x="2767" y="1383"/>
                  </a:lnTo>
                  <a:lnTo>
                    <a:pt x="2754" y="1243"/>
                  </a:lnTo>
                  <a:lnTo>
                    <a:pt x="2729" y="1102"/>
                  </a:lnTo>
                  <a:lnTo>
                    <a:pt x="2703" y="961"/>
                  </a:lnTo>
                  <a:lnTo>
                    <a:pt x="2652" y="845"/>
                  </a:lnTo>
                  <a:lnTo>
                    <a:pt x="2600" y="717"/>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3"/>
            <p:cNvSpPr/>
            <p:nvPr/>
          </p:nvSpPr>
          <p:spPr>
            <a:xfrm>
              <a:off x="5527200" y="2346925"/>
              <a:ext cx="524175" cy="524200"/>
            </a:xfrm>
            <a:custGeom>
              <a:avLst/>
              <a:gdLst/>
              <a:ahLst/>
              <a:cxnLst/>
              <a:rect l="l" t="t" r="r" b="b"/>
              <a:pathLst>
                <a:path w="20967" h="20968" extrusionOk="0">
                  <a:moveTo>
                    <a:pt x="1" y="1"/>
                  </a:moveTo>
                  <a:lnTo>
                    <a:pt x="1" y="20967"/>
                  </a:lnTo>
                  <a:lnTo>
                    <a:pt x="20967" y="20967"/>
                  </a:lnTo>
                  <a:lnTo>
                    <a:pt x="20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3"/>
            <p:cNvSpPr/>
            <p:nvPr/>
          </p:nvSpPr>
          <p:spPr>
            <a:xfrm>
              <a:off x="5527200" y="2346925"/>
              <a:ext cx="261950" cy="524200"/>
            </a:xfrm>
            <a:custGeom>
              <a:avLst/>
              <a:gdLst/>
              <a:ahLst/>
              <a:cxnLst/>
              <a:rect l="l" t="t" r="r" b="b"/>
              <a:pathLst>
                <a:path w="10478" h="20968" extrusionOk="0">
                  <a:moveTo>
                    <a:pt x="1" y="1"/>
                  </a:moveTo>
                  <a:lnTo>
                    <a:pt x="1" y="20967"/>
                  </a:lnTo>
                  <a:lnTo>
                    <a:pt x="10477" y="1047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3"/>
            <p:cNvSpPr/>
            <p:nvPr/>
          </p:nvSpPr>
          <p:spPr>
            <a:xfrm>
              <a:off x="5789125" y="2346925"/>
              <a:ext cx="262250" cy="524200"/>
            </a:xfrm>
            <a:custGeom>
              <a:avLst/>
              <a:gdLst/>
              <a:ahLst/>
              <a:cxnLst/>
              <a:rect l="l" t="t" r="r" b="b"/>
              <a:pathLst>
                <a:path w="10490" h="20968" extrusionOk="0">
                  <a:moveTo>
                    <a:pt x="10490" y="1"/>
                  </a:moveTo>
                  <a:lnTo>
                    <a:pt x="0" y="10478"/>
                  </a:lnTo>
                  <a:lnTo>
                    <a:pt x="10490" y="20967"/>
                  </a:lnTo>
                  <a:lnTo>
                    <a:pt x="104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3"/>
            <p:cNvSpPr/>
            <p:nvPr/>
          </p:nvSpPr>
          <p:spPr>
            <a:xfrm>
              <a:off x="5622300" y="2442025"/>
              <a:ext cx="334000" cy="333675"/>
            </a:xfrm>
            <a:custGeom>
              <a:avLst/>
              <a:gdLst/>
              <a:ahLst/>
              <a:cxnLst/>
              <a:rect l="l" t="t" r="r" b="b"/>
              <a:pathLst>
                <a:path w="13360" h="13347" extrusionOk="0">
                  <a:moveTo>
                    <a:pt x="0" y="1"/>
                  </a:moveTo>
                  <a:lnTo>
                    <a:pt x="0" y="13347"/>
                  </a:lnTo>
                  <a:lnTo>
                    <a:pt x="13359" y="13347"/>
                  </a:lnTo>
                  <a:lnTo>
                    <a:pt x="13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6" name="Google Shape;2246;p43"/>
          <p:cNvSpPr txBox="1"/>
          <p:nvPr/>
        </p:nvSpPr>
        <p:spPr>
          <a:xfrm>
            <a:off x="3596543" y="2434812"/>
            <a:ext cx="194888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latin typeface="Fira Sans Extra Condensed"/>
                <a:ea typeface="Fira Sans Extra Condensed"/>
                <a:cs typeface="Fira Sans Extra Condensed"/>
                <a:sym typeface="Fira Sans Extra Condensed"/>
              </a:rPr>
              <a:t>Thank You !</a:t>
            </a:r>
            <a:endParaRPr sz="2100" b="1" dirty="0">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236" name="Google Shape;236;p16"/>
          <p:cNvGrpSpPr/>
          <p:nvPr/>
        </p:nvGrpSpPr>
        <p:grpSpPr>
          <a:xfrm>
            <a:off x="3297249" y="1109874"/>
            <a:ext cx="2659924" cy="596100"/>
            <a:chOff x="3297249" y="1109874"/>
            <a:chExt cx="2659924"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dirty="0">
                <a:solidFill>
                  <a:schemeClr val="lt1"/>
                </a:solidFill>
              </a:endParaRPr>
            </a:p>
          </p:txBody>
        </p:sp>
        <p:sp>
          <p:nvSpPr>
            <p:cNvPr id="239" name="Google Shape;239;p16"/>
            <p:cNvSpPr txBox="1"/>
            <p:nvPr/>
          </p:nvSpPr>
          <p:spPr>
            <a:xfrm>
              <a:off x="3975973" y="124202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Abstract</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3350" y="1109875"/>
            <a:ext cx="2653473" cy="596100"/>
            <a:chOff x="6033350" y="1109875"/>
            <a:chExt cx="2653473" cy="596100"/>
          </a:xfrm>
        </p:grpSpPr>
        <p:sp>
          <p:nvSpPr>
            <p:cNvPr id="301" name="Google Shape;301;p16"/>
            <p:cNvSpPr txBox="1"/>
            <p:nvPr/>
          </p:nvSpPr>
          <p:spPr>
            <a:xfrm>
              <a:off x="6705623" y="124202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Results/Discussion </a:t>
              </a:r>
              <a:endParaRPr sz="1800" b="1" dirty="0">
                <a:latin typeface="Fira Sans Extra Condensed"/>
                <a:ea typeface="Fira Sans Extra Condensed"/>
                <a:cs typeface="Fira Sans Extra Condensed"/>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297248" y="2589598"/>
            <a:ext cx="2659925" cy="596100"/>
            <a:chOff x="3297248" y="2589598"/>
            <a:chExt cx="2659925" cy="596100"/>
          </a:xfrm>
        </p:grpSpPr>
        <p:sp>
          <p:nvSpPr>
            <p:cNvPr id="306" name="Google Shape;306;p16"/>
            <p:cNvSpPr txBox="1"/>
            <p:nvPr/>
          </p:nvSpPr>
          <p:spPr>
            <a:xfrm>
              <a:off x="3975973" y="274910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Introduction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02</a:t>
              </a:r>
              <a:endParaRPr sz="1800" dirty="0">
                <a:solidFill>
                  <a:schemeClr val="lt1"/>
                </a:solidFill>
              </a:endParaRPr>
            </a:p>
          </p:txBody>
        </p:sp>
      </p:grpSp>
      <p:grpSp>
        <p:nvGrpSpPr>
          <p:cNvPr id="309" name="Google Shape;309;p16"/>
          <p:cNvGrpSpPr/>
          <p:nvPr/>
        </p:nvGrpSpPr>
        <p:grpSpPr>
          <a:xfrm>
            <a:off x="3297248" y="4055023"/>
            <a:ext cx="2659925" cy="596100"/>
            <a:chOff x="3297248" y="4055023"/>
            <a:chExt cx="2659925" cy="596100"/>
          </a:xfrm>
        </p:grpSpPr>
        <p:sp>
          <p:nvSpPr>
            <p:cNvPr id="311" name="Google Shape;311;p16"/>
            <p:cNvSpPr txBox="1"/>
            <p:nvPr/>
          </p:nvSpPr>
          <p:spPr>
            <a:xfrm>
              <a:off x="3975973" y="418717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Methodology</a:t>
              </a:r>
              <a:endParaRPr sz="1800" b="1" dirty="0">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03</a:t>
              </a:r>
              <a:endParaRPr sz="1800" dirty="0">
                <a:solidFill>
                  <a:schemeClr val="lt1"/>
                </a:solidFill>
              </a:endParaRPr>
            </a:p>
          </p:txBody>
        </p:sp>
      </p:grpSp>
      <p:grpSp>
        <p:nvGrpSpPr>
          <p:cNvPr id="314" name="Google Shape;314;p16"/>
          <p:cNvGrpSpPr/>
          <p:nvPr/>
        </p:nvGrpSpPr>
        <p:grpSpPr>
          <a:xfrm>
            <a:off x="6033350" y="2616950"/>
            <a:ext cx="2653473" cy="596100"/>
            <a:chOff x="6033350" y="2616950"/>
            <a:chExt cx="2653473" cy="596100"/>
          </a:xfrm>
        </p:grpSpPr>
        <p:sp>
          <p:nvSpPr>
            <p:cNvPr id="316" name="Google Shape;316;p16"/>
            <p:cNvSpPr txBox="1"/>
            <p:nvPr/>
          </p:nvSpPr>
          <p:spPr>
            <a:xfrm>
              <a:off x="6705623" y="272855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Conclusion</a:t>
              </a:r>
              <a:endParaRPr sz="1800" b="1" dirty="0">
                <a:latin typeface="Fira Sans Extra Condensed"/>
                <a:ea typeface="Fira Sans Extra Condensed"/>
                <a:cs typeface="Fira Sans Extra Condensed"/>
                <a:sym typeface="Fira Sans Extra Condensed"/>
              </a:endParaRPr>
            </a:p>
          </p:txBody>
        </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33350" y="4056000"/>
            <a:ext cx="2653473" cy="596100"/>
            <a:chOff x="6033350" y="4056000"/>
            <a:chExt cx="2653473" cy="596100"/>
          </a:xfrm>
        </p:grpSpPr>
        <p:sp>
          <p:nvSpPr>
            <p:cNvPr id="321" name="Google Shape;321;p16"/>
            <p:cNvSpPr txBox="1"/>
            <p:nvPr/>
          </p:nvSpPr>
          <p:spPr>
            <a:xfrm>
              <a:off x="6705623" y="418717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Reference</a:t>
              </a:r>
              <a:endParaRPr sz="1800" b="1" dirty="0">
                <a:latin typeface="Fira Sans Extra Condensed"/>
                <a:ea typeface="Fira Sans Extra Condensed"/>
                <a:cs typeface="Fira Sans Extra Condensed"/>
                <a:sym typeface="Fira Sans Extra Condensed"/>
              </a:endParaRPr>
            </a:p>
          </p:txBody>
        </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stCxn id="237" idx="4"/>
            <a:endCxn id="308" idx="0"/>
          </p:cNvCxnSpPr>
          <p:nvPr/>
        </p:nvCxnSpPr>
        <p:spPr>
          <a:xfrm>
            <a:off x="3595299" y="1705974"/>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298" y="3185698"/>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Abstract</a:t>
            </a:r>
            <a:endParaRPr sz="4400" dirty="0"/>
          </a:p>
        </p:txBody>
      </p:sp>
      <p:grpSp>
        <p:nvGrpSpPr>
          <p:cNvPr id="1186" name="Google Shape;1186;p29"/>
          <p:cNvGrpSpPr/>
          <p:nvPr/>
        </p:nvGrpSpPr>
        <p:grpSpPr>
          <a:xfrm>
            <a:off x="0" y="1240858"/>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76;p30">
            <a:extLst>
              <a:ext uri="{FF2B5EF4-FFF2-40B4-BE49-F238E27FC236}">
                <a16:creationId xmlns:a16="http://schemas.microsoft.com/office/drawing/2014/main" id="{B5AEED6A-88B2-C59A-5DC6-A3C7F54FD395}"/>
              </a:ext>
            </a:extLst>
          </p:cNvPr>
          <p:cNvSpPr txBox="1"/>
          <p:nvPr/>
        </p:nvSpPr>
        <p:spPr>
          <a:xfrm>
            <a:off x="4235434" y="1573522"/>
            <a:ext cx="4249643" cy="21518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a:ea typeface="Roboto"/>
                <a:cs typeface="Roboto"/>
                <a:sym typeface="Roboto"/>
              </a:rPr>
              <a:t>Sentiment analysis is growing more and more popular among businesses that seek to determine the emotions of their clients because of technological breakthroughs in areas like deep learning. Businesses now classify words into positive, negative, and neutral categories using natural language processing, statistical analysis, and text analysis to determine the sentiment.</a:t>
            </a:r>
            <a:endParaRPr dirty="0">
              <a:latin typeface="Roboto"/>
              <a:ea typeface="Roboto"/>
              <a:cs typeface="Roboto"/>
              <a:sym typeface="Roboto"/>
            </a:endParaRPr>
          </a:p>
        </p:txBody>
      </p:sp>
      <p:sp>
        <p:nvSpPr>
          <p:cNvPr id="3" name="Google Shape;237;p16">
            <a:extLst>
              <a:ext uri="{FF2B5EF4-FFF2-40B4-BE49-F238E27FC236}">
                <a16:creationId xmlns:a16="http://schemas.microsoft.com/office/drawing/2014/main" id="{6B64F260-CF16-C3B0-F2A2-8F80988EA829}"/>
              </a:ext>
            </a:extLst>
          </p:cNvPr>
          <p:cNvSpPr/>
          <p:nvPr/>
        </p:nvSpPr>
        <p:spPr>
          <a:xfrm>
            <a:off x="-214025" y="-276641"/>
            <a:ext cx="1634727" cy="1634727"/>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1"/>
                </a:solidFill>
                <a:latin typeface="Fira Sans Extra Condensed"/>
                <a:ea typeface="Fira Sans Extra Condensed"/>
                <a:cs typeface="Fira Sans Extra Condensed"/>
                <a:sym typeface="Fira Sans Extra Condensed"/>
              </a:rPr>
              <a:t>01</a:t>
            </a:r>
            <a:endParaRPr sz="28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Introduction</a:t>
            </a:r>
          </a:p>
        </p:txBody>
      </p:sp>
      <p:grpSp>
        <p:nvGrpSpPr>
          <p:cNvPr id="493" name="Google Shape;493;p19"/>
          <p:cNvGrpSpPr/>
          <p:nvPr/>
        </p:nvGrpSpPr>
        <p:grpSpPr>
          <a:xfrm>
            <a:off x="1190847" y="1208722"/>
            <a:ext cx="1249156" cy="3261034"/>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76;p30">
            <a:extLst>
              <a:ext uri="{FF2B5EF4-FFF2-40B4-BE49-F238E27FC236}">
                <a16:creationId xmlns:a16="http://schemas.microsoft.com/office/drawing/2014/main" id="{8C5F0FB1-9970-615C-ECA1-D6FB799E4B38}"/>
              </a:ext>
            </a:extLst>
          </p:cNvPr>
          <p:cNvSpPr txBox="1"/>
          <p:nvPr/>
        </p:nvSpPr>
        <p:spPr>
          <a:xfrm>
            <a:off x="4235434" y="1573522"/>
            <a:ext cx="4249643" cy="21518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a:ea typeface="Roboto"/>
                <a:cs typeface="Roboto"/>
                <a:sym typeface="Roboto"/>
              </a:rPr>
              <a:t>Sentiment analysis has developed into a potent tool for tracking and comprehending online dialogues as consumers share their opinions and thoughts about the brand more freely than ever before. You may discover what makes a customer happy or unhappy by automatically </a:t>
            </a:r>
            <a:r>
              <a:rPr lang="en-GB" dirty="0" err="1">
                <a:latin typeface="Roboto"/>
                <a:ea typeface="Roboto"/>
                <a:cs typeface="Roboto"/>
                <a:sym typeface="Roboto"/>
              </a:rPr>
              <a:t>analyzing</a:t>
            </a:r>
            <a:r>
              <a:rPr lang="en-GB" dirty="0">
                <a:latin typeface="Roboto"/>
                <a:ea typeface="Roboto"/>
                <a:cs typeface="Roboto"/>
                <a:sym typeface="Roboto"/>
              </a:rPr>
              <a:t> feedback and reviews from surveys or social media conversations. Additionally, you may utilize this information to customize your goods and services to match the needs of your clients and strengthen your brand.</a:t>
            </a:r>
            <a:endParaRPr dirty="0">
              <a:latin typeface="Roboto"/>
              <a:ea typeface="Roboto"/>
              <a:cs typeface="Roboto"/>
              <a:sym typeface="Roboto"/>
            </a:endParaRPr>
          </a:p>
        </p:txBody>
      </p:sp>
      <p:sp>
        <p:nvSpPr>
          <p:cNvPr id="3" name="Google Shape;237;p16">
            <a:extLst>
              <a:ext uri="{FF2B5EF4-FFF2-40B4-BE49-F238E27FC236}">
                <a16:creationId xmlns:a16="http://schemas.microsoft.com/office/drawing/2014/main" id="{791B78F7-339C-2BCE-734B-DA896BD5E069}"/>
              </a:ext>
            </a:extLst>
          </p:cNvPr>
          <p:cNvSpPr/>
          <p:nvPr/>
        </p:nvSpPr>
        <p:spPr>
          <a:xfrm>
            <a:off x="-214025" y="-276641"/>
            <a:ext cx="1634727" cy="1634727"/>
          </a:xfrm>
          <a:prstGeom prst="ellipse">
            <a:avLst/>
          </a:prstGeom>
          <a:solidFill>
            <a:srgbClr val="E99B2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1"/>
                </a:solidFill>
                <a:latin typeface="Fira Sans Extra Condensed"/>
                <a:ea typeface="Fira Sans Extra Condensed"/>
                <a:cs typeface="Fira Sans Extra Condensed"/>
                <a:sym typeface="Fira Sans Extra Condensed"/>
              </a:rPr>
              <a:t>02</a:t>
            </a:r>
            <a:endParaRPr sz="2800"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8"/>
          <p:cNvGrpSpPr/>
          <p:nvPr/>
        </p:nvGrpSpPr>
        <p:grpSpPr>
          <a:xfrm>
            <a:off x="835125" y="239004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Methodology</a:t>
            </a:r>
            <a:endParaRPr sz="4400" dirty="0"/>
          </a:p>
        </p:txBody>
      </p:sp>
      <p:sp>
        <p:nvSpPr>
          <p:cNvPr id="413" name="Google Shape;413;p18"/>
          <p:cNvSpPr/>
          <p:nvPr/>
        </p:nvSpPr>
        <p:spPr>
          <a:xfrm>
            <a:off x="1780350" y="297562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80350" y="297562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780350" y="297562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80350" y="297562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1780362" y="297544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76;p30">
            <a:extLst>
              <a:ext uri="{FF2B5EF4-FFF2-40B4-BE49-F238E27FC236}">
                <a16:creationId xmlns:a16="http://schemas.microsoft.com/office/drawing/2014/main" id="{54EE2A47-9320-1AC4-8BAB-1A40D3C4D50C}"/>
              </a:ext>
            </a:extLst>
          </p:cNvPr>
          <p:cNvSpPr txBox="1"/>
          <p:nvPr/>
        </p:nvSpPr>
        <p:spPr>
          <a:xfrm>
            <a:off x="4235434" y="1573522"/>
            <a:ext cx="4249643" cy="21518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a:ea typeface="Roboto"/>
                <a:cs typeface="Roboto"/>
                <a:sym typeface="Roboto"/>
              </a:rPr>
              <a:t>What is Sentiment Analysis?</a:t>
            </a:r>
          </a:p>
          <a:p>
            <a:pPr marL="0" lvl="0" indent="0" algn="l" rtl="0">
              <a:spcBef>
                <a:spcPts val="0"/>
              </a:spcBef>
              <a:spcAft>
                <a:spcPts val="0"/>
              </a:spcAft>
              <a:buNone/>
            </a:pPr>
            <a:r>
              <a:rPr lang="en-GB" dirty="0">
                <a:latin typeface="Roboto"/>
                <a:ea typeface="Roboto"/>
                <a:cs typeface="Roboto"/>
                <a:sym typeface="Roboto"/>
              </a:rPr>
              <a:t>Types of Sentiment Analysis</a:t>
            </a:r>
          </a:p>
          <a:p>
            <a:pPr marL="285750" lvl="0" indent="-285750" algn="l" rtl="0">
              <a:spcBef>
                <a:spcPts val="0"/>
              </a:spcBef>
              <a:spcAft>
                <a:spcPts val="0"/>
              </a:spcAft>
              <a:buFont typeface="Arial" panose="020B0604020202020204" pitchFamily="34" charset="0"/>
              <a:buChar char="•"/>
            </a:pPr>
            <a:r>
              <a:rPr lang="en-GB" sz="1400" dirty="0"/>
              <a:t>Fire-grained</a:t>
            </a:r>
            <a:endParaRPr lang="en-GB" sz="1400"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GB" sz="1400" dirty="0"/>
              <a:t>Emotion Detection</a:t>
            </a:r>
            <a:endParaRPr lang="en-GB"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GB" sz="1400" dirty="0"/>
              <a:t>Aspect Based</a:t>
            </a:r>
            <a:endParaRPr lang="en-GB" sz="1400"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GB" sz="1400" dirty="0"/>
              <a:t>Multi-lingual</a:t>
            </a:r>
            <a:endParaRPr lang="en-GB" dirty="0">
              <a:latin typeface="Roboto"/>
              <a:ea typeface="Roboto"/>
              <a:cs typeface="Roboto"/>
              <a:sym typeface="Roboto"/>
            </a:endParaRPr>
          </a:p>
          <a:p>
            <a:pPr lvl="0" algn="l" rtl="0">
              <a:spcBef>
                <a:spcPts val="0"/>
              </a:spcBef>
              <a:spcAft>
                <a:spcPts val="0"/>
              </a:spcAft>
            </a:pPr>
            <a:r>
              <a:rPr lang="en-GB" dirty="0">
                <a:latin typeface="Roboto"/>
                <a:ea typeface="Roboto"/>
                <a:cs typeface="Roboto"/>
                <a:sym typeface="Roboto"/>
              </a:rPr>
              <a:t>Importance of Sentiment Analysis</a:t>
            </a:r>
          </a:p>
          <a:p>
            <a:pPr lvl="0" algn="l" rtl="0">
              <a:spcBef>
                <a:spcPts val="0"/>
              </a:spcBef>
              <a:spcAft>
                <a:spcPts val="0"/>
              </a:spcAft>
            </a:pPr>
            <a:r>
              <a:rPr lang="en-GB" dirty="0">
                <a:latin typeface="Roboto"/>
                <a:ea typeface="Roboto"/>
                <a:cs typeface="Roboto"/>
                <a:sym typeface="Roboto"/>
              </a:rPr>
              <a:t>Implementation Steps</a:t>
            </a:r>
          </a:p>
        </p:txBody>
      </p:sp>
      <p:sp>
        <p:nvSpPr>
          <p:cNvPr id="3" name="Google Shape;237;p16">
            <a:extLst>
              <a:ext uri="{FF2B5EF4-FFF2-40B4-BE49-F238E27FC236}">
                <a16:creationId xmlns:a16="http://schemas.microsoft.com/office/drawing/2014/main" id="{EF2DF4FD-588B-FC9F-0CA7-322171525057}"/>
              </a:ext>
            </a:extLst>
          </p:cNvPr>
          <p:cNvSpPr/>
          <p:nvPr/>
        </p:nvSpPr>
        <p:spPr>
          <a:xfrm>
            <a:off x="-214025" y="-276641"/>
            <a:ext cx="1634727" cy="1634727"/>
          </a:xfrm>
          <a:prstGeom prst="ellipse">
            <a:avLst/>
          </a:prstGeom>
          <a:solidFill>
            <a:srgbClr val="EA482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1"/>
                </a:solidFill>
                <a:latin typeface="Fira Sans Extra Condensed"/>
                <a:ea typeface="Fira Sans Extra Condensed"/>
                <a:cs typeface="Fira Sans Extra Condensed"/>
                <a:sym typeface="Fira Sans Extra Condensed"/>
              </a:rPr>
              <a:t>03</a:t>
            </a:r>
            <a:endParaRPr sz="2800" dirty="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is Sentiment Analysis?</a:t>
            </a:r>
          </a:p>
        </p:txBody>
      </p:sp>
      <p:sp>
        <p:nvSpPr>
          <p:cNvPr id="2" name="Google Shape;1276;p30">
            <a:extLst>
              <a:ext uri="{FF2B5EF4-FFF2-40B4-BE49-F238E27FC236}">
                <a16:creationId xmlns:a16="http://schemas.microsoft.com/office/drawing/2014/main" id="{F92C8215-6D1B-B3DB-3650-19E15266A691}"/>
              </a:ext>
            </a:extLst>
          </p:cNvPr>
          <p:cNvSpPr txBox="1"/>
          <p:nvPr/>
        </p:nvSpPr>
        <p:spPr>
          <a:xfrm>
            <a:off x="4235434" y="1573522"/>
            <a:ext cx="4249643" cy="21518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a:ea typeface="Roboto"/>
                <a:cs typeface="Roboto"/>
                <a:sym typeface="Roboto"/>
              </a:rPr>
              <a:t>We have mentioned about the benefits of sentiment analysis, but it was not mentioned what is actually sentiment analysis.</a:t>
            </a:r>
          </a:p>
          <a:p>
            <a:pPr marL="0" lvl="0" indent="0" algn="l" rtl="0">
              <a:spcBef>
                <a:spcPts val="0"/>
              </a:spcBef>
              <a:spcAft>
                <a:spcPts val="0"/>
              </a:spcAft>
              <a:buNone/>
            </a:pPr>
            <a:r>
              <a:rPr lang="en-GB" dirty="0">
                <a:latin typeface="Roboto"/>
                <a:ea typeface="Roboto"/>
                <a:cs typeface="Roboto"/>
                <a:sym typeface="Roboto"/>
              </a:rPr>
              <a:t>Analysis of the customer's positive or negative attitude in text is known as sentiment analysis. Businesses can monitor online chats to use contextual analysis of identifying information to better understand the social attitude of their customers.</a:t>
            </a:r>
          </a:p>
        </p:txBody>
      </p:sp>
      <p:grpSp>
        <p:nvGrpSpPr>
          <p:cNvPr id="55" name="Google Shape;642;p22">
            <a:extLst>
              <a:ext uri="{FF2B5EF4-FFF2-40B4-BE49-F238E27FC236}">
                <a16:creationId xmlns:a16="http://schemas.microsoft.com/office/drawing/2014/main" id="{28C28CA9-CF36-613D-3E76-4E0176816358}"/>
              </a:ext>
            </a:extLst>
          </p:cNvPr>
          <p:cNvGrpSpPr/>
          <p:nvPr/>
        </p:nvGrpSpPr>
        <p:grpSpPr>
          <a:xfrm>
            <a:off x="457200" y="1866886"/>
            <a:ext cx="2716242" cy="2750745"/>
            <a:chOff x="457200" y="1485900"/>
            <a:chExt cx="3205384" cy="3246100"/>
          </a:xfrm>
        </p:grpSpPr>
        <p:sp>
          <p:nvSpPr>
            <p:cNvPr id="56" name="Google Shape;643;p22">
              <a:extLst>
                <a:ext uri="{FF2B5EF4-FFF2-40B4-BE49-F238E27FC236}">
                  <a16:creationId xmlns:a16="http://schemas.microsoft.com/office/drawing/2014/main" id="{03C54277-0D68-D3CD-DD51-973460668F00}"/>
                </a:ext>
              </a:extLst>
            </p:cNvPr>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4;p22">
              <a:extLst>
                <a:ext uri="{FF2B5EF4-FFF2-40B4-BE49-F238E27FC236}">
                  <a16:creationId xmlns:a16="http://schemas.microsoft.com/office/drawing/2014/main" id="{1446618A-47D8-D6B0-28D1-695073A76DDA}"/>
                </a:ext>
              </a:extLst>
            </p:cNvPr>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45;p22">
              <a:extLst>
                <a:ext uri="{FF2B5EF4-FFF2-40B4-BE49-F238E27FC236}">
                  <a16:creationId xmlns:a16="http://schemas.microsoft.com/office/drawing/2014/main" id="{CC3CC402-8756-AE0E-2D86-97A7D5221970}"/>
                </a:ext>
              </a:extLst>
            </p:cNvPr>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6;p22">
              <a:extLst>
                <a:ext uri="{FF2B5EF4-FFF2-40B4-BE49-F238E27FC236}">
                  <a16:creationId xmlns:a16="http://schemas.microsoft.com/office/drawing/2014/main" id="{3772955F-0504-2FC7-9699-346A86763174}"/>
                </a:ext>
              </a:extLst>
            </p:cNvPr>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7;p22">
              <a:extLst>
                <a:ext uri="{FF2B5EF4-FFF2-40B4-BE49-F238E27FC236}">
                  <a16:creationId xmlns:a16="http://schemas.microsoft.com/office/drawing/2014/main" id="{773661ED-FB7B-0203-0F35-B048A33F774F}"/>
                </a:ext>
              </a:extLst>
            </p:cNvPr>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48;p22">
              <a:extLst>
                <a:ext uri="{FF2B5EF4-FFF2-40B4-BE49-F238E27FC236}">
                  <a16:creationId xmlns:a16="http://schemas.microsoft.com/office/drawing/2014/main" id="{1EBCF933-7A2E-2F15-E721-E4815441EE96}"/>
                </a:ext>
              </a:extLst>
            </p:cNvPr>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49;p22">
              <a:extLst>
                <a:ext uri="{FF2B5EF4-FFF2-40B4-BE49-F238E27FC236}">
                  <a16:creationId xmlns:a16="http://schemas.microsoft.com/office/drawing/2014/main" id="{01579FED-2ADC-3EA8-5D36-8985BD0E8E2D}"/>
                </a:ext>
              </a:extLst>
            </p:cNvPr>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50;p22">
              <a:extLst>
                <a:ext uri="{FF2B5EF4-FFF2-40B4-BE49-F238E27FC236}">
                  <a16:creationId xmlns:a16="http://schemas.microsoft.com/office/drawing/2014/main" id="{B0C909B1-C626-9DBE-6FBF-A655C46E9DB8}"/>
                </a:ext>
              </a:extLst>
            </p:cNvPr>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651;p22">
              <a:extLst>
                <a:ext uri="{FF2B5EF4-FFF2-40B4-BE49-F238E27FC236}">
                  <a16:creationId xmlns:a16="http://schemas.microsoft.com/office/drawing/2014/main" id="{4FF02778-58BD-1E67-D3E6-835C4544B6E5}"/>
                </a:ext>
              </a:extLst>
            </p:cNvPr>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52;p22">
              <a:extLst>
                <a:ext uri="{FF2B5EF4-FFF2-40B4-BE49-F238E27FC236}">
                  <a16:creationId xmlns:a16="http://schemas.microsoft.com/office/drawing/2014/main" id="{B7A043AA-62CD-950F-F381-E103B0B718A3}"/>
                </a:ext>
              </a:extLst>
            </p:cNvPr>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53;p22">
              <a:extLst>
                <a:ext uri="{FF2B5EF4-FFF2-40B4-BE49-F238E27FC236}">
                  <a16:creationId xmlns:a16="http://schemas.microsoft.com/office/drawing/2014/main" id="{ABDEC00D-C041-B072-38A8-C8680294C10C}"/>
                </a:ext>
              </a:extLst>
            </p:cNvPr>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654;p22">
              <a:extLst>
                <a:ext uri="{FF2B5EF4-FFF2-40B4-BE49-F238E27FC236}">
                  <a16:creationId xmlns:a16="http://schemas.microsoft.com/office/drawing/2014/main" id="{D030B2E4-D133-88D6-FF38-55F1068CA03B}"/>
                </a:ext>
              </a:extLst>
            </p:cNvPr>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55;p22">
              <a:extLst>
                <a:ext uri="{FF2B5EF4-FFF2-40B4-BE49-F238E27FC236}">
                  <a16:creationId xmlns:a16="http://schemas.microsoft.com/office/drawing/2014/main" id="{01DC0558-039A-A767-CF09-A368FA7B5556}"/>
                </a:ext>
              </a:extLst>
            </p:cNvPr>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56;p22">
              <a:extLst>
                <a:ext uri="{FF2B5EF4-FFF2-40B4-BE49-F238E27FC236}">
                  <a16:creationId xmlns:a16="http://schemas.microsoft.com/office/drawing/2014/main" id="{94DB3E16-27E6-BD0F-4BC5-0A15E2BF1435}"/>
                </a:ext>
              </a:extLst>
            </p:cNvPr>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657;p22">
              <a:extLst>
                <a:ext uri="{FF2B5EF4-FFF2-40B4-BE49-F238E27FC236}">
                  <a16:creationId xmlns:a16="http://schemas.microsoft.com/office/drawing/2014/main" id="{912CBAA3-D124-FE0E-BCA3-C865F0E0ADE4}"/>
                </a:ext>
              </a:extLst>
            </p:cNvPr>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58;p22">
              <a:extLst>
                <a:ext uri="{FF2B5EF4-FFF2-40B4-BE49-F238E27FC236}">
                  <a16:creationId xmlns:a16="http://schemas.microsoft.com/office/drawing/2014/main" id="{90FE321C-F68C-4EE1-D96D-E0A53BAF43EB}"/>
                </a:ext>
              </a:extLst>
            </p:cNvPr>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59;p22">
              <a:extLst>
                <a:ext uri="{FF2B5EF4-FFF2-40B4-BE49-F238E27FC236}">
                  <a16:creationId xmlns:a16="http://schemas.microsoft.com/office/drawing/2014/main" id="{A983586D-A09A-3314-D8EB-58C79CF57358}"/>
                </a:ext>
              </a:extLst>
            </p:cNvPr>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660;p22">
              <a:extLst>
                <a:ext uri="{FF2B5EF4-FFF2-40B4-BE49-F238E27FC236}">
                  <a16:creationId xmlns:a16="http://schemas.microsoft.com/office/drawing/2014/main" id="{06B82132-F009-0146-151D-2E80FAAAE1FA}"/>
                </a:ext>
              </a:extLst>
            </p:cNvPr>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661;p22">
              <a:extLst>
                <a:ext uri="{FF2B5EF4-FFF2-40B4-BE49-F238E27FC236}">
                  <a16:creationId xmlns:a16="http://schemas.microsoft.com/office/drawing/2014/main" id="{0EE8408A-AD22-EEDC-3E85-64E3800A1B4D}"/>
                </a:ext>
              </a:extLst>
            </p:cNvPr>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62;p22">
              <a:extLst>
                <a:ext uri="{FF2B5EF4-FFF2-40B4-BE49-F238E27FC236}">
                  <a16:creationId xmlns:a16="http://schemas.microsoft.com/office/drawing/2014/main" id="{3A7468D0-F6F0-2C84-9051-296E74DCF197}"/>
                </a:ext>
              </a:extLst>
            </p:cNvPr>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663;p22">
              <a:extLst>
                <a:ext uri="{FF2B5EF4-FFF2-40B4-BE49-F238E27FC236}">
                  <a16:creationId xmlns:a16="http://schemas.microsoft.com/office/drawing/2014/main" id="{71F9AD89-9CEC-5152-8173-02196D929014}"/>
                </a:ext>
              </a:extLst>
            </p:cNvPr>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64;p22">
              <a:extLst>
                <a:ext uri="{FF2B5EF4-FFF2-40B4-BE49-F238E27FC236}">
                  <a16:creationId xmlns:a16="http://schemas.microsoft.com/office/drawing/2014/main" id="{F8C3154B-0CCF-52C2-CB77-23522FEAB62E}"/>
                </a:ext>
              </a:extLst>
            </p:cNvPr>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65;p22">
              <a:extLst>
                <a:ext uri="{FF2B5EF4-FFF2-40B4-BE49-F238E27FC236}">
                  <a16:creationId xmlns:a16="http://schemas.microsoft.com/office/drawing/2014/main" id="{3CB0BE9D-5248-AC70-D1FF-57321770B091}"/>
                </a:ext>
              </a:extLst>
            </p:cNvPr>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666;p22">
              <a:extLst>
                <a:ext uri="{FF2B5EF4-FFF2-40B4-BE49-F238E27FC236}">
                  <a16:creationId xmlns:a16="http://schemas.microsoft.com/office/drawing/2014/main" id="{DA1A4F0F-A250-B91A-54F6-65234CF44973}"/>
                </a:ext>
              </a:extLst>
            </p:cNvPr>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667;p22">
              <a:extLst>
                <a:ext uri="{FF2B5EF4-FFF2-40B4-BE49-F238E27FC236}">
                  <a16:creationId xmlns:a16="http://schemas.microsoft.com/office/drawing/2014/main" id="{94E89B62-6C12-0A5C-6F73-B14D2A9460DC}"/>
                </a:ext>
              </a:extLst>
            </p:cNvPr>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668;p22">
              <a:extLst>
                <a:ext uri="{FF2B5EF4-FFF2-40B4-BE49-F238E27FC236}">
                  <a16:creationId xmlns:a16="http://schemas.microsoft.com/office/drawing/2014/main" id="{00EC3C30-F5C5-BCD2-85C4-EDB020B43B22}"/>
                </a:ext>
              </a:extLst>
            </p:cNvPr>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669;p22">
              <a:extLst>
                <a:ext uri="{FF2B5EF4-FFF2-40B4-BE49-F238E27FC236}">
                  <a16:creationId xmlns:a16="http://schemas.microsoft.com/office/drawing/2014/main" id="{44583EA7-4F61-EBB7-3B8D-E08D71E02884}"/>
                </a:ext>
              </a:extLst>
            </p:cNvPr>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670;p22">
              <a:extLst>
                <a:ext uri="{FF2B5EF4-FFF2-40B4-BE49-F238E27FC236}">
                  <a16:creationId xmlns:a16="http://schemas.microsoft.com/office/drawing/2014/main" id="{53A5FDE3-30E7-8516-6B4E-DCE3945C3A3D}"/>
                </a:ext>
              </a:extLst>
            </p:cNvPr>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671;p22">
              <a:extLst>
                <a:ext uri="{FF2B5EF4-FFF2-40B4-BE49-F238E27FC236}">
                  <a16:creationId xmlns:a16="http://schemas.microsoft.com/office/drawing/2014/main" id="{AB6FC634-F03D-EAC5-8425-19836D0FC36A}"/>
                </a:ext>
              </a:extLst>
            </p:cNvPr>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672;p22">
              <a:extLst>
                <a:ext uri="{FF2B5EF4-FFF2-40B4-BE49-F238E27FC236}">
                  <a16:creationId xmlns:a16="http://schemas.microsoft.com/office/drawing/2014/main" id="{EB30C395-F7FA-EE73-B499-BDD815AA1D31}"/>
                </a:ext>
              </a:extLst>
            </p:cNvPr>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673;p22">
              <a:extLst>
                <a:ext uri="{FF2B5EF4-FFF2-40B4-BE49-F238E27FC236}">
                  <a16:creationId xmlns:a16="http://schemas.microsoft.com/office/drawing/2014/main" id="{9CD4AF0B-4040-C832-1E02-5613FC0229FF}"/>
                </a:ext>
              </a:extLst>
            </p:cNvPr>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674;p22">
              <a:extLst>
                <a:ext uri="{FF2B5EF4-FFF2-40B4-BE49-F238E27FC236}">
                  <a16:creationId xmlns:a16="http://schemas.microsoft.com/office/drawing/2014/main" id="{27E77410-6759-B5BF-B378-D874B90F11EE}"/>
                </a:ext>
              </a:extLst>
            </p:cNvPr>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675;p22">
              <a:extLst>
                <a:ext uri="{FF2B5EF4-FFF2-40B4-BE49-F238E27FC236}">
                  <a16:creationId xmlns:a16="http://schemas.microsoft.com/office/drawing/2014/main" id="{5316F71A-17EA-8065-9816-540D7A0AE0EC}"/>
                </a:ext>
              </a:extLst>
            </p:cNvPr>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676;p22">
              <a:extLst>
                <a:ext uri="{FF2B5EF4-FFF2-40B4-BE49-F238E27FC236}">
                  <a16:creationId xmlns:a16="http://schemas.microsoft.com/office/drawing/2014/main" id="{D001ECB9-C64E-CD18-91AA-86E9D4A10DFD}"/>
                </a:ext>
              </a:extLst>
            </p:cNvPr>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677;p22">
              <a:extLst>
                <a:ext uri="{FF2B5EF4-FFF2-40B4-BE49-F238E27FC236}">
                  <a16:creationId xmlns:a16="http://schemas.microsoft.com/office/drawing/2014/main" id="{C54EA181-D53A-96C8-40B1-1A8592CD1CD4}"/>
                </a:ext>
              </a:extLst>
            </p:cNvPr>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678;p22">
              <a:extLst>
                <a:ext uri="{FF2B5EF4-FFF2-40B4-BE49-F238E27FC236}">
                  <a16:creationId xmlns:a16="http://schemas.microsoft.com/office/drawing/2014/main" id="{427B044D-C34D-771B-834F-85CFF512921B}"/>
                </a:ext>
              </a:extLst>
            </p:cNvPr>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679;p22">
              <a:extLst>
                <a:ext uri="{FF2B5EF4-FFF2-40B4-BE49-F238E27FC236}">
                  <a16:creationId xmlns:a16="http://schemas.microsoft.com/office/drawing/2014/main" id="{E50834BA-DE53-C318-05A4-9F939D5A78BA}"/>
                </a:ext>
              </a:extLst>
            </p:cNvPr>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680;p22">
              <a:extLst>
                <a:ext uri="{FF2B5EF4-FFF2-40B4-BE49-F238E27FC236}">
                  <a16:creationId xmlns:a16="http://schemas.microsoft.com/office/drawing/2014/main" id="{4E88AB0F-D676-9DA0-DDA3-7493975AD9EB}"/>
                </a:ext>
              </a:extLst>
            </p:cNvPr>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681;p22">
              <a:extLst>
                <a:ext uri="{FF2B5EF4-FFF2-40B4-BE49-F238E27FC236}">
                  <a16:creationId xmlns:a16="http://schemas.microsoft.com/office/drawing/2014/main" id="{89550E4E-254F-9DB6-19CB-81F180425F10}"/>
                </a:ext>
              </a:extLst>
            </p:cNvPr>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682;p22">
              <a:extLst>
                <a:ext uri="{FF2B5EF4-FFF2-40B4-BE49-F238E27FC236}">
                  <a16:creationId xmlns:a16="http://schemas.microsoft.com/office/drawing/2014/main" id="{084E77AE-408F-DDE7-6133-AA3235BFFFAC}"/>
                </a:ext>
              </a:extLst>
            </p:cNvPr>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83;p22">
              <a:extLst>
                <a:ext uri="{FF2B5EF4-FFF2-40B4-BE49-F238E27FC236}">
                  <a16:creationId xmlns:a16="http://schemas.microsoft.com/office/drawing/2014/main" id="{CD44C40C-7602-19DD-7E80-BF3A0F043073}"/>
                </a:ext>
              </a:extLst>
            </p:cNvPr>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84;p22">
              <a:extLst>
                <a:ext uri="{FF2B5EF4-FFF2-40B4-BE49-F238E27FC236}">
                  <a16:creationId xmlns:a16="http://schemas.microsoft.com/office/drawing/2014/main" id="{2CC8F2D3-E6C7-CE73-8EAF-4EEE1514D8F9}"/>
                </a:ext>
              </a:extLst>
            </p:cNvPr>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85;p22">
              <a:extLst>
                <a:ext uri="{FF2B5EF4-FFF2-40B4-BE49-F238E27FC236}">
                  <a16:creationId xmlns:a16="http://schemas.microsoft.com/office/drawing/2014/main" id="{EF32FDC0-16B5-61B3-D95D-9E2DEB5FE742}"/>
                </a:ext>
              </a:extLst>
            </p:cNvPr>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86;p22">
              <a:extLst>
                <a:ext uri="{FF2B5EF4-FFF2-40B4-BE49-F238E27FC236}">
                  <a16:creationId xmlns:a16="http://schemas.microsoft.com/office/drawing/2014/main" id="{69595AD0-CC58-EF88-6155-D347F9CDEED7}"/>
                </a:ext>
              </a:extLst>
            </p:cNvPr>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87;p22">
              <a:extLst>
                <a:ext uri="{FF2B5EF4-FFF2-40B4-BE49-F238E27FC236}">
                  <a16:creationId xmlns:a16="http://schemas.microsoft.com/office/drawing/2014/main" id="{395BBB96-55B4-876B-5810-5ABDEB5FF865}"/>
                </a:ext>
              </a:extLst>
            </p:cNvPr>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88;p22">
              <a:extLst>
                <a:ext uri="{FF2B5EF4-FFF2-40B4-BE49-F238E27FC236}">
                  <a16:creationId xmlns:a16="http://schemas.microsoft.com/office/drawing/2014/main" id="{C79396DE-5E56-CF78-511C-C2BB457FB410}"/>
                </a:ext>
              </a:extLst>
            </p:cNvPr>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89;p22">
            <a:extLst>
              <a:ext uri="{FF2B5EF4-FFF2-40B4-BE49-F238E27FC236}">
                <a16:creationId xmlns:a16="http://schemas.microsoft.com/office/drawing/2014/main" id="{735A4D49-21CF-D10A-D8B9-493D3CC84BFE}"/>
              </a:ext>
            </a:extLst>
          </p:cNvPr>
          <p:cNvSpPr txBox="1"/>
          <p:nvPr/>
        </p:nvSpPr>
        <p:spPr>
          <a:xfrm>
            <a:off x="1360684" y="1253651"/>
            <a:ext cx="952500"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chemeClr val="accent6"/>
                </a:solidFill>
                <a:latin typeface="Fira Sans Extra Condensed"/>
                <a:ea typeface="Fira Sans Extra Condensed"/>
                <a:cs typeface="Fira Sans Extra Condensed"/>
                <a:sym typeface="Fira Sans Extra Condensed"/>
              </a:rPr>
              <a:t>AI</a:t>
            </a:r>
            <a:endParaRPr sz="4800" b="1" dirty="0">
              <a:solidFill>
                <a:schemeClr val="accent6"/>
              </a:solidFill>
              <a:latin typeface="Fira Sans Extra Condensed"/>
              <a:ea typeface="Fira Sans Extra Condensed"/>
              <a:cs typeface="Fira Sans Extra Condensed"/>
              <a:sym typeface="Fira Sans Extra Condensed"/>
            </a:endParaRPr>
          </a:p>
        </p:txBody>
      </p:sp>
      <p:grpSp>
        <p:nvGrpSpPr>
          <p:cNvPr id="607" name="Google Shape;691;p22">
            <a:extLst>
              <a:ext uri="{FF2B5EF4-FFF2-40B4-BE49-F238E27FC236}">
                <a16:creationId xmlns:a16="http://schemas.microsoft.com/office/drawing/2014/main" id="{5C229B99-7CD7-A3E5-7FE7-207AE435854E}"/>
              </a:ext>
            </a:extLst>
          </p:cNvPr>
          <p:cNvGrpSpPr/>
          <p:nvPr/>
        </p:nvGrpSpPr>
        <p:grpSpPr>
          <a:xfrm>
            <a:off x="1339092" y="2382425"/>
            <a:ext cx="483000" cy="483000"/>
            <a:chOff x="4095775" y="2496725"/>
            <a:chExt cx="483000" cy="483000"/>
          </a:xfrm>
        </p:grpSpPr>
        <p:sp>
          <p:nvSpPr>
            <p:cNvPr id="608" name="Google Shape;692;p22">
              <a:extLst>
                <a:ext uri="{FF2B5EF4-FFF2-40B4-BE49-F238E27FC236}">
                  <a16:creationId xmlns:a16="http://schemas.microsoft.com/office/drawing/2014/main" id="{5B78EF10-DAA9-6237-F0DD-76EF4AFC0FC6}"/>
                </a:ext>
              </a:extLst>
            </p:cNvPr>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93;p22">
              <a:extLst>
                <a:ext uri="{FF2B5EF4-FFF2-40B4-BE49-F238E27FC236}">
                  <a16:creationId xmlns:a16="http://schemas.microsoft.com/office/drawing/2014/main" id="{CD573176-BCFF-0662-8964-E1D643D9A633}"/>
                </a:ext>
              </a:extLst>
            </p:cNvPr>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94;p22">
              <a:extLst>
                <a:ext uri="{FF2B5EF4-FFF2-40B4-BE49-F238E27FC236}">
                  <a16:creationId xmlns:a16="http://schemas.microsoft.com/office/drawing/2014/main" id="{21C5A704-C038-0EBE-EC7A-445A2E704239}"/>
                </a:ext>
              </a:extLst>
            </p:cNvPr>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95;p22">
            <a:extLst>
              <a:ext uri="{FF2B5EF4-FFF2-40B4-BE49-F238E27FC236}">
                <a16:creationId xmlns:a16="http://schemas.microsoft.com/office/drawing/2014/main" id="{BAA14D72-53AA-5B81-0054-B736E4F6CDF5}"/>
              </a:ext>
            </a:extLst>
          </p:cNvPr>
          <p:cNvCxnSpPr>
            <a:endCxn id="608" idx="0"/>
          </p:cNvCxnSpPr>
          <p:nvPr/>
        </p:nvCxnSpPr>
        <p:spPr>
          <a:xfrm rot="5400000">
            <a:off x="1399842" y="1966800"/>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spTree>
    <p:extLst>
      <p:ext uri="{BB962C8B-B14F-4D97-AF65-F5344CB8AC3E}">
        <p14:creationId xmlns:p14="http://schemas.microsoft.com/office/powerpoint/2010/main" val="76358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Types of Sentiment Analysis</a:t>
            </a:r>
          </a:p>
        </p:txBody>
      </p:sp>
      <p:sp>
        <p:nvSpPr>
          <p:cNvPr id="527" name="Google Shape;527;p20"/>
          <p:cNvSpPr txBox="1"/>
          <p:nvPr/>
        </p:nvSpPr>
        <p:spPr>
          <a:xfrm>
            <a:off x="3712494" y="2577748"/>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Sentiment Analysis</a:t>
            </a:r>
            <a:endParaRPr sz="1800" b="1" dirty="0">
              <a:solidFill>
                <a:srgbClr val="000000"/>
              </a:solidFill>
              <a:latin typeface="Fira Sans Extra Condensed"/>
              <a:ea typeface="Fira Sans Extra Condensed"/>
              <a:cs typeface="Fira Sans Extra Condensed"/>
              <a:sym typeface="Fira Sans Extra Condensed"/>
            </a:endParaRPr>
          </a:p>
        </p:txBody>
      </p:sp>
      <p:grpSp>
        <p:nvGrpSpPr>
          <p:cNvPr id="529" name="Google Shape;529;p20"/>
          <p:cNvGrpSpPr/>
          <p:nvPr/>
        </p:nvGrpSpPr>
        <p:grpSpPr>
          <a:xfrm>
            <a:off x="2788540" y="1012550"/>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2" name="Google Shape;532;p20"/>
            <p:cNvSpPr/>
            <p:nvPr/>
          </p:nvSpPr>
          <p:spPr>
            <a:xfrm>
              <a:off x="3465126" y="1622826"/>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6949580" y="3042675"/>
            <a:ext cx="1734600" cy="1080522"/>
            <a:chOff x="6949580" y="3042675"/>
            <a:chExt cx="1734600" cy="108052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Multi-lingual</a:t>
              </a:r>
            </a:p>
          </p:txBody>
        </p:sp>
      </p:grpSp>
      <p:grpSp>
        <p:nvGrpSpPr>
          <p:cNvPr id="570" name="Google Shape;570;p20"/>
          <p:cNvGrpSpPr/>
          <p:nvPr/>
        </p:nvGrpSpPr>
        <p:grpSpPr>
          <a:xfrm>
            <a:off x="6852624" y="1001783"/>
            <a:ext cx="1910376" cy="1114992"/>
            <a:chOff x="6852624" y="1001783"/>
            <a:chExt cx="1910376" cy="11149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6852624" y="1784975"/>
              <a:ext cx="191037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Emotion Detection</a:t>
              </a:r>
            </a:p>
          </p:txBody>
        </p:sp>
      </p:grpSp>
      <p:grpSp>
        <p:nvGrpSpPr>
          <p:cNvPr id="574" name="Google Shape;574;p20"/>
          <p:cNvGrpSpPr/>
          <p:nvPr/>
        </p:nvGrpSpPr>
        <p:grpSpPr>
          <a:xfrm>
            <a:off x="456753" y="1001783"/>
            <a:ext cx="1734600" cy="1977460"/>
            <a:chOff x="456753" y="1001783"/>
            <a:chExt cx="1734600" cy="1977460"/>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b="1" dirty="0">
                <a:solidFill>
                  <a:schemeClr val="lt1"/>
                </a:solidFill>
                <a:latin typeface="Fira Sans Extra Condensed"/>
                <a:ea typeface="Fira Sans Extra Condensed"/>
                <a:cs typeface="Fira Sans Extra Condensed"/>
                <a:sym typeface="Fira Sans Extra Condensed"/>
              </a:endParaRPr>
            </a:p>
          </p:txBody>
        </p:sp>
        <p:sp>
          <p:nvSpPr>
            <p:cNvPr id="576" name="Google Shape;576;p20"/>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Fire-grained</a:t>
              </a:r>
            </a:p>
          </p:txBody>
        </p:sp>
        <p:sp>
          <p:nvSpPr>
            <p:cNvPr id="577" name="Google Shape;577;p20"/>
            <p:cNvSpPr txBox="1"/>
            <p:nvPr/>
          </p:nvSpPr>
          <p:spPr>
            <a:xfrm>
              <a:off x="561753" y="2142274"/>
              <a:ext cx="1524600" cy="83696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oboto"/>
                  <a:ea typeface="Roboto"/>
                  <a:cs typeface="Roboto"/>
                  <a:sym typeface="Roboto"/>
                </a:rPr>
                <a:t>Positive </a:t>
              </a:r>
            </a:p>
            <a:p>
              <a:pPr marL="0" lvl="0" indent="0" algn="ctr" rtl="0">
                <a:spcBef>
                  <a:spcPts val="0"/>
                </a:spcBef>
                <a:spcAft>
                  <a:spcPts val="0"/>
                </a:spcAft>
                <a:buNone/>
              </a:pPr>
              <a:r>
                <a:rPr lang="en-US" dirty="0">
                  <a:latin typeface="Roboto"/>
                  <a:ea typeface="Roboto"/>
                  <a:cs typeface="Roboto"/>
                  <a:sym typeface="Roboto"/>
                </a:rPr>
                <a:t>Neutral </a:t>
              </a:r>
            </a:p>
            <a:p>
              <a:pPr marL="0" lvl="0" indent="0" algn="ctr" rtl="0">
                <a:spcBef>
                  <a:spcPts val="0"/>
                </a:spcBef>
                <a:spcAft>
                  <a:spcPts val="0"/>
                </a:spcAft>
                <a:buNone/>
              </a:pPr>
              <a:r>
                <a:rPr lang="en-US" dirty="0">
                  <a:latin typeface="Roboto"/>
                  <a:ea typeface="Roboto"/>
                  <a:cs typeface="Roboto"/>
                  <a:sym typeface="Roboto"/>
                </a:rPr>
                <a:t>Negative </a:t>
              </a:r>
            </a:p>
            <a:p>
              <a:pPr marL="0" lvl="0" indent="0" algn="ctr" rtl="0">
                <a:spcBef>
                  <a:spcPts val="0"/>
                </a:spcBef>
                <a:spcAft>
                  <a:spcPts val="0"/>
                </a:spcAft>
                <a:buNone/>
              </a:pPr>
              <a:r>
                <a:rPr lang="en-US" dirty="0">
                  <a:latin typeface="Roboto"/>
                  <a:ea typeface="Roboto"/>
                  <a:cs typeface="Roboto"/>
                  <a:sym typeface="Roboto"/>
                </a:rPr>
                <a:t>Very Negative</a:t>
              </a:r>
            </a:p>
          </p:txBody>
        </p:sp>
      </p:grpSp>
      <p:grpSp>
        <p:nvGrpSpPr>
          <p:cNvPr id="578" name="Google Shape;578;p20"/>
          <p:cNvGrpSpPr/>
          <p:nvPr/>
        </p:nvGrpSpPr>
        <p:grpSpPr>
          <a:xfrm>
            <a:off x="456753" y="3042675"/>
            <a:ext cx="1734600" cy="1080522"/>
            <a:chOff x="456753" y="3042675"/>
            <a:chExt cx="1734600" cy="108052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Aspect Based</a:t>
              </a:r>
            </a:p>
          </p:txBody>
        </p:sp>
      </p:grpSp>
      <p:cxnSp>
        <p:nvCxnSpPr>
          <p:cNvPr id="582" name="Google Shape;582;p20"/>
          <p:cNvCxnSpPr>
            <a:stCxn id="560" idx="2"/>
            <a:endCxn id="575" idx="6"/>
          </p:cNvCxnSpPr>
          <p:nvPr/>
        </p:nvCxnSpPr>
        <p:spPr>
          <a:xfrm flipH="1">
            <a:off x="1626227" y="1304022"/>
            <a:ext cx="2385300" cy="600"/>
          </a:xfrm>
          <a:prstGeom prst="bentConnector3">
            <a:avLst>
              <a:gd name="adj1" fmla="val 49998"/>
            </a:avLst>
          </a:prstGeom>
          <a:noFill/>
          <a:ln w="9525" cap="flat" cmpd="sng">
            <a:solidFill>
              <a:schemeClr val="dk2"/>
            </a:solidFill>
            <a:prstDash val="solid"/>
            <a:round/>
            <a:headEnd type="oval" w="med" len="med"/>
            <a:tailEnd type="none" w="med" len="med"/>
          </a:ln>
        </p:spPr>
      </p:cxnSp>
      <p:cxnSp>
        <p:nvCxnSpPr>
          <p:cNvPr id="583" name="Google Shape;583;p20"/>
          <p:cNvCxnSpPr>
            <a:stCxn id="579" idx="6"/>
            <a:endCxn id="530" idx="2"/>
          </p:cNvCxnSpPr>
          <p:nvPr/>
        </p:nvCxnSpPr>
        <p:spPr>
          <a:xfrm rot="10800000" flipH="1">
            <a:off x="1626303" y="3158925"/>
            <a:ext cx="1162200" cy="186000"/>
          </a:xfrm>
          <a:prstGeom prst="bentConnector3">
            <a:avLst>
              <a:gd name="adj1" fmla="val 50002"/>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flipH="1">
            <a:off x="6194930" y="1304033"/>
            <a:ext cx="1319700" cy="733500"/>
          </a:xfrm>
          <a:prstGeom prst="bentConnector3">
            <a:avLst>
              <a:gd name="adj1" fmla="val 50005"/>
            </a:avLst>
          </a:prstGeom>
          <a:noFill/>
          <a:ln w="9525" cap="flat" cmpd="sng">
            <a:solidFill>
              <a:schemeClr val="dk2"/>
            </a:solidFill>
            <a:prstDash val="solid"/>
            <a:round/>
            <a:headEnd type="none" w="med" len="med"/>
            <a:tailEnd type="oval" w="med" len="med"/>
          </a:ln>
        </p:spPr>
      </p:cxnSp>
      <p:cxnSp>
        <p:nvCxnSpPr>
          <p:cNvPr id="585" name="Google Shape;585;p20"/>
          <p:cNvCxnSpPr>
            <a:stCxn id="567" idx="2"/>
            <a:endCxn id="561" idx="6"/>
          </p:cNvCxnSpPr>
          <p:nvPr/>
        </p:nvCxnSpPr>
        <p:spPr>
          <a:xfrm flipH="1">
            <a:off x="4964030" y="3344925"/>
            <a:ext cx="2550600" cy="500100"/>
          </a:xfrm>
          <a:prstGeom prst="bentConnector3">
            <a:avLst>
              <a:gd name="adj1" fmla="val 49998"/>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Importance of Sentiment Analysis</a:t>
            </a:r>
          </a:p>
        </p:txBody>
      </p:sp>
      <p:sp>
        <p:nvSpPr>
          <p:cNvPr id="2" name="Google Shape;1276;p30">
            <a:extLst>
              <a:ext uri="{FF2B5EF4-FFF2-40B4-BE49-F238E27FC236}">
                <a16:creationId xmlns:a16="http://schemas.microsoft.com/office/drawing/2014/main" id="{F92C8215-6D1B-B3DB-3650-19E15266A691}"/>
              </a:ext>
            </a:extLst>
          </p:cNvPr>
          <p:cNvSpPr txBox="1"/>
          <p:nvPr/>
        </p:nvSpPr>
        <p:spPr>
          <a:xfrm>
            <a:off x="322357" y="1779262"/>
            <a:ext cx="4249643" cy="2151855"/>
          </a:xfrm>
          <a:prstGeom prst="rect">
            <a:avLst/>
          </a:prstGeom>
          <a:noFill/>
          <a:ln>
            <a:noFill/>
          </a:ln>
        </p:spPr>
        <p:txBody>
          <a:bodyPr spcFirstLastPara="1" wrap="square" lIns="91425" tIns="91425" rIns="91425" bIns="91425" anchor="ctr" anchorCtr="0">
            <a:noAutofit/>
          </a:bodyPr>
          <a:lstStyle/>
          <a:p>
            <a:r>
              <a:rPr lang="en-GB" sz="1400" dirty="0"/>
              <a:t>The most important benefit of sentiment analysis is that it makes it possible for you to comprehend how your clients feel about your brand. By automatically assessing the thoughts and sentiments of your customers through social media chats, reviews, polls, and more, you can enhance your goods and services and make better decisions. According to our survey, 23 people responded, and they all agree that sentiment </a:t>
            </a:r>
            <a:r>
              <a:rPr lang="en-GB" sz="1400" dirty="0" err="1"/>
              <a:t>analyzer</a:t>
            </a:r>
            <a:r>
              <a:rPr lang="en-GB" sz="1400" dirty="0"/>
              <a:t> is beneficial, and also, they suggested for whom is the analyser beneficial for.</a:t>
            </a:r>
          </a:p>
        </p:txBody>
      </p:sp>
      <p:pic>
        <p:nvPicPr>
          <p:cNvPr id="3" name="Picture 2">
            <a:extLst>
              <a:ext uri="{FF2B5EF4-FFF2-40B4-BE49-F238E27FC236}">
                <a16:creationId xmlns:a16="http://schemas.microsoft.com/office/drawing/2014/main" id="{70651174-2724-487D-A8FB-B90195015D7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23460" y="1275139"/>
            <a:ext cx="3563340" cy="3160099"/>
          </a:xfrm>
          <a:prstGeom prst="rect">
            <a:avLst/>
          </a:prstGeom>
        </p:spPr>
      </p:pic>
    </p:spTree>
    <p:extLst>
      <p:ext uri="{BB962C8B-B14F-4D97-AF65-F5344CB8AC3E}">
        <p14:creationId xmlns:p14="http://schemas.microsoft.com/office/powerpoint/2010/main" val="369898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Implementation Steps</a:t>
            </a:r>
            <a:endParaRPr dirty="0"/>
          </a:p>
        </p:txBody>
      </p:sp>
      <p:grpSp>
        <p:nvGrpSpPr>
          <p:cNvPr id="1922" name="Google Shape;1922;p38"/>
          <p:cNvGrpSpPr/>
          <p:nvPr/>
        </p:nvGrpSpPr>
        <p:grpSpPr>
          <a:xfrm>
            <a:off x="1002030" y="1181690"/>
            <a:ext cx="2247902" cy="3550335"/>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9" name="Google Shape;1999;p38"/>
          <p:cNvSpPr txBox="1"/>
          <p:nvPr/>
        </p:nvSpPr>
        <p:spPr>
          <a:xfrm>
            <a:off x="3667125" y="4267750"/>
            <a:ext cx="1809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ML for business</a:t>
            </a:r>
            <a:endParaRPr sz="1800" b="1">
              <a:solidFill>
                <a:schemeClr val="lt1"/>
              </a:solidFill>
              <a:latin typeface="Fira Sans Extra Condensed"/>
              <a:ea typeface="Fira Sans Extra Condensed"/>
              <a:cs typeface="Fira Sans Extra Condensed"/>
              <a:sym typeface="Fira Sans Extra Condensed"/>
            </a:endParaRPr>
          </a:p>
        </p:txBody>
      </p:sp>
      <p:sp>
        <p:nvSpPr>
          <p:cNvPr id="2" name="Google Shape;1276;p30">
            <a:extLst>
              <a:ext uri="{FF2B5EF4-FFF2-40B4-BE49-F238E27FC236}">
                <a16:creationId xmlns:a16="http://schemas.microsoft.com/office/drawing/2014/main" id="{8714109D-CF71-9D14-8BF1-03E72D6D05C3}"/>
              </a:ext>
            </a:extLst>
          </p:cNvPr>
          <p:cNvSpPr txBox="1"/>
          <p:nvPr/>
        </p:nvSpPr>
        <p:spPr>
          <a:xfrm>
            <a:off x="5248231" y="1647953"/>
            <a:ext cx="2303341" cy="2151855"/>
          </a:xfrm>
          <a:prstGeom prst="rect">
            <a:avLst/>
          </a:prstGeom>
          <a:noFill/>
          <a:ln>
            <a:noFill/>
          </a:ln>
        </p:spPr>
        <p:txBody>
          <a:bodyPr spcFirstLastPara="1" wrap="square" lIns="91425" tIns="91425" rIns="91425" bIns="91425" anchor="ctr" anchorCtr="0">
            <a:noAutofit/>
          </a:bodyPr>
          <a:lstStyle/>
          <a:p>
            <a:r>
              <a:rPr lang="en-GB" sz="1400" dirty="0"/>
              <a:t>1) Data Pre-processing</a:t>
            </a:r>
          </a:p>
          <a:p>
            <a:r>
              <a:rPr lang="en-GB" sz="1400" dirty="0"/>
              <a:t>2) Text Classifier</a:t>
            </a:r>
          </a:p>
          <a:p>
            <a:r>
              <a:rPr lang="en-GB" sz="1400" dirty="0"/>
              <a:t>3) Model Training</a:t>
            </a:r>
          </a:p>
          <a:p>
            <a:r>
              <a:rPr lang="en-GB" sz="1400" dirty="0"/>
              <a:t>4) Model Execution</a:t>
            </a:r>
          </a:p>
        </p:txBody>
      </p: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671</Words>
  <Application>Microsoft Office PowerPoint</Application>
  <PresentationFormat>On-screen Show (16:9)</PresentationFormat>
  <Paragraphs>74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Roboto</vt:lpstr>
      <vt:lpstr>Fira Sans Extra Condensed SemiBold</vt:lpstr>
      <vt:lpstr>Fira Sans Extra Condensed</vt:lpstr>
      <vt:lpstr>Arial</vt:lpstr>
      <vt:lpstr>Machine Learning Infographics by Slidesgo</vt:lpstr>
      <vt:lpstr>Sentiment Analysis using Machine Learning  CSCI417/ECEN425 – Project</vt:lpstr>
      <vt:lpstr>Machine Learning Infographics</vt:lpstr>
      <vt:lpstr>Abstract</vt:lpstr>
      <vt:lpstr>Introduction</vt:lpstr>
      <vt:lpstr>Methodology</vt:lpstr>
      <vt:lpstr>What is Sentiment Analysis?</vt:lpstr>
      <vt:lpstr>Types of Sentiment Analysis</vt:lpstr>
      <vt:lpstr>Importance of Sentiment Analysis</vt:lpstr>
      <vt:lpstr>Implementation Steps</vt:lpstr>
      <vt:lpstr>Results/Discussion 1</vt:lpstr>
      <vt:lpstr>Results/Discussion 1</vt:lpstr>
      <vt:lpstr>Results/Discussion 2</vt:lpstr>
      <vt:lpstr>Results/Discussion 2</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Machine Learning</dc:title>
  <cp:lastModifiedBy>Andrew Effat Lotfy Soltan</cp:lastModifiedBy>
  <cp:revision>21</cp:revision>
  <dcterms:modified xsi:type="dcterms:W3CDTF">2023-01-09T14:51:22Z</dcterms:modified>
</cp:coreProperties>
</file>