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98466f1a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98466f1a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98466f1a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98466f1a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98466f1a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98466f1a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272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a:t>           BI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Business </a:t>
            </a:r>
            <a:r>
              <a:rPr lang="pt-BR"/>
              <a:t>Intelligence</a:t>
            </a:r>
            <a:r>
              <a:rPr lang="pt-B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0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é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pt-BR" sz="1200">
                <a:latin typeface="Arial"/>
                <a:ea typeface="Arial"/>
                <a:cs typeface="Arial"/>
                <a:sym typeface="Arial"/>
              </a:rPr>
              <a:t>O business intelligence (BI) combina análise empresarial, mineração de dados, visualização de dados, ferramentas/infraestrutura de dados e práticas recomendadas para ajudar as organizações a tomar decisões impulsionadas por dados. Na prática, você sabe que tem o business intelligence moderno quando possui uma visão abrangente dos dados da sua organização e usa esses dados para gerar mudanças positivas, eliminar a ineficiência e se adaptar rapidamente às mudanças no mercado ou na cadeia de fornecimento.</a:t>
            </a:r>
            <a:endParaRPr sz="1200">
              <a:latin typeface="Arial"/>
              <a:ea typeface="Arial"/>
              <a:cs typeface="Arial"/>
              <a:sym typeface="Arial"/>
            </a:endParaRPr>
          </a:p>
          <a:p>
            <a:pPr indent="0" lvl="0" marL="0" rtl="0" algn="just">
              <a:spcBef>
                <a:spcPts val="1200"/>
              </a:spcBef>
              <a:spcAft>
                <a:spcPts val="1200"/>
              </a:spcAft>
              <a:buNone/>
            </a:pPr>
            <a:r>
              <a:rPr lang="pt-BR" sz="1200">
                <a:latin typeface="Arial"/>
                <a:ea typeface="Arial"/>
                <a:cs typeface="Arial"/>
                <a:sym typeface="Arial"/>
              </a:rPr>
              <a:t>É importante salientar que essa é uma definição bastante moderna de BI, e “business intelligence” é um termo popular que vem sendo usado há muito tempo. O Business Intelligence tradicional (escrito assim com letras maiúsculas) surgiu originalmente na década de 1960 como um sistema para compartilhar informações nas organizações. Ele se desenvolveu nos anos 80 junto com os modelos computacionais para auxiliar na tomada de decisões e transformar os dados em informações antes de se tornar um recurso específico oferecido pelas equipes de BI com soluções de serviço dependentes da TI.</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Vantagens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605"/>
              <a:buNone/>
            </a:pPr>
            <a:r>
              <a:rPr lang="pt-BR" sz="1215">
                <a:latin typeface="Arial"/>
                <a:ea typeface="Arial"/>
                <a:cs typeface="Arial"/>
                <a:sym typeface="Arial"/>
              </a:rPr>
              <a:t>A partir dos dados coletados, o BI é capaz de aplicar técnicas analíticas de forma automatizada, descobrindo padrões, tendências e comportamentos para que seja possível interpretar as informações e, assim, melhorar os fluxos operacionais de produtos e serviços por meio de processos inteligentes.</a:t>
            </a:r>
            <a:endParaRPr sz="1215">
              <a:latin typeface="Arial"/>
              <a:ea typeface="Arial"/>
              <a:cs typeface="Arial"/>
              <a:sym typeface="Arial"/>
            </a:endParaRPr>
          </a:p>
          <a:p>
            <a:pPr indent="-305752" lvl="0" marL="457200" rtl="0" algn="just">
              <a:lnSpc>
                <a:spcPct val="105000"/>
              </a:lnSpc>
              <a:spcBef>
                <a:spcPts val="1200"/>
              </a:spcBef>
              <a:spcAft>
                <a:spcPts val="0"/>
              </a:spcAft>
              <a:buSzPts val="1215"/>
              <a:buFont typeface="Arial"/>
              <a:buChar char="-"/>
            </a:pPr>
            <a:r>
              <a:rPr lang="pt-BR" sz="1215">
                <a:latin typeface="Arial"/>
                <a:ea typeface="Arial"/>
                <a:cs typeface="Arial"/>
                <a:sym typeface="Arial"/>
              </a:rPr>
              <a:t>Ajudar no gerenciamento de informações</a:t>
            </a:r>
            <a:endParaRPr sz="1215">
              <a:latin typeface="Arial"/>
              <a:ea typeface="Arial"/>
              <a:cs typeface="Arial"/>
              <a:sym typeface="Arial"/>
            </a:endParaRPr>
          </a:p>
          <a:p>
            <a:pPr indent="-305752" lvl="0" marL="457200" rtl="0" algn="just">
              <a:lnSpc>
                <a:spcPct val="105000"/>
              </a:lnSpc>
              <a:spcBef>
                <a:spcPts val="0"/>
              </a:spcBef>
              <a:spcAft>
                <a:spcPts val="0"/>
              </a:spcAft>
              <a:buSzPts val="1215"/>
              <a:buFont typeface="Arial"/>
              <a:buChar char="-"/>
            </a:pPr>
            <a:r>
              <a:rPr lang="pt-BR" sz="1215">
                <a:latin typeface="Arial"/>
                <a:ea typeface="Arial"/>
                <a:cs typeface="Arial"/>
                <a:sym typeface="Arial"/>
              </a:rPr>
              <a:t>Detectar erros anteriores</a:t>
            </a:r>
            <a:endParaRPr sz="1215">
              <a:latin typeface="Arial"/>
              <a:ea typeface="Arial"/>
              <a:cs typeface="Arial"/>
              <a:sym typeface="Arial"/>
            </a:endParaRPr>
          </a:p>
          <a:p>
            <a:pPr indent="-305752" lvl="0" marL="457200" rtl="0" algn="just">
              <a:lnSpc>
                <a:spcPct val="105000"/>
              </a:lnSpc>
              <a:spcBef>
                <a:spcPts val="0"/>
              </a:spcBef>
              <a:spcAft>
                <a:spcPts val="0"/>
              </a:spcAft>
              <a:buSzPts val="1215"/>
              <a:buFont typeface="Arial"/>
              <a:buChar char="-"/>
            </a:pPr>
            <a:r>
              <a:rPr lang="pt-BR" sz="1215">
                <a:latin typeface="Arial"/>
                <a:ea typeface="Arial"/>
                <a:cs typeface="Arial"/>
                <a:sym typeface="Arial"/>
              </a:rPr>
              <a:t>Avaliar a produtividade dos funcionários</a:t>
            </a:r>
            <a:endParaRPr sz="1215">
              <a:latin typeface="Arial"/>
              <a:ea typeface="Arial"/>
              <a:cs typeface="Arial"/>
              <a:sym typeface="Arial"/>
            </a:endParaRPr>
          </a:p>
          <a:p>
            <a:pPr indent="-305752" lvl="0" marL="457200" rtl="0" algn="just">
              <a:lnSpc>
                <a:spcPct val="105000"/>
              </a:lnSpc>
              <a:spcBef>
                <a:spcPts val="0"/>
              </a:spcBef>
              <a:spcAft>
                <a:spcPts val="0"/>
              </a:spcAft>
              <a:buSzPts val="1215"/>
              <a:buFont typeface="Arial"/>
              <a:buChar char="-"/>
            </a:pPr>
            <a:r>
              <a:rPr lang="pt-BR" sz="1215">
                <a:latin typeface="Arial"/>
                <a:ea typeface="Arial"/>
                <a:cs typeface="Arial"/>
                <a:sym typeface="Arial"/>
              </a:rPr>
              <a:t>Melhorar a experiência dos clientes</a:t>
            </a:r>
            <a:endParaRPr sz="1215">
              <a:latin typeface="Arial"/>
              <a:ea typeface="Arial"/>
              <a:cs typeface="Arial"/>
              <a:sym typeface="Arial"/>
            </a:endParaRPr>
          </a:p>
          <a:p>
            <a:pPr indent="-305752" lvl="0" marL="457200" rtl="0" algn="just">
              <a:lnSpc>
                <a:spcPct val="105000"/>
              </a:lnSpc>
              <a:spcBef>
                <a:spcPts val="0"/>
              </a:spcBef>
              <a:spcAft>
                <a:spcPts val="0"/>
              </a:spcAft>
              <a:buSzPts val="1215"/>
              <a:buFont typeface="Arial"/>
              <a:buChar char="-"/>
            </a:pPr>
            <a:r>
              <a:rPr lang="pt-BR" sz="1215">
                <a:latin typeface="Arial"/>
                <a:ea typeface="Arial"/>
                <a:cs typeface="Arial"/>
                <a:sym typeface="Arial"/>
              </a:rPr>
              <a:t>Controlar despesas</a:t>
            </a:r>
            <a:endParaRPr sz="1215">
              <a:latin typeface="Arial"/>
              <a:ea typeface="Arial"/>
              <a:cs typeface="Arial"/>
              <a:sym typeface="Arial"/>
            </a:endParaRPr>
          </a:p>
          <a:p>
            <a:pPr indent="-305752" lvl="0" marL="457200" rtl="0" algn="just">
              <a:lnSpc>
                <a:spcPct val="105000"/>
              </a:lnSpc>
              <a:spcBef>
                <a:spcPts val="0"/>
              </a:spcBef>
              <a:spcAft>
                <a:spcPts val="0"/>
              </a:spcAft>
              <a:buSzPts val="1215"/>
              <a:buFont typeface="Arial"/>
              <a:buChar char="-"/>
            </a:pPr>
            <a:r>
              <a:rPr lang="pt-BR" sz="1215">
                <a:latin typeface="Arial"/>
                <a:ea typeface="Arial"/>
                <a:cs typeface="Arial"/>
                <a:sym typeface="Arial"/>
              </a:rPr>
              <a:t>Aumentar a competitividade</a:t>
            </a:r>
            <a:endParaRPr sz="1215">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