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2552217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395895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394442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219663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254363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396250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317318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78577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100492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403615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45B0FB2-522F-44CA-8D06-9D65ED00CDE6}"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177612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B0FB2-522F-44CA-8D06-9D65ED00CDE6}"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DBA96-6F8C-473C-B771-3907D3231D89}" type="slidenum">
              <a:rPr lang="zh-CN" altLang="en-US" smtClean="0"/>
              <a:t>‹#›</a:t>
            </a:fld>
            <a:endParaRPr lang="zh-CN" altLang="en-US"/>
          </a:p>
        </p:txBody>
      </p:sp>
    </p:spTree>
    <p:extLst>
      <p:ext uri="{BB962C8B-B14F-4D97-AF65-F5344CB8AC3E}">
        <p14:creationId xmlns:p14="http://schemas.microsoft.com/office/powerpoint/2010/main" val="313402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a:t>类</a:t>
            </a:r>
            <a:r>
              <a:rPr lang="zh-CN" altLang="en-US" dirty="0" smtClean="0"/>
              <a:t>图中的几种关系</a:t>
            </a:r>
            <a:endParaRPr lang="zh-CN" altLang="en-US" dirty="0"/>
          </a:p>
        </p:txBody>
      </p:sp>
      <p:sp>
        <p:nvSpPr>
          <p:cNvPr id="3" name="副标题 2"/>
          <p:cNvSpPr>
            <a:spLocks noGrp="1"/>
          </p:cNvSpPr>
          <p:nvPr>
            <p:ph type="subTitle" idx="1"/>
          </p:nvPr>
        </p:nvSpPr>
        <p:spPr/>
        <p:txBody>
          <a:bodyPr/>
          <a:lstStyle/>
          <a:p>
            <a:r>
              <a:rPr lang="zh-CN" altLang="en-US" dirty="0"/>
              <a:t>来源：</a:t>
            </a:r>
            <a:r>
              <a:rPr lang="en-US" altLang="zh-CN" dirty="0"/>
              <a:t>C</a:t>
            </a:r>
            <a:r>
              <a:rPr lang="zh-CN" altLang="en-US" dirty="0"/>
              <a:t>博客 发布于 </a:t>
            </a:r>
            <a:r>
              <a:rPr lang="en-US" altLang="zh-CN" dirty="0" smtClean="0"/>
              <a:t>2016-9-6</a:t>
            </a:r>
          </a:p>
          <a:p>
            <a:r>
              <a:rPr lang="en-US" altLang="zh-CN" dirty="0" smtClean="0"/>
              <a:t>source from : http://www.uml.org.cn/oobject/201609062.asp</a:t>
            </a:r>
            <a:endParaRPr lang="zh-CN" altLang="en-US" dirty="0"/>
          </a:p>
        </p:txBody>
      </p:sp>
    </p:spTree>
    <p:extLst>
      <p:ext uri="{BB962C8B-B14F-4D97-AF65-F5344CB8AC3E}">
        <p14:creationId xmlns:p14="http://schemas.microsoft.com/office/powerpoint/2010/main" val="83193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en-US" b="1" dirty="0"/>
              <a:t>依赖</a:t>
            </a:r>
            <a:r>
              <a:rPr lang="en-US" altLang="zh-CN" b="1" dirty="0"/>
              <a:t>(Dependency)</a:t>
            </a:r>
            <a:endParaRPr lang="zh-CN" altLang="en-US" dirty="0"/>
          </a:p>
        </p:txBody>
      </p:sp>
      <p:sp>
        <p:nvSpPr>
          <p:cNvPr id="3" name="内容占位符 2"/>
          <p:cNvSpPr>
            <a:spLocks noGrp="1"/>
          </p:cNvSpPr>
          <p:nvPr>
            <p:ph idx="1"/>
          </p:nvPr>
        </p:nvSpPr>
        <p:spPr>
          <a:xfrm>
            <a:off x="838200" y="1825625"/>
            <a:ext cx="10515600" cy="1910352"/>
          </a:xfrm>
        </p:spPr>
        <p:txBody>
          <a:bodyPr/>
          <a:lstStyle/>
          <a:p>
            <a:r>
              <a:rPr lang="en-US" altLang="zh-CN" dirty="0"/>
              <a:t>【</a:t>
            </a:r>
            <a:r>
              <a:rPr lang="zh-CN" altLang="en-US" dirty="0"/>
              <a:t>依赖关系</a:t>
            </a:r>
            <a:r>
              <a:rPr lang="en-US" altLang="zh-CN" dirty="0"/>
              <a:t>】</a:t>
            </a:r>
            <a:r>
              <a:rPr lang="zh-CN" altLang="en-US" dirty="0"/>
              <a:t>：是一种使用的关系，即一个类的实现需要另一个类的协助，所以要尽量不使用双向的互相依赖</a:t>
            </a:r>
            <a:r>
              <a:rPr lang="en-US" altLang="zh-CN" dirty="0"/>
              <a:t>.</a:t>
            </a:r>
          </a:p>
          <a:p>
            <a:r>
              <a:rPr lang="en-US" altLang="zh-CN" dirty="0"/>
              <a:t>【</a:t>
            </a:r>
            <a:r>
              <a:rPr lang="zh-CN" altLang="en-US" dirty="0"/>
              <a:t>代码表现</a:t>
            </a:r>
            <a:r>
              <a:rPr lang="en-US" altLang="zh-CN" dirty="0"/>
              <a:t>】</a:t>
            </a:r>
            <a:r>
              <a:rPr lang="zh-CN" altLang="en-US" dirty="0"/>
              <a:t>：局部变量、</a:t>
            </a:r>
            <a:r>
              <a:rPr lang="zh-CN" altLang="en-US" u="sng" dirty="0"/>
              <a:t>方法的参数</a:t>
            </a:r>
            <a:r>
              <a:rPr lang="zh-CN" altLang="en-US" dirty="0"/>
              <a:t>或者对静态方法的调用</a:t>
            </a:r>
          </a:p>
          <a:p>
            <a:r>
              <a:rPr lang="en-US" altLang="zh-CN" dirty="0"/>
              <a:t>【</a:t>
            </a:r>
            <a:r>
              <a:rPr lang="zh-CN" altLang="en-US" dirty="0"/>
              <a:t>箭头及指向</a:t>
            </a:r>
            <a:r>
              <a:rPr lang="en-US" altLang="zh-CN" dirty="0"/>
              <a:t>】</a:t>
            </a:r>
            <a:r>
              <a:rPr lang="zh-CN" altLang="en-US" dirty="0"/>
              <a:t>：带箭头的虚线，指向被使用者</a:t>
            </a:r>
          </a:p>
          <a:p>
            <a:endParaRPr lang="zh-CN" altLang="en-US" dirty="0"/>
          </a:p>
        </p:txBody>
      </p:sp>
      <p:pic>
        <p:nvPicPr>
          <p:cNvPr id="4" name="图片 3"/>
          <p:cNvPicPr>
            <a:picLocks noChangeAspect="1"/>
          </p:cNvPicPr>
          <p:nvPr/>
        </p:nvPicPr>
        <p:blipFill>
          <a:blip r:embed="rId2"/>
          <a:stretch>
            <a:fillRect/>
          </a:stretch>
        </p:blipFill>
        <p:spPr>
          <a:xfrm>
            <a:off x="3673384" y="3870914"/>
            <a:ext cx="1866900" cy="2524125"/>
          </a:xfrm>
          <a:prstGeom prst="rect">
            <a:avLst/>
          </a:prstGeom>
        </p:spPr>
      </p:pic>
    </p:spTree>
    <p:extLst>
      <p:ext uri="{BB962C8B-B14F-4D97-AF65-F5344CB8AC3E}">
        <p14:creationId xmlns:p14="http://schemas.microsoft.com/office/powerpoint/2010/main" val="107263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各种关系的强弱顺序：</a:t>
            </a:r>
          </a:p>
        </p:txBody>
      </p:sp>
      <p:sp>
        <p:nvSpPr>
          <p:cNvPr id="3" name="内容占位符 2"/>
          <p:cNvSpPr>
            <a:spLocks noGrp="1"/>
          </p:cNvSpPr>
          <p:nvPr>
            <p:ph idx="1"/>
          </p:nvPr>
        </p:nvSpPr>
        <p:spPr/>
        <p:txBody>
          <a:bodyPr/>
          <a:lstStyle/>
          <a:p>
            <a:r>
              <a:rPr lang="zh-CN" altLang="en-US" b="1" dirty="0"/>
              <a:t>泛化 </a:t>
            </a:r>
            <a:r>
              <a:rPr lang="en-US" altLang="zh-CN" b="1" dirty="0"/>
              <a:t>= </a:t>
            </a:r>
            <a:r>
              <a:rPr lang="zh-CN" altLang="en-US" b="1" dirty="0"/>
              <a:t>实现 </a:t>
            </a:r>
            <a:r>
              <a:rPr lang="en-US" altLang="zh-CN" b="1" dirty="0"/>
              <a:t>&gt; </a:t>
            </a:r>
            <a:r>
              <a:rPr lang="zh-CN" altLang="en-US" b="1" dirty="0"/>
              <a:t>组合 </a:t>
            </a:r>
            <a:r>
              <a:rPr lang="en-US" altLang="zh-CN" b="1" dirty="0"/>
              <a:t>&gt; </a:t>
            </a:r>
            <a:r>
              <a:rPr lang="zh-CN" altLang="en-US" b="1" dirty="0"/>
              <a:t>聚合 </a:t>
            </a:r>
            <a:r>
              <a:rPr lang="en-US" altLang="zh-CN" b="1" dirty="0"/>
              <a:t>&gt; </a:t>
            </a:r>
            <a:r>
              <a:rPr lang="zh-CN" altLang="en-US" b="1" dirty="0"/>
              <a:t>关联 </a:t>
            </a:r>
            <a:r>
              <a:rPr lang="en-US" altLang="zh-CN" b="1" dirty="0"/>
              <a:t>&gt; </a:t>
            </a:r>
            <a:r>
              <a:rPr lang="zh-CN" altLang="en-US" b="1" dirty="0"/>
              <a:t>依赖</a:t>
            </a:r>
            <a:endParaRPr lang="zh-CN" altLang="en-US" dirty="0"/>
          </a:p>
        </p:txBody>
      </p:sp>
    </p:spTree>
    <p:extLst>
      <p:ext uri="{BB962C8B-B14F-4D97-AF65-F5344CB8AC3E}">
        <p14:creationId xmlns:p14="http://schemas.microsoft.com/office/powerpoint/2010/main" val="407806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634" y="365126"/>
            <a:ext cx="11014166" cy="379458"/>
          </a:xfrm>
        </p:spPr>
        <p:txBody>
          <a:bodyPr>
            <a:noAutofit/>
          </a:bodyPr>
          <a:lstStyle/>
          <a:p>
            <a:r>
              <a:rPr lang="zh-CN" altLang="en-US" sz="2400" dirty="0" smtClean="0"/>
              <a:t>下面这张</a:t>
            </a:r>
            <a:r>
              <a:rPr lang="en-US" altLang="zh-CN" sz="2400" dirty="0" smtClean="0"/>
              <a:t>UML</a:t>
            </a:r>
            <a:r>
              <a:rPr lang="zh-CN" altLang="en-US" sz="2400" dirty="0" smtClean="0"/>
              <a:t>图，比较形象地展示了各种类图关系：</a:t>
            </a:r>
            <a:endParaRPr lang="zh-CN" altLang="en-US" sz="2400" dirty="0"/>
          </a:p>
        </p:txBody>
      </p:sp>
      <p:pic>
        <p:nvPicPr>
          <p:cNvPr id="3074" name="Picture 2" descr="http://www.uml.org.cn/oobject/images/201609062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064" y="744584"/>
            <a:ext cx="7189305" cy="584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8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几种关系？</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UML</a:t>
            </a:r>
            <a:r>
              <a:rPr lang="zh-CN" altLang="en-US" dirty="0" smtClean="0"/>
              <a:t>类图中，常见的有以下几种关系</a:t>
            </a:r>
            <a:r>
              <a:rPr lang="en-US" altLang="zh-CN" dirty="0" smtClean="0"/>
              <a:t>:</a:t>
            </a:r>
          </a:p>
          <a:p>
            <a:pPr marL="0" indent="0">
              <a:buNone/>
            </a:pPr>
            <a:r>
              <a:rPr lang="en-US" altLang="zh-CN" dirty="0" smtClean="0"/>
              <a:t> </a:t>
            </a:r>
            <a:r>
              <a:rPr lang="zh-CN" altLang="en-US" b="1" dirty="0" smtClean="0"/>
              <a:t>泛化</a:t>
            </a:r>
            <a:r>
              <a:rPr lang="zh-CN" altLang="en-US" dirty="0" smtClean="0"/>
              <a:t>（</a:t>
            </a:r>
            <a:r>
              <a:rPr lang="en-US" altLang="zh-CN" dirty="0" smtClean="0"/>
              <a:t>Generalization</a:t>
            </a:r>
            <a:r>
              <a:rPr lang="zh-CN" altLang="en-US" dirty="0" smtClean="0"/>
              <a:t>）</a:t>
            </a:r>
            <a:r>
              <a:rPr lang="en-US" altLang="zh-CN" dirty="0" smtClean="0"/>
              <a:t>, </a:t>
            </a:r>
            <a:r>
              <a:rPr lang="zh-CN" altLang="en-US" b="1" dirty="0" smtClean="0"/>
              <a:t>实现</a:t>
            </a:r>
            <a:r>
              <a:rPr lang="zh-CN" altLang="en-US" dirty="0" smtClean="0"/>
              <a:t>（</a:t>
            </a:r>
            <a:r>
              <a:rPr lang="en-US" altLang="zh-CN" dirty="0" smtClean="0"/>
              <a:t>Realization</a:t>
            </a:r>
            <a:r>
              <a:rPr lang="zh-CN" altLang="en-US" dirty="0" smtClean="0"/>
              <a:t>），</a:t>
            </a:r>
            <a:r>
              <a:rPr lang="zh-CN" altLang="en-US" b="1" dirty="0" smtClean="0"/>
              <a:t>关联</a:t>
            </a:r>
            <a:r>
              <a:rPr lang="zh-CN" altLang="en-US" dirty="0" smtClean="0"/>
              <a:t>（</a:t>
            </a:r>
            <a:r>
              <a:rPr lang="en-US" altLang="zh-CN" dirty="0" smtClean="0"/>
              <a:t>Association)</a:t>
            </a:r>
            <a:r>
              <a:rPr lang="zh-CN" altLang="en-US" dirty="0" smtClean="0"/>
              <a:t>，</a:t>
            </a:r>
            <a:r>
              <a:rPr lang="zh-CN" altLang="en-US" b="1" dirty="0" smtClean="0"/>
              <a:t>聚合</a:t>
            </a:r>
            <a:r>
              <a:rPr lang="zh-CN" altLang="en-US" dirty="0" smtClean="0"/>
              <a:t>（</a:t>
            </a:r>
            <a:r>
              <a:rPr lang="en-US" altLang="zh-CN" dirty="0" smtClean="0"/>
              <a:t>Aggregation</a:t>
            </a:r>
            <a:r>
              <a:rPr lang="zh-CN" altLang="en-US" dirty="0" smtClean="0"/>
              <a:t>），</a:t>
            </a:r>
            <a:r>
              <a:rPr lang="zh-CN" altLang="en-US" b="1" dirty="0" smtClean="0"/>
              <a:t>组合</a:t>
            </a:r>
            <a:r>
              <a:rPr lang="en-US" altLang="zh-CN" dirty="0" smtClean="0"/>
              <a:t>(Composition)</a:t>
            </a:r>
            <a:r>
              <a:rPr lang="zh-CN" altLang="en-US" dirty="0" smtClean="0"/>
              <a:t>，</a:t>
            </a:r>
            <a:r>
              <a:rPr lang="zh-CN" altLang="en-US" b="1" dirty="0" smtClean="0"/>
              <a:t>依赖</a:t>
            </a:r>
            <a:r>
              <a:rPr lang="en-US" altLang="zh-CN" dirty="0" smtClean="0"/>
              <a:t>(Dependency)</a:t>
            </a:r>
            <a:endParaRPr lang="zh-CN" altLang="en-US" dirty="0"/>
          </a:p>
        </p:txBody>
      </p:sp>
    </p:spTree>
    <p:extLst>
      <p:ext uri="{BB962C8B-B14F-4D97-AF65-F5344CB8AC3E}">
        <p14:creationId xmlns:p14="http://schemas.microsoft.com/office/powerpoint/2010/main" val="204978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 </a:t>
            </a:r>
            <a:r>
              <a:rPr lang="zh-CN" altLang="en-US" b="1" dirty="0"/>
              <a:t>泛化（</a:t>
            </a:r>
            <a:r>
              <a:rPr lang="en-US" altLang="zh-CN" b="1" dirty="0"/>
              <a:t>Generalization</a:t>
            </a:r>
            <a:r>
              <a:rPr lang="zh-CN" altLang="en-US" b="1" dirty="0"/>
              <a:t>）</a:t>
            </a:r>
            <a:endParaRPr lang="zh-CN" altLang="en-US" dirty="0"/>
          </a:p>
        </p:txBody>
      </p:sp>
      <p:sp>
        <p:nvSpPr>
          <p:cNvPr id="3" name="内容占位符 2"/>
          <p:cNvSpPr>
            <a:spLocks noGrp="1"/>
          </p:cNvSpPr>
          <p:nvPr>
            <p:ph idx="1"/>
          </p:nvPr>
        </p:nvSpPr>
        <p:spPr>
          <a:xfrm>
            <a:off x="838200" y="1825625"/>
            <a:ext cx="6459415" cy="4351338"/>
          </a:xfrm>
        </p:spPr>
        <p:txBody>
          <a:bodyPr/>
          <a:lstStyle/>
          <a:p>
            <a:r>
              <a:rPr lang="en-US" altLang="zh-CN" dirty="0"/>
              <a:t>【</a:t>
            </a:r>
            <a:r>
              <a:rPr lang="zh-CN" altLang="en-US" dirty="0"/>
              <a:t>泛化关系</a:t>
            </a:r>
            <a:r>
              <a:rPr lang="en-US" altLang="zh-CN" dirty="0"/>
              <a:t>】</a:t>
            </a:r>
            <a:r>
              <a:rPr lang="zh-CN" altLang="en-US" dirty="0"/>
              <a:t>：是一种继承关系，表示一般与特殊的关系，它指定了子类如何特化父类的所有特征和行为。例如：老虎是动物的一种，即有老虎的特性也有动物的共性。</a:t>
            </a:r>
          </a:p>
          <a:p>
            <a:r>
              <a:rPr lang="en-US" altLang="zh-CN" dirty="0"/>
              <a:t>【</a:t>
            </a:r>
            <a:r>
              <a:rPr lang="zh-CN" altLang="en-US" dirty="0"/>
              <a:t>箭头指向</a:t>
            </a:r>
            <a:r>
              <a:rPr lang="en-US" altLang="zh-CN" dirty="0"/>
              <a:t>】</a:t>
            </a:r>
            <a:r>
              <a:rPr lang="zh-CN" altLang="en-US" dirty="0"/>
              <a:t>：带三角箭头的实线，箭头指向父类</a:t>
            </a:r>
          </a:p>
          <a:p>
            <a:endParaRPr lang="zh-CN" altLang="en-US" dirty="0"/>
          </a:p>
        </p:txBody>
      </p:sp>
      <p:pic>
        <p:nvPicPr>
          <p:cNvPr id="4" name="图片 3"/>
          <p:cNvPicPr>
            <a:picLocks noChangeAspect="1"/>
          </p:cNvPicPr>
          <p:nvPr/>
        </p:nvPicPr>
        <p:blipFill>
          <a:blip r:embed="rId2"/>
          <a:stretch>
            <a:fillRect/>
          </a:stretch>
        </p:blipFill>
        <p:spPr>
          <a:xfrm>
            <a:off x="8177620" y="1626192"/>
            <a:ext cx="2918272" cy="4550771"/>
          </a:xfrm>
          <a:prstGeom prst="rect">
            <a:avLst/>
          </a:prstGeom>
        </p:spPr>
      </p:pic>
    </p:spTree>
    <p:extLst>
      <p:ext uri="{BB962C8B-B14F-4D97-AF65-F5344CB8AC3E}">
        <p14:creationId xmlns:p14="http://schemas.microsoft.com/office/powerpoint/2010/main" val="240863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 </a:t>
            </a:r>
            <a:r>
              <a:rPr lang="zh-CN" altLang="en-US" b="1" dirty="0"/>
              <a:t>实现（</a:t>
            </a:r>
            <a:r>
              <a:rPr lang="en-US" altLang="zh-CN" b="1" dirty="0"/>
              <a:t>Realization</a:t>
            </a:r>
            <a:r>
              <a:rPr lang="zh-CN" altLang="en-US" b="1" dirty="0"/>
              <a:t>）</a:t>
            </a:r>
            <a:endParaRPr lang="zh-CN" altLang="en-US" dirty="0"/>
          </a:p>
        </p:txBody>
      </p:sp>
      <p:sp>
        <p:nvSpPr>
          <p:cNvPr id="3" name="内容占位符 2"/>
          <p:cNvSpPr>
            <a:spLocks noGrp="1"/>
          </p:cNvSpPr>
          <p:nvPr>
            <p:ph idx="1"/>
          </p:nvPr>
        </p:nvSpPr>
        <p:spPr>
          <a:xfrm>
            <a:off x="838200" y="1825625"/>
            <a:ext cx="6764383" cy="4351338"/>
          </a:xfrm>
        </p:spPr>
        <p:txBody>
          <a:bodyPr/>
          <a:lstStyle/>
          <a:p>
            <a:r>
              <a:rPr lang="en-US" altLang="zh-CN" dirty="0"/>
              <a:t>【</a:t>
            </a:r>
            <a:r>
              <a:rPr lang="zh-CN" altLang="en-US" dirty="0"/>
              <a:t>实现关系</a:t>
            </a:r>
            <a:r>
              <a:rPr lang="en-US" altLang="zh-CN" dirty="0"/>
              <a:t>】</a:t>
            </a:r>
            <a:r>
              <a:rPr lang="zh-CN" altLang="en-US" dirty="0"/>
              <a:t>：是一种类与接口的关系，表示类是接口所有特征和行为的实现</a:t>
            </a:r>
            <a:r>
              <a:rPr lang="en-US" altLang="zh-CN" dirty="0"/>
              <a:t>.</a:t>
            </a:r>
          </a:p>
          <a:p>
            <a:r>
              <a:rPr lang="en-US" altLang="zh-CN" dirty="0"/>
              <a:t>【</a:t>
            </a:r>
            <a:r>
              <a:rPr lang="zh-CN" altLang="en-US" dirty="0"/>
              <a:t>箭头指向</a:t>
            </a:r>
            <a:r>
              <a:rPr lang="en-US" altLang="zh-CN" dirty="0"/>
              <a:t>】</a:t>
            </a:r>
            <a:r>
              <a:rPr lang="zh-CN" altLang="en-US" dirty="0"/>
              <a:t>：带三角箭头的虚线，箭头指向接口</a:t>
            </a:r>
          </a:p>
          <a:p>
            <a:endParaRPr lang="zh-CN" altLang="en-US" dirty="0"/>
          </a:p>
        </p:txBody>
      </p:sp>
      <p:pic>
        <p:nvPicPr>
          <p:cNvPr id="4" name="图片 3"/>
          <p:cNvPicPr>
            <a:picLocks noChangeAspect="1"/>
          </p:cNvPicPr>
          <p:nvPr/>
        </p:nvPicPr>
        <p:blipFill>
          <a:blip r:embed="rId2"/>
          <a:stretch>
            <a:fillRect/>
          </a:stretch>
        </p:blipFill>
        <p:spPr>
          <a:xfrm>
            <a:off x="8024404" y="1690688"/>
            <a:ext cx="2987584" cy="4159186"/>
          </a:xfrm>
          <a:prstGeom prst="rect">
            <a:avLst/>
          </a:prstGeom>
        </p:spPr>
      </p:pic>
    </p:spTree>
    <p:extLst>
      <p:ext uri="{BB962C8B-B14F-4D97-AF65-F5344CB8AC3E}">
        <p14:creationId xmlns:p14="http://schemas.microsoft.com/office/powerpoint/2010/main" val="192407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3. </a:t>
            </a:r>
            <a:r>
              <a:rPr lang="zh-CN" altLang="en-US" b="1" dirty="0"/>
              <a:t>关联（</a:t>
            </a:r>
            <a:r>
              <a:rPr lang="en-US" altLang="zh-CN" b="1" dirty="0"/>
              <a:t>Association)</a:t>
            </a:r>
            <a:endParaRPr lang="zh-CN" altLang="en-US" dirty="0"/>
          </a:p>
        </p:txBody>
      </p:sp>
      <p:sp>
        <p:nvSpPr>
          <p:cNvPr id="3" name="内容占位符 2"/>
          <p:cNvSpPr>
            <a:spLocks noGrp="1"/>
          </p:cNvSpPr>
          <p:nvPr>
            <p:ph idx="1"/>
          </p:nvPr>
        </p:nvSpPr>
        <p:spPr>
          <a:xfrm>
            <a:off x="838200" y="1590494"/>
            <a:ext cx="11049000" cy="4351338"/>
          </a:xfrm>
        </p:spPr>
        <p:txBody>
          <a:bodyPr/>
          <a:lstStyle/>
          <a:p>
            <a:r>
              <a:rPr lang="en-US" altLang="zh-CN" dirty="0"/>
              <a:t>【</a:t>
            </a:r>
            <a:r>
              <a:rPr lang="zh-CN" altLang="en-US" dirty="0"/>
              <a:t>关联关系</a:t>
            </a:r>
            <a:r>
              <a:rPr lang="en-US" altLang="zh-CN" dirty="0"/>
              <a:t>】</a:t>
            </a:r>
            <a:r>
              <a:rPr lang="zh-CN" altLang="en-US" dirty="0"/>
              <a:t>：是一种拥有的关系，它使一个类知道另一个类的属性和方法；如：老师与学生，丈夫与妻子关联可以是双向的，也可以是单向的。双向的关联可以有两个箭头或者没有箭头，单向的关联有一个箭头。</a:t>
            </a:r>
          </a:p>
          <a:p>
            <a:r>
              <a:rPr lang="en-US" altLang="zh-CN" dirty="0"/>
              <a:t>【</a:t>
            </a:r>
            <a:r>
              <a:rPr lang="zh-CN" altLang="en-US" dirty="0"/>
              <a:t>代码体现</a:t>
            </a:r>
            <a:r>
              <a:rPr lang="en-US" altLang="zh-CN" dirty="0"/>
              <a:t>】</a:t>
            </a:r>
            <a:r>
              <a:rPr lang="zh-CN" altLang="en-US" dirty="0"/>
              <a:t>：成员变量</a:t>
            </a:r>
          </a:p>
          <a:p>
            <a:r>
              <a:rPr lang="en-US" altLang="zh-CN" dirty="0"/>
              <a:t>【</a:t>
            </a:r>
            <a:r>
              <a:rPr lang="zh-CN" altLang="en-US" dirty="0"/>
              <a:t>箭头及指向</a:t>
            </a:r>
            <a:r>
              <a:rPr lang="en-US" altLang="zh-CN" dirty="0"/>
              <a:t>】</a:t>
            </a:r>
            <a:r>
              <a:rPr lang="zh-CN" altLang="en-US" dirty="0"/>
              <a:t>：带普通箭头的实心线，指向被拥有者</a:t>
            </a:r>
          </a:p>
          <a:p>
            <a:endParaRPr lang="zh-CN" altLang="en-US" dirty="0"/>
          </a:p>
        </p:txBody>
      </p:sp>
      <p:pic>
        <p:nvPicPr>
          <p:cNvPr id="4" name="图片 3"/>
          <p:cNvPicPr>
            <a:picLocks noChangeAspect="1"/>
          </p:cNvPicPr>
          <p:nvPr/>
        </p:nvPicPr>
        <p:blipFill>
          <a:blip r:embed="rId2"/>
          <a:stretch>
            <a:fillRect/>
          </a:stretch>
        </p:blipFill>
        <p:spPr>
          <a:xfrm>
            <a:off x="1152524" y="4349110"/>
            <a:ext cx="9757139" cy="2780260"/>
          </a:xfrm>
          <a:prstGeom prst="rect">
            <a:avLst/>
          </a:prstGeom>
        </p:spPr>
      </p:pic>
    </p:spTree>
    <p:extLst>
      <p:ext uri="{BB962C8B-B14F-4D97-AF65-F5344CB8AC3E}">
        <p14:creationId xmlns:p14="http://schemas.microsoft.com/office/powerpoint/2010/main" val="22750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上图中，老师与学生是双向关联，老师有多名学生，学生也可能有多名老师。但学生与某课程间的关系为单向关联，一名学生可能要上多门课程，课程是个抽象的</a:t>
            </a:r>
            <a:r>
              <a:rPr lang="zh-CN" altLang="en-US" dirty="0" smtClean="0"/>
              <a:t>东西他</a:t>
            </a:r>
            <a:r>
              <a:rPr lang="zh-CN" altLang="en-US" dirty="0"/>
              <a:t>不拥有学生</a:t>
            </a:r>
            <a:r>
              <a:rPr lang="zh-CN" altLang="en-US" dirty="0" smtClean="0"/>
              <a:t>。</a:t>
            </a:r>
            <a:endParaRPr lang="en-US" altLang="zh-CN" dirty="0" smtClean="0"/>
          </a:p>
          <a:p>
            <a:r>
              <a:rPr lang="zh-CN" altLang="en-US" dirty="0"/>
              <a:t>下图为自身关联：</a:t>
            </a:r>
          </a:p>
        </p:txBody>
      </p:sp>
      <p:pic>
        <p:nvPicPr>
          <p:cNvPr id="4" name="图片 3"/>
          <p:cNvPicPr>
            <a:picLocks noChangeAspect="1"/>
          </p:cNvPicPr>
          <p:nvPr/>
        </p:nvPicPr>
        <p:blipFill>
          <a:blip r:embed="rId2"/>
          <a:stretch>
            <a:fillRect/>
          </a:stretch>
        </p:blipFill>
        <p:spPr>
          <a:xfrm>
            <a:off x="3894763" y="3513908"/>
            <a:ext cx="4125831" cy="3187337"/>
          </a:xfrm>
          <a:prstGeom prst="rect">
            <a:avLst/>
          </a:prstGeom>
        </p:spPr>
      </p:pic>
    </p:spTree>
    <p:extLst>
      <p:ext uri="{BB962C8B-B14F-4D97-AF65-F5344CB8AC3E}">
        <p14:creationId xmlns:p14="http://schemas.microsoft.com/office/powerpoint/2010/main" val="364290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 </a:t>
            </a:r>
            <a:r>
              <a:rPr lang="zh-CN" altLang="en-US" b="1" dirty="0"/>
              <a:t>聚合（</a:t>
            </a:r>
            <a:r>
              <a:rPr lang="en-US" altLang="zh-CN" b="1" dirty="0"/>
              <a:t>Aggregation</a:t>
            </a:r>
            <a:r>
              <a:rPr lang="zh-CN" altLang="en-US" b="1" dirty="0"/>
              <a:t>）</a:t>
            </a:r>
            <a:endParaRPr lang="zh-CN" altLang="en-US" dirty="0"/>
          </a:p>
        </p:txBody>
      </p:sp>
      <p:sp>
        <p:nvSpPr>
          <p:cNvPr id="3" name="内容占位符 2"/>
          <p:cNvSpPr>
            <a:spLocks noGrp="1"/>
          </p:cNvSpPr>
          <p:nvPr>
            <p:ph idx="1"/>
          </p:nvPr>
        </p:nvSpPr>
        <p:spPr>
          <a:xfrm>
            <a:off x="838200" y="1825625"/>
            <a:ext cx="5915297" cy="4351338"/>
          </a:xfrm>
        </p:spPr>
        <p:txBody>
          <a:bodyPr>
            <a:normAutofit lnSpcReduction="10000"/>
          </a:bodyPr>
          <a:lstStyle/>
          <a:p>
            <a:r>
              <a:rPr lang="en-US" altLang="zh-CN" dirty="0"/>
              <a:t>【</a:t>
            </a:r>
            <a:r>
              <a:rPr lang="zh-CN" altLang="en-US" dirty="0"/>
              <a:t>聚合关系</a:t>
            </a:r>
            <a:r>
              <a:rPr lang="en-US" altLang="zh-CN" dirty="0"/>
              <a:t>】</a:t>
            </a:r>
            <a:r>
              <a:rPr lang="zh-CN" altLang="en-US" dirty="0"/>
              <a:t>：是整体与部分的关系，且部分可以离开整体而单独存在。如车和轮胎是整体和部分的关系，轮胎离开车仍然可以存在。</a:t>
            </a:r>
          </a:p>
          <a:p>
            <a:r>
              <a:rPr lang="zh-CN" altLang="en-US" dirty="0"/>
              <a:t>聚合关系是关联关系的一种，是强的关联关系；关联和聚合在语法上无法区分，必须考察具体的逻辑关系。</a:t>
            </a:r>
          </a:p>
          <a:p>
            <a:r>
              <a:rPr lang="en-US" altLang="zh-CN" dirty="0"/>
              <a:t>【</a:t>
            </a:r>
            <a:r>
              <a:rPr lang="zh-CN" altLang="en-US" dirty="0"/>
              <a:t>代码体现</a:t>
            </a:r>
            <a:r>
              <a:rPr lang="en-US" altLang="zh-CN" dirty="0"/>
              <a:t>】</a:t>
            </a:r>
            <a:r>
              <a:rPr lang="zh-CN" altLang="en-US" dirty="0"/>
              <a:t>：成员变量</a:t>
            </a:r>
          </a:p>
          <a:p>
            <a:r>
              <a:rPr lang="en-US" altLang="zh-CN" dirty="0"/>
              <a:t>【</a:t>
            </a:r>
            <a:r>
              <a:rPr lang="zh-CN" altLang="en-US" dirty="0"/>
              <a:t>箭头及指向</a:t>
            </a:r>
            <a:r>
              <a:rPr lang="en-US" altLang="zh-CN" dirty="0"/>
              <a:t>】</a:t>
            </a:r>
            <a:r>
              <a:rPr lang="zh-CN" altLang="en-US" dirty="0"/>
              <a:t>：带空心菱形的实心线，菱形指向整体</a:t>
            </a:r>
          </a:p>
          <a:p>
            <a:endParaRPr lang="zh-CN" altLang="en-US" dirty="0"/>
          </a:p>
        </p:txBody>
      </p:sp>
      <p:pic>
        <p:nvPicPr>
          <p:cNvPr id="1026" name="Picture 2" descr="http://www.uml.org.cn/oobject/images/20160906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118" y="2020932"/>
            <a:ext cx="4751580" cy="3896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1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5. </a:t>
            </a:r>
            <a:r>
              <a:rPr lang="zh-CN" altLang="en-US" b="1" dirty="0"/>
              <a:t>组合</a:t>
            </a:r>
            <a:r>
              <a:rPr lang="en-US" altLang="zh-CN" b="1" dirty="0"/>
              <a:t>(Composition)</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组合关系</a:t>
            </a:r>
            <a:r>
              <a:rPr lang="en-US" altLang="zh-CN" dirty="0"/>
              <a:t>】</a:t>
            </a:r>
            <a:r>
              <a:rPr lang="zh-CN" altLang="en-US" dirty="0"/>
              <a:t>：是整体与部分的关系，但部分不能离开整体而单独存在。如公司和部门是整体和部分的关系，没有公司就不存在部门。</a:t>
            </a:r>
          </a:p>
          <a:p>
            <a:r>
              <a:rPr lang="zh-CN" altLang="en-US" dirty="0"/>
              <a:t>组合关系是关联关系的一种，是比聚合关系还要强的关系，它要求普通的聚合关系中代表整体的对象负责代表部分的对象的生命周期。</a:t>
            </a:r>
          </a:p>
          <a:p>
            <a:r>
              <a:rPr lang="en-US" altLang="zh-CN" dirty="0"/>
              <a:t>【</a:t>
            </a:r>
            <a:r>
              <a:rPr lang="zh-CN" altLang="en-US" dirty="0"/>
              <a:t>代码体现</a:t>
            </a:r>
            <a:r>
              <a:rPr lang="en-US" altLang="zh-CN" dirty="0"/>
              <a:t>】</a:t>
            </a:r>
            <a:r>
              <a:rPr lang="zh-CN" altLang="en-US" dirty="0"/>
              <a:t>：成员变量</a:t>
            </a:r>
          </a:p>
          <a:p>
            <a:r>
              <a:rPr lang="en-US" altLang="zh-CN" dirty="0"/>
              <a:t>【</a:t>
            </a:r>
            <a:r>
              <a:rPr lang="zh-CN" altLang="en-US" dirty="0"/>
              <a:t>箭头及指向</a:t>
            </a:r>
            <a:r>
              <a:rPr lang="en-US" altLang="zh-CN" dirty="0"/>
              <a:t>】</a:t>
            </a:r>
            <a:r>
              <a:rPr lang="zh-CN" altLang="en-US" dirty="0"/>
              <a:t>：带实心菱形的实线，菱形指向整体</a:t>
            </a:r>
          </a:p>
          <a:p>
            <a:endParaRPr lang="zh-CN" altLang="en-US" dirty="0"/>
          </a:p>
        </p:txBody>
      </p:sp>
    </p:spTree>
    <p:extLst>
      <p:ext uri="{BB962C8B-B14F-4D97-AF65-F5344CB8AC3E}">
        <p14:creationId xmlns:p14="http://schemas.microsoft.com/office/powerpoint/2010/main" val="192569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http://www.uml.org.cn/oobject/images/201609062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3495" y="1027906"/>
            <a:ext cx="3609167" cy="495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7586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633</Words>
  <Application>Microsoft Office PowerPoint</Application>
  <PresentationFormat>宽屏</PresentationFormat>
  <Paragraphs>35</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UML类图中的几种关系</vt:lpstr>
      <vt:lpstr>几种关系？</vt:lpstr>
      <vt:lpstr>1. 泛化（Generalization）</vt:lpstr>
      <vt:lpstr>2. 实现（Realization）</vt:lpstr>
      <vt:lpstr>3. 关联（Association)</vt:lpstr>
      <vt:lpstr>PowerPoint 演示文稿</vt:lpstr>
      <vt:lpstr>4. 聚合（Aggregation）</vt:lpstr>
      <vt:lpstr>5. 组合(Composition)</vt:lpstr>
      <vt:lpstr>PowerPoint 演示文稿</vt:lpstr>
      <vt:lpstr>6. 依赖(Dependency)</vt:lpstr>
      <vt:lpstr>各种关系的强弱顺序：</vt:lpstr>
      <vt:lpstr>下面这张UML图，比较形象地展示了各种类图关系：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UML类图中的几种关系</dc:title>
  <dc:creator>lee andy</dc:creator>
  <cp:lastModifiedBy>lee andy</cp:lastModifiedBy>
  <cp:revision>4</cp:revision>
  <dcterms:created xsi:type="dcterms:W3CDTF">2019-04-08T14:31:10Z</dcterms:created>
  <dcterms:modified xsi:type="dcterms:W3CDTF">2019-04-08T14:50:49Z</dcterms:modified>
</cp:coreProperties>
</file>