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Libre Franklin"/>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9FD75D-8868-43B2-867A-2F18F4CB2D08}">
  <a:tblStyle styleId="{729FD75D-8868-43B2-867A-2F18F4CB2D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Why? </a:t>
            </a:r>
            <a:r>
              <a:rPr lang="en-US">
                <a:solidFill>
                  <a:srgbClr val="222222"/>
                </a:solidFill>
                <a:highlight>
                  <a:srgbClr val="FFFFFF"/>
                </a:highlight>
                <a:latin typeface="Roboto"/>
                <a:ea typeface="Roboto"/>
                <a:cs typeface="Roboto"/>
                <a:sym typeface="Roboto"/>
              </a:rPr>
              <a:t>whether there is any difference between the observed (experimental) value and the expected (theoretical) value. </a:t>
            </a:r>
            <a:endParaRPr/>
          </a:p>
          <a:p>
            <a:pPr indent="0" lvl="0" marL="0" rtl="0" algn="l">
              <a:spcBef>
                <a:spcPts val="0"/>
              </a:spcBef>
              <a:spcAft>
                <a:spcPts val="0"/>
              </a:spcAft>
              <a:buNone/>
            </a:pPr>
            <a:r>
              <a:rPr lang="en-US"/>
              <a:t>We decided to conduct a Chi-Square test on race and lung cancer mortality for 2015 using a p-value of 0.001. After conducting the test, we decided to reject the null hypothesis since the chi-square (10042.59) value exceeds the critical value (16.27) and accept the alternative hypothesis which states that there is a realtionship between race and lung cancer mortality within 2015.</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23723" lvl="0" marL="384048" rtl="0" algn="l">
              <a:lnSpc>
                <a:spcPct val="74000"/>
              </a:lnSpc>
              <a:spcBef>
                <a:spcPts val="1200"/>
              </a:spcBef>
              <a:spcAft>
                <a:spcPts val="0"/>
              </a:spcAft>
              <a:buClr>
                <a:schemeClr val="dk2"/>
              </a:buClr>
              <a:buSzPts val="900"/>
              <a:buFont typeface="Libre Franklin"/>
              <a:buChar char="■"/>
            </a:pPr>
            <a:r>
              <a:rPr lang="en-US" sz="900">
                <a:solidFill>
                  <a:schemeClr val="dk2"/>
                </a:solidFill>
                <a:latin typeface="Libre Franklin"/>
                <a:ea typeface="Libre Franklin"/>
                <a:cs typeface="Libre Franklin"/>
                <a:sym typeface="Libre Franklin"/>
              </a:rPr>
              <a:t>Crude Rates are expressed as the number of cases reported each calendar year per 100,000 population.</a:t>
            </a:r>
            <a:endParaRPr sz="900">
              <a:solidFill>
                <a:schemeClr val="dk2"/>
              </a:solidFill>
              <a:latin typeface="Libre Franklin"/>
              <a:ea typeface="Libre Franklin"/>
              <a:cs typeface="Libre Franklin"/>
              <a:sym typeface="Libre Franklin"/>
            </a:endParaRPr>
          </a:p>
          <a:p>
            <a:pPr indent="-323723" lvl="0" marL="384048" rtl="0" algn="l">
              <a:lnSpc>
                <a:spcPct val="74000"/>
              </a:lnSpc>
              <a:spcBef>
                <a:spcPts val="1200"/>
              </a:spcBef>
              <a:spcAft>
                <a:spcPts val="0"/>
              </a:spcAft>
              <a:buClr>
                <a:schemeClr val="dk2"/>
              </a:buClr>
              <a:buSzPts val="900"/>
              <a:buFont typeface="Libre Franklin"/>
              <a:buChar char="■"/>
            </a:pPr>
            <a:r>
              <a:rPr lang="en-US" sz="900">
                <a:solidFill>
                  <a:schemeClr val="dk2"/>
                </a:solidFill>
                <a:latin typeface="Libre Franklin"/>
                <a:ea typeface="Libre Franklin"/>
                <a:cs typeface="Libre Franklin"/>
                <a:sym typeface="Libre Franklin"/>
              </a:rPr>
              <a:t>Crude Rate = (Death Count / Population) * 100,000</a:t>
            </a:r>
            <a:endParaRPr sz="900">
              <a:solidFill>
                <a:schemeClr val="dk2"/>
              </a:solidFill>
              <a:latin typeface="Libre Franklin"/>
              <a:ea typeface="Libre Franklin"/>
              <a:cs typeface="Libre Franklin"/>
              <a:sym typeface="Libre Franklin"/>
            </a:endParaRPr>
          </a:p>
          <a:p>
            <a:pPr indent="-323723" lvl="1" marL="914400" rtl="0" algn="l">
              <a:lnSpc>
                <a:spcPct val="74000"/>
              </a:lnSpc>
              <a:spcBef>
                <a:spcPts val="700"/>
              </a:spcBef>
              <a:spcAft>
                <a:spcPts val="0"/>
              </a:spcAft>
              <a:buClr>
                <a:schemeClr val="dk2"/>
              </a:buClr>
              <a:buSzPts val="900"/>
              <a:buFont typeface="Libre Franklin"/>
              <a:buChar char="–"/>
            </a:pPr>
            <a:r>
              <a:rPr i="1" lang="en-US" sz="900">
                <a:solidFill>
                  <a:schemeClr val="dk2"/>
                </a:solidFill>
                <a:latin typeface="Libre Franklin"/>
                <a:ea typeface="Libre Franklin"/>
                <a:cs typeface="Libre Franklin"/>
                <a:sym typeface="Libre Franklin"/>
              </a:rPr>
              <a:t>You use crude rate over death count to take into account different population sizes (e.g., California has a much higher population than Wyoming)</a:t>
            </a:r>
            <a:endParaRPr i="1" sz="900">
              <a:solidFill>
                <a:schemeClr val="dk2"/>
              </a:solidFill>
              <a:latin typeface="Libre Franklin"/>
              <a:ea typeface="Libre Franklin"/>
              <a:cs typeface="Libre Franklin"/>
              <a:sym typeface="Libre Franklin"/>
            </a:endParaRPr>
          </a:p>
          <a:p>
            <a:pPr indent="-323723" lvl="1" marL="914400" rtl="0" algn="l">
              <a:lnSpc>
                <a:spcPct val="74000"/>
              </a:lnSpc>
              <a:spcBef>
                <a:spcPts val="700"/>
              </a:spcBef>
              <a:spcAft>
                <a:spcPts val="0"/>
              </a:spcAft>
              <a:buClr>
                <a:schemeClr val="dk2"/>
              </a:buClr>
              <a:buSzPts val="900"/>
              <a:buFont typeface="Libre Franklin"/>
              <a:buChar char="–"/>
            </a:pPr>
            <a:r>
              <a:rPr i="1" lang="en-US" sz="900">
                <a:solidFill>
                  <a:schemeClr val="dk2"/>
                </a:solidFill>
                <a:latin typeface="Libre Franklin"/>
                <a:ea typeface="Libre Franklin"/>
                <a:cs typeface="Libre Franklin"/>
                <a:sym typeface="Libre Franklin"/>
              </a:rPr>
              <a:t>You multiply by 100,000 to get numbers that are easily visualized and comparable</a:t>
            </a:r>
            <a:endParaRPr i="1" sz="900">
              <a:solidFill>
                <a:schemeClr val="dk2"/>
              </a:solidFill>
              <a:latin typeface="Libre Franklin"/>
              <a:ea typeface="Libre Franklin"/>
              <a:cs typeface="Libre Franklin"/>
              <a:sym typeface="Libre Franklin"/>
            </a:endParaRPr>
          </a:p>
          <a:p>
            <a:pPr indent="-323723" lvl="1" marL="914400" rtl="0" algn="l">
              <a:lnSpc>
                <a:spcPct val="74000"/>
              </a:lnSpc>
              <a:spcBef>
                <a:spcPts val="700"/>
              </a:spcBef>
              <a:spcAft>
                <a:spcPts val="0"/>
              </a:spcAft>
              <a:buClr>
                <a:schemeClr val="dk2"/>
              </a:buClr>
              <a:buSzPts val="900"/>
              <a:buFont typeface="Libre Franklin"/>
              <a:buChar char="–"/>
            </a:pPr>
            <a:r>
              <a:rPr i="1" lang="en-US" sz="900">
                <a:solidFill>
                  <a:schemeClr val="dk2"/>
                </a:solidFill>
                <a:latin typeface="Libre Franklin"/>
                <a:ea typeface="Libre Franklin"/>
                <a:cs typeface="Libre Franklin"/>
                <a:sym typeface="Libre Franklin"/>
              </a:rPr>
              <a:t>(e.g., crude rates of 7 and 32 are easier to compare than simple percentages like .007% and .032%)</a:t>
            </a:r>
            <a:endParaRPr sz="900"/>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c5453e90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c5453e90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55c5453e90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5c5453e90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55c5453e9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Lung cancer is one of the six leading causes of death according to the World Health Organization (WHO). We are investigating mortality data on lung cancer in the United States, focusing on disparities within demographics to determine viable relationships and/or correlations between these variables. </a:t>
            </a:r>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4000"/>
              </a:lnSpc>
              <a:spcBef>
                <a:spcPts val="1200"/>
              </a:spcBef>
              <a:spcAft>
                <a:spcPts val="0"/>
              </a:spcAft>
              <a:buNone/>
            </a:pPr>
            <a:r>
              <a:t/>
            </a:r>
            <a:endParaRPr sz="1100">
              <a:solidFill>
                <a:schemeClr val="dk2"/>
              </a:solidFill>
              <a:latin typeface="Libre Franklin"/>
              <a:ea typeface="Libre Franklin"/>
              <a:cs typeface="Libre Franklin"/>
              <a:sym typeface="Libre Franklin"/>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Before formulating our research questions,  we wanted to see what stories the data would tell us. We know that cancer impacts people of all ages, race and sex. Despite of that, it does not affect everyone equally. </a:t>
            </a:r>
            <a:endParaRPr/>
          </a:p>
          <a:p>
            <a:pPr indent="0" lvl="0" marL="0" rtl="0" algn="l">
              <a:spcBef>
                <a:spcPts val="0"/>
              </a:spcBef>
              <a:spcAft>
                <a:spcPts val="0"/>
              </a:spcAft>
              <a:buNone/>
            </a:pPr>
            <a:r>
              <a:rPr lang="en-US"/>
              <a:t>Our data is gathered as the number of deaths in the United States which is </a:t>
            </a:r>
            <a:r>
              <a:rPr lang="en-US"/>
              <a:t>separated</a:t>
            </a:r>
            <a:r>
              <a:rPr lang="en-US"/>
              <a:t> by  gender, age, race and socioeconomic conditions.  We wanted to see how each of these factors correlate with the death counts.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graph is the visual representation of the overall change in the number of cancer-related deaths in the United States from the past 10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Overall the trend of this graph is that each year, the number of deaths gradually decrease. </a:t>
            </a:r>
            <a:endParaRPr/>
          </a:p>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apart of our evaluation we looked at the incidences of death based on gender.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of the past ten years, the men have an overall higher death rate that decreased greatly overtime in comparison to women.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Another factor that was taken into consideration is the age groups of the deaths.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Old age and cancer-related deaths are strongly correlated. It is evident in this bar chart that the elderly of 70-74 years have the highest death count.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factor that was taken into consideration was race and ethnicity.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 line graph of the total number of deaths against the years for each race.  Note how we did not take population distribution into account. That is why it seems as though the white population has the highest death rate. This is due to their larger population in the United States, leading to more cancer </a:t>
            </a:r>
            <a:r>
              <a:rPr lang="en-US"/>
              <a:t>related</a:t>
            </a:r>
            <a:r>
              <a:rPr lang="en-US"/>
              <a:t> deaths being reported.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overall trend seen in all of these races is that the incidents of death has come down in the past ten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our studies, we focused on ethnicities.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c5453e90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c5453e90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26898" lvl="0" marL="384048" rtl="0" algn="l">
              <a:lnSpc>
                <a:spcPct val="94000"/>
              </a:lnSpc>
              <a:spcBef>
                <a:spcPts val="1200"/>
              </a:spcBef>
              <a:spcAft>
                <a:spcPts val="0"/>
              </a:spcAft>
              <a:buClr>
                <a:schemeClr val="dk2"/>
              </a:buClr>
              <a:buSzPts val="1100"/>
              <a:buFont typeface="Libre Franklin"/>
              <a:buChar char="■"/>
            </a:pPr>
            <a:r>
              <a:rPr lang="en-US" sz="1100">
                <a:solidFill>
                  <a:schemeClr val="dk2"/>
                </a:solidFill>
                <a:latin typeface="Libre Franklin"/>
                <a:ea typeface="Libre Franklin"/>
                <a:cs typeface="Libre Franklin"/>
                <a:sym typeface="Libre Franklin"/>
              </a:rPr>
              <a:t>We  decided to take a closer look at race and made it one of our central questions.</a:t>
            </a:r>
            <a:endParaRPr sz="1100">
              <a:solidFill>
                <a:schemeClr val="dk2"/>
              </a:solidFill>
              <a:latin typeface="Libre Franklin"/>
              <a:ea typeface="Libre Franklin"/>
              <a:cs typeface="Libre Franklin"/>
              <a:sym typeface="Libre Franklin"/>
            </a:endParaRPr>
          </a:p>
          <a:p>
            <a:pPr indent="-326898" lvl="0" marL="384048" rtl="0" algn="l">
              <a:lnSpc>
                <a:spcPct val="94000"/>
              </a:lnSpc>
              <a:spcBef>
                <a:spcPts val="1200"/>
              </a:spcBef>
              <a:spcAft>
                <a:spcPts val="0"/>
              </a:spcAft>
              <a:buClr>
                <a:schemeClr val="dk2"/>
              </a:buClr>
              <a:buSzPts val="1100"/>
              <a:buFont typeface="Libre Franklin"/>
              <a:buChar char="■"/>
            </a:pPr>
            <a:r>
              <a:rPr lang="en-US" sz="1100">
                <a:solidFill>
                  <a:schemeClr val="dk2"/>
                </a:solidFill>
                <a:latin typeface="Libre Franklin"/>
                <a:ea typeface="Libre Franklin"/>
                <a:cs typeface="Libre Franklin"/>
                <a:sym typeface="Libre Franklin"/>
              </a:rPr>
              <a:t>We took only 1 year, 2015, and looked at the distribution of race in cancer deaths and compared that to the total population distribution.</a:t>
            </a:r>
            <a:endParaRPr sz="1100">
              <a:solidFill>
                <a:schemeClr val="dk2"/>
              </a:solidFill>
              <a:latin typeface="Libre Franklin"/>
              <a:ea typeface="Libre Franklin"/>
              <a:cs typeface="Libre Franklin"/>
              <a:sym typeface="Libre Franklin"/>
            </a:endParaRPr>
          </a:p>
          <a:p>
            <a:pPr indent="-326898" lvl="0" marL="384048" rtl="0" algn="l">
              <a:lnSpc>
                <a:spcPct val="94000"/>
              </a:lnSpc>
              <a:spcBef>
                <a:spcPts val="1200"/>
              </a:spcBef>
              <a:spcAft>
                <a:spcPts val="0"/>
              </a:spcAft>
              <a:buClr>
                <a:schemeClr val="dk2"/>
              </a:buClr>
              <a:buSzPts val="1100"/>
              <a:buFont typeface="Libre Franklin"/>
              <a:buChar char="■"/>
            </a:pPr>
            <a:r>
              <a:rPr lang="en-US" sz="1100">
                <a:solidFill>
                  <a:schemeClr val="dk2"/>
                </a:solidFill>
                <a:latin typeface="Libre Franklin"/>
                <a:ea typeface="Libre Franklin"/>
                <a:cs typeface="Libre Franklin"/>
                <a:sym typeface="Libre Franklin"/>
              </a:rPr>
              <a:t>If there was no correlation between race and lung cancer mortality, these charts would look exactly the same, but you can see that the wedge for White is oversized, and all the others are undersized, showing it has a higher prevalence in the White population</a:t>
            </a:r>
            <a:endParaRPr sz="1100">
              <a:solidFill>
                <a:schemeClr val="dk2"/>
              </a:solidFill>
              <a:latin typeface="Libre Franklin"/>
              <a:ea typeface="Libre Franklin"/>
              <a:cs typeface="Libre Franklin"/>
              <a:sym typeface="Libre Franklin"/>
            </a:endParaRPr>
          </a:p>
          <a:p>
            <a:pPr indent="-326898" lvl="0" marL="384048" rtl="0" algn="l">
              <a:lnSpc>
                <a:spcPct val="94000"/>
              </a:lnSpc>
              <a:spcBef>
                <a:spcPts val="1200"/>
              </a:spcBef>
              <a:spcAft>
                <a:spcPts val="0"/>
              </a:spcAft>
              <a:buClr>
                <a:schemeClr val="dk2"/>
              </a:buClr>
              <a:buSzPts val="1100"/>
              <a:buFont typeface="Libre Franklin"/>
              <a:buChar char="■"/>
            </a:pPr>
            <a:r>
              <a:rPr lang="en-US" sz="1100">
                <a:solidFill>
                  <a:schemeClr val="dk2"/>
                </a:solidFill>
                <a:latin typeface="Libre Franklin"/>
                <a:ea typeface="Libre Franklin"/>
                <a:cs typeface="Libre Franklin"/>
                <a:sym typeface="Libre Franklin"/>
              </a:rPr>
              <a:t>We decided to test our hypothesis that there is a correlation between race and lung cancer mortality</a:t>
            </a:r>
            <a:endParaRPr/>
          </a:p>
        </p:txBody>
      </p:sp>
      <p:sp>
        <p:nvSpPr>
          <p:cNvPr id="173" name="Google Shape;173;g55c5453e90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dk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lstStyle>
            <a:lvl1pPr lvl="0" algn="ct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lstStyle>
            <a:lvl1pPr lvl="0" algn="ctr">
              <a:lnSpc>
                <a:spcPct val="112000"/>
              </a:lnSpc>
              <a:spcBef>
                <a:spcPts val="0"/>
              </a:spcBef>
              <a:spcAft>
                <a:spcPts val="0"/>
              </a:spcAft>
              <a:buClr>
                <a:schemeClr val="lt2"/>
              </a:buClr>
              <a:buSzPts val="2300"/>
              <a:buNone/>
              <a:defRPr sz="2300"/>
            </a:lvl1pPr>
            <a:lvl2pPr lvl="1" algn="ctr">
              <a:lnSpc>
                <a:spcPct val="94000"/>
              </a:lnSpc>
              <a:spcBef>
                <a:spcPts val="500"/>
              </a:spcBef>
              <a:spcAft>
                <a:spcPts val="0"/>
              </a:spcAft>
              <a:buClr>
                <a:schemeClr val="lt2"/>
              </a:buClr>
              <a:buSzPts val="2000"/>
              <a:buNone/>
              <a:defRPr sz="2000"/>
            </a:lvl2pPr>
            <a:lvl3pPr lvl="2" algn="ctr">
              <a:lnSpc>
                <a:spcPct val="94000"/>
              </a:lnSpc>
              <a:spcBef>
                <a:spcPts val="500"/>
              </a:spcBef>
              <a:spcAft>
                <a:spcPts val="0"/>
              </a:spcAft>
              <a:buClr>
                <a:schemeClr val="lt2"/>
              </a:buClr>
              <a:buSzPts val="1800"/>
              <a:buNone/>
              <a:defRPr sz="1800"/>
            </a:lvl3pPr>
            <a:lvl4pPr lvl="3" algn="ctr">
              <a:lnSpc>
                <a:spcPct val="94000"/>
              </a:lnSpc>
              <a:spcBef>
                <a:spcPts val="500"/>
              </a:spcBef>
              <a:spcAft>
                <a:spcPts val="0"/>
              </a:spcAft>
              <a:buClr>
                <a:schemeClr val="lt2"/>
              </a:buClr>
              <a:buSzPts val="1600"/>
              <a:buNone/>
              <a:defRPr sz="1600"/>
            </a:lvl4pPr>
            <a:lvl5pPr lvl="4" algn="ctr">
              <a:lnSpc>
                <a:spcPct val="94000"/>
              </a:lnSpc>
              <a:spcBef>
                <a:spcPts val="500"/>
              </a:spcBef>
              <a:spcAft>
                <a:spcPts val="0"/>
              </a:spcAft>
              <a:buClr>
                <a:schemeClr val="lt2"/>
              </a:buClr>
              <a:buSzPts val="1600"/>
              <a:buNone/>
              <a:defRPr sz="1600"/>
            </a:lvl5pPr>
            <a:lvl6pPr lvl="5" algn="ctr">
              <a:lnSpc>
                <a:spcPct val="94000"/>
              </a:lnSpc>
              <a:spcBef>
                <a:spcPts val="500"/>
              </a:spcBef>
              <a:spcAft>
                <a:spcPts val="0"/>
              </a:spcAft>
              <a:buClr>
                <a:schemeClr val="lt2"/>
              </a:buClr>
              <a:buSzPts val="1600"/>
              <a:buNone/>
              <a:defRPr sz="1600"/>
            </a:lvl6pPr>
            <a:lvl7pPr lvl="6" algn="ctr">
              <a:lnSpc>
                <a:spcPct val="94000"/>
              </a:lnSpc>
              <a:spcBef>
                <a:spcPts val="500"/>
              </a:spcBef>
              <a:spcAft>
                <a:spcPts val="0"/>
              </a:spcAft>
              <a:buClr>
                <a:schemeClr val="lt2"/>
              </a:buClr>
              <a:buSzPts val="1600"/>
              <a:buNone/>
              <a:defRPr sz="1600"/>
            </a:lvl7pPr>
            <a:lvl8pPr lvl="7" algn="ctr">
              <a:lnSpc>
                <a:spcPct val="94000"/>
              </a:lnSpc>
              <a:spcBef>
                <a:spcPts val="500"/>
              </a:spcBef>
              <a:spcAft>
                <a:spcPts val="0"/>
              </a:spcAft>
              <a:buClr>
                <a:schemeClr val="lt2"/>
              </a:buClr>
              <a:buSzPts val="1600"/>
              <a:buNone/>
              <a:defRPr sz="1600"/>
            </a:lvl8pPr>
            <a:lvl9pPr lvl="8" algn="ctr">
              <a:lnSpc>
                <a:spcPct val="94000"/>
              </a:lnSpc>
              <a:spcBef>
                <a:spcPts val="500"/>
              </a:spcBef>
              <a:spcAft>
                <a:spcPts val="200"/>
              </a:spcAft>
              <a:buClr>
                <a:schemeClr val="lt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lt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12"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p:nvPr>
            <p:ph idx="2" type="pic"/>
          </p:nvPr>
        </p:nvSpPr>
        <p:spPr>
          <a:xfrm>
            <a:off x="5532120" y="0"/>
            <a:ext cx="6659880" cy="6857999"/>
          </a:xfrm>
          <a:prstGeom prst="rect">
            <a:avLst/>
          </a:prstGeom>
          <a:noFill/>
          <a:ln>
            <a:noFill/>
          </a:ln>
        </p:spPr>
        <p:txBody>
          <a:bodyPr anchorCtr="0" anchor="t" bIns="45700" lIns="91425" spcFirstLastPara="1" rIns="91425" wrap="square" tIns="45700"/>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92" name="Google Shape;92;p12"/>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93" name="Google Shape;93;p12"/>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2"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7" name="Shape 97"/>
        <p:cNvGrpSpPr/>
        <p:nvPr/>
      </p:nvGrpSpPr>
      <p:grpSpPr>
        <a:xfrm>
          <a:off x="0" y="0"/>
          <a:ext cx="0" cy="0"/>
          <a:chOff x="0" y="0"/>
          <a:chExt cx="0" cy="0"/>
        </a:xfrm>
      </p:grpSpPr>
      <p:sp>
        <p:nvSpPr>
          <p:cNvPr id="98" name="Google Shape;98;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00" name="Google Shape;100;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14"/>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4"/>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06" name="Google Shape;106;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5" name="Google Shape;35;p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38" name="Shape 38"/>
        <p:cNvGrpSpPr/>
        <p:nvPr/>
      </p:nvGrpSpPr>
      <p:grpSpPr>
        <a:xfrm>
          <a:off x="0" y="0"/>
          <a:ext cx="0" cy="0"/>
          <a:chOff x="0" y="0"/>
          <a:chExt cx="0" cy="0"/>
        </a:xfrm>
      </p:grpSpPr>
      <p:sp>
        <p:nvSpPr>
          <p:cNvPr id="39" name="Google Shape;39;p5"/>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41" name="Google Shape;41;p5"/>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44" name="Google Shape;44;p5"/>
          <p:cNvGrpSpPr/>
          <p:nvPr/>
        </p:nvGrpSpPr>
        <p:grpSpPr>
          <a:xfrm>
            <a:off x="752858" y="744469"/>
            <a:ext cx="10674116" cy="5349671"/>
            <a:chOff x="752858" y="744469"/>
            <a:chExt cx="10674116" cy="5349671"/>
          </a:xfrm>
        </p:grpSpPr>
        <p:sp>
          <p:nvSpPr>
            <p:cNvPr id="45" name="Google Shape;45;p5"/>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46" name="Google Shape;46;p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7" name="Shape 47"/>
        <p:cNvGrpSpPr/>
        <p:nvPr/>
      </p:nvGrpSpPr>
      <p:grpSpPr>
        <a:xfrm>
          <a:off x="0" y="0"/>
          <a:ext cx="0" cy="0"/>
          <a:chOff x="0" y="0"/>
          <a:chExt cx="0" cy="0"/>
        </a:xfrm>
      </p:grpSpPr>
      <p:sp>
        <p:nvSpPr>
          <p:cNvPr id="48" name="Google Shape;48;p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50" name="Google Shape;50;p6"/>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7" name="Google Shape;57;p7"/>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8" name="Google Shape;58;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Google Shape;62;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4" name="Google Shape;64;p8"/>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5" name="Google Shape;65;p8"/>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6" name="Google Shape;66;p8"/>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7" name="Google Shape;67;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
        <p:nvSpPr>
          <p:cNvPr id="76" name="Google Shape;76;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9" name="Shape 79"/>
        <p:cNvGrpSpPr/>
        <p:nvPr/>
      </p:nvGrpSpPr>
      <p:grpSpPr>
        <a:xfrm>
          <a:off x="0" y="0"/>
          <a:ext cx="0" cy="0"/>
          <a:chOff x="0" y="0"/>
          <a:chExt cx="0" cy="0"/>
        </a:xfrm>
      </p:grpSpPr>
      <p:sp>
        <p:nvSpPr>
          <p:cNvPr id="80" name="Google Shape;80;p11"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83" name="Google Shape;83;p11"/>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4" name="Google Shape;84;p11"/>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1"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onder.cdc.gov/" TargetMode="External"/><Relationship Id="rId4" Type="http://schemas.openxmlformats.org/officeDocument/2006/relationships/image" Target="../media/image3.png"/><Relationship Id="rId5" Type="http://schemas.openxmlformats.org/officeDocument/2006/relationships/hyperlink" Target="https://fred.stlouisfed.org/" TargetMode="Externa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12" name="Shape 112"/>
        <p:cNvGrpSpPr/>
        <p:nvPr/>
      </p:nvGrpSpPr>
      <p:grpSpPr>
        <a:xfrm>
          <a:off x="0" y="0"/>
          <a:ext cx="0" cy="0"/>
          <a:chOff x="0" y="0"/>
          <a:chExt cx="0" cy="0"/>
        </a:xfrm>
      </p:grpSpPr>
      <p:sp>
        <p:nvSpPr>
          <p:cNvPr id="113" name="Google Shape;113;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4" name="Google Shape;114;p1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ctrTitle"/>
          </p:nvPr>
        </p:nvSpPr>
        <p:spPr>
          <a:xfrm>
            <a:off x="1478525" y="1480925"/>
            <a:ext cx="5412600" cy="23595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lt2"/>
              </a:buClr>
              <a:buSzPts val="6600"/>
              <a:buFont typeface="Libre Franklin"/>
              <a:buNone/>
            </a:pPr>
            <a:r>
              <a:rPr lang="en-US" sz="4800"/>
              <a:t>LUNG CANCER: </a:t>
            </a:r>
            <a:r>
              <a:rPr lang="en-US" sz="3600"/>
              <a:t>Death and Demographics</a:t>
            </a:r>
            <a:endParaRPr/>
          </a:p>
        </p:txBody>
      </p:sp>
      <p:sp>
        <p:nvSpPr>
          <p:cNvPr id="116" name="Google Shape;116;p15"/>
          <p:cNvSpPr txBox="1"/>
          <p:nvPr>
            <p:ph idx="1" type="subTitle"/>
          </p:nvPr>
        </p:nvSpPr>
        <p:spPr>
          <a:xfrm>
            <a:off x="2871725" y="4318500"/>
            <a:ext cx="2626200" cy="2359500"/>
          </a:xfrm>
          <a:prstGeom prst="rect">
            <a:avLst/>
          </a:prstGeom>
          <a:noFill/>
          <a:ln>
            <a:noFill/>
          </a:ln>
        </p:spPr>
        <p:txBody>
          <a:bodyPr anchorCtr="0" anchor="t" bIns="45700" lIns="91425" spcFirstLastPara="1" rIns="91425" wrap="square" tIns="45700">
            <a:noAutofit/>
          </a:bodyPr>
          <a:lstStyle/>
          <a:p>
            <a:pPr indent="-269748" lvl="0" marL="384048" rtl="0" algn="l">
              <a:lnSpc>
                <a:spcPct val="94000"/>
              </a:lnSpc>
              <a:spcBef>
                <a:spcPts val="0"/>
              </a:spcBef>
              <a:spcAft>
                <a:spcPts val="0"/>
              </a:spcAft>
              <a:buSzPts val="1800"/>
              <a:buChar char="■"/>
            </a:pPr>
            <a:r>
              <a:rPr lang="en-US" sz="1800"/>
              <a:t>Abear Awadallah</a:t>
            </a:r>
            <a:endParaRPr sz="1800"/>
          </a:p>
          <a:p>
            <a:pPr indent="-269748" lvl="0" marL="384048" rtl="0" algn="l">
              <a:lnSpc>
                <a:spcPct val="94000"/>
              </a:lnSpc>
              <a:spcBef>
                <a:spcPts val="1200"/>
              </a:spcBef>
              <a:spcAft>
                <a:spcPts val="0"/>
              </a:spcAft>
              <a:buSzPts val="1800"/>
              <a:buChar char="■"/>
            </a:pPr>
            <a:r>
              <a:rPr lang="en-US" sz="1800"/>
              <a:t>Brown Varghese</a:t>
            </a:r>
            <a:endParaRPr sz="1800"/>
          </a:p>
          <a:p>
            <a:pPr indent="-269748" lvl="0" marL="384048" rtl="0" algn="l">
              <a:lnSpc>
                <a:spcPct val="94000"/>
              </a:lnSpc>
              <a:spcBef>
                <a:spcPts val="1200"/>
              </a:spcBef>
              <a:spcAft>
                <a:spcPts val="0"/>
              </a:spcAft>
              <a:buSzPts val="1800"/>
              <a:buChar char="■"/>
            </a:pPr>
            <a:r>
              <a:rPr lang="en-US" sz="1800"/>
              <a:t>Mike Ingram</a:t>
            </a:r>
            <a:endParaRPr sz="1800"/>
          </a:p>
          <a:p>
            <a:pPr indent="-269748" lvl="0" marL="384048" rtl="0" algn="l">
              <a:lnSpc>
                <a:spcPct val="94000"/>
              </a:lnSpc>
              <a:spcBef>
                <a:spcPts val="1200"/>
              </a:spcBef>
              <a:spcAft>
                <a:spcPts val="0"/>
              </a:spcAft>
              <a:buSzPts val="1800"/>
              <a:buChar char="■"/>
            </a:pPr>
            <a:r>
              <a:rPr lang="en-US" sz="1800"/>
              <a:t>Gretel Uptegrove</a:t>
            </a:r>
            <a:endParaRPr sz="1800"/>
          </a:p>
        </p:txBody>
      </p:sp>
      <p:pic>
        <p:nvPicPr>
          <p:cNvPr descr="A close up of a computer&#10;&#10;Description automatically generated" id="117" name="Google Shape;117;p15"/>
          <p:cNvPicPr preferRelativeResize="0"/>
          <p:nvPr/>
        </p:nvPicPr>
        <p:blipFill rotWithShape="1">
          <a:blip r:embed="rId3">
            <a:alphaModFix/>
          </a:blip>
          <a:srcRect b="1" l="13435" r="17783" t="0"/>
          <a:stretch/>
        </p:blipFill>
        <p:spPr>
          <a:xfrm>
            <a:off x="7225748" y="10"/>
            <a:ext cx="4966252" cy="6857990"/>
          </a:xfrm>
          <a:prstGeom prst="rect">
            <a:avLst/>
          </a:prstGeom>
          <a:noFill/>
          <a:ln>
            <a:noFill/>
          </a:ln>
        </p:spPr>
      </p:pic>
      <p:cxnSp>
        <p:nvCxnSpPr>
          <p:cNvPr id="118" name="Google Shape;118;p15"/>
          <p:cNvCxnSpPr/>
          <p:nvPr/>
        </p:nvCxnSpPr>
        <p:spPr>
          <a:xfrm>
            <a:off x="13930825" y="5403775"/>
            <a:ext cx="1586400" cy="1586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1371600" y="685800"/>
            <a:ext cx="9601200" cy="9444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 – Chi-Square Test </a:t>
            </a:r>
            <a:endParaRPr/>
          </a:p>
        </p:txBody>
      </p:sp>
      <p:sp>
        <p:nvSpPr>
          <p:cNvPr id="185" name="Google Shape;185;p24"/>
          <p:cNvSpPr txBox="1"/>
          <p:nvPr>
            <p:ph idx="1" type="body"/>
          </p:nvPr>
        </p:nvSpPr>
        <p:spPr>
          <a:xfrm>
            <a:off x="1371600" y="2286000"/>
            <a:ext cx="9601200" cy="41226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US"/>
              <a:t>Race and Lung Cancer Mortality - 2015</a:t>
            </a:r>
            <a:endParaRPr/>
          </a:p>
          <a:p>
            <a:pPr indent="-396748" lvl="0" marL="384048" rtl="0" algn="l">
              <a:spcBef>
                <a:spcPts val="1200"/>
              </a:spcBef>
              <a:spcAft>
                <a:spcPts val="0"/>
              </a:spcAft>
              <a:buSzPts val="2000"/>
              <a:buChar char="■"/>
            </a:pPr>
            <a:r>
              <a:rPr lang="en-US"/>
              <a:t>Null Hypothesis(H0):There is no relationship between race and lung cancer mortality within 2015</a:t>
            </a:r>
            <a:endParaRPr/>
          </a:p>
          <a:p>
            <a:pPr indent="-396748" lvl="0" marL="384048" rtl="0" algn="l">
              <a:spcBef>
                <a:spcPts val="1200"/>
              </a:spcBef>
              <a:spcAft>
                <a:spcPts val="0"/>
              </a:spcAft>
              <a:buSzPts val="2000"/>
              <a:buChar char="■"/>
            </a:pPr>
            <a:r>
              <a:rPr lang="en-US"/>
              <a:t>Alternative Hypothesis(H1):There is a relationship between race and lung cancer mortality within 2015</a:t>
            </a:r>
            <a:endParaRPr/>
          </a:p>
          <a:p>
            <a:pPr indent="-371348" lvl="0" marL="384048" rtl="0" algn="l">
              <a:lnSpc>
                <a:spcPct val="94000"/>
              </a:lnSpc>
              <a:spcBef>
                <a:spcPts val="1200"/>
              </a:spcBef>
              <a:spcAft>
                <a:spcPts val="0"/>
              </a:spcAft>
              <a:buSzPts val="1800"/>
              <a:buChar char="■"/>
            </a:pPr>
            <a:r>
              <a:rPr lang="en-US"/>
              <a:t>P-value = 0.001</a:t>
            </a:r>
            <a:endParaRPr/>
          </a:p>
          <a:p>
            <a:pPr indent="-371348" lvl="0" marL="384048" rtl="0" algn="l">
              <a:lnSpc>
                <a:spcPct val="94000"/>
              </a:lnSpc>
              <a:spcBef>
                <a:spcPts val="1200"/>
              </a:spcBef>
              <a:spcAft>
                <a:spcPts val="0"/>
              </a:spcAft>
              <a:buSzPts val="1800"/>
              <a:buChar char="■"/>
            </a:pPr>
            <a:r>
              <a:rPr lang="en-US"/>
              <a:t>Results: Chi-Square (10042.59) and Critical Value (16.27)</a:t>
            </a:r>
            <a:endParaRPr/>
          </a:p>
          <a:p>
            <a:pPr indent="-371348" lvl="0" marL="384048" rtl="0" algn="l">
              <a:lnSpc>
                <a:spcPct val="94000"/>
              </a:lnSpc>
              <a:spcBef>
                <a:spcPts val="1200"/>
              </a:spcBef>
              <a:spcAft>
                <a:spcPts val="0"/>
              </a:spcAft>
              <a:buSzPts val="1800"/>
              <a:buChar char="■"/>
            </a:pPr>
            <a:r>
              <a:rPr lang="en-US"/>
              <a:t>Significant</a:t>
            </a:r>
            <a:r>
              <a:rPr lang="en-US"/>
              <a:t> Relationship between Race and Lung Cancer Mortality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 – Introduction to Crude Rate</a:t>
            </a:r>
            <a:endParaRPr/>
          </a:p>
        </p:txBody>
      </p:sp>
      <p:sp>
        <p:nvSpPr>
          <p:cNvPr id="191" name="Google Shape;191;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266573" lvl="0" marL="384048" rtl="0" algn="l">
              <a:lnSpc>
                <a:spcPct val="74000"/>
              </a:lnSpc>
              <a:spcBef>
                <a:spcPts val="0"/>
              </a:spcBef>
              <a:spcAft>
                <a:spcPts val="0"/>
              </a:spcAft>
              <a:buClr>
                <a:schemeClr val="dk2"/>
              </a:buClr>
              <a:buSzPts val="1850"/>
              <a:buNone/>
            </a:pPr>
            <a:r>
              <a:t/>
            </a:r>
            <a:endParaRPr sz="1850"/>
          </a:p>
          <a:p>
            <a:pPr indent="-266573" lvl="0" marL="384048" rtl="0" algn="l">
              <a:lnSpc>
                <a:spcPct val="74000"/>
              </a:lnSpc>
              <a:spcBef>
                <a:spcPts val="1200"/>
              </a:spcBef>
              <a:spcAft>
                <a:spcPts val="0"/>
              </a:spcAft>
              <a:buClr>
                <a:schemeClr val="dk2"/>
              </a:buClr>
              <a:buSzPts val="1850"/>
              <a:buNone/>
            </a:pPr>
            <a:r>
              <a:t/>
            </a:r>
            <a:endParaRPr sz="1850"/>
          </a:p>
          <a:p>
            <a:pPr indent="-266573" lvl="0" marL="384048" rtl="0" algn="l">
              <a:lnSpc>
                <a:spcPct val="74000"/>
              </a:lnSpc>
              <a:spcBef>
                <a:spcPts val="1200"/>
              </a:spcBef>
              <a:spcAft>
                <a:spcPts val="0"/>
              </a:spcAft>
              <a:buClr>
                <a:schemeClr val="dk2"/>
              </a:buClr>
              <a:buSzPts val="1850"/>
              <a:buNone/>
            </a:pPr>
            <a:r>
              <a:t/>
            </a:r>
            <a:endParaRPr sz="1850"/>
          </a:p>
        </p:txBody>
      </p:sp>
      <p:pic>
        <p:nvPicPr>
          <p:cNvPr id="192" name="Google Shape;192;p25"/>
          <p:cNvPicPr preferRelativeResize="0"/>
          <p:nvPr/>
        </p:nvPicPr>
        <p:blipFill>
          <a:blip r:embed="rId3">
            <a:alphaModFix/>
          </a:blip>
          <a:stretch>
            <a:fillRect/>
          </a:stretch>
        </p:blipFill>
        <p:spPr>
          <a:xfrm>
            <a:off x="743650" y="2016075"/>
            <a:ext cx="11448349" cy="4841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1371600" y="685800"/>
            <a:ext cx="9601200" cy="798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b="1" lang="en-US" sz="2400"/>
              <a:t>Poverty Rate &amp; Crude Death Rate by State- Regression Analysis</a:t>
            </a:r>
            <a:endParaRPr b="1" sz="2400"/>
          </a:p>
        </p:txBody>
      </p:sp>
      <p:sp>
        <p:nvSpPr>
          <p:cNvPr id="198" name="Google Shape;198;p26"/>
          <p:cNvSpPr txBox="1"/>
          <p:nvPr>
            <p:ph idx="1" type="body"/>
          </p:nvPr>
        </p:nvSpPr>
        <p:spPr>
          <a:xfrm>
            <a:off x="1371600" y="2286000"/>
            <a:ext cx="3395700" cy="35814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US"/>
              <a:t>R-Squared value of 0.122, showing a weak correlation</a:t>
            </a:r>
            <a:endParaRPr/>
          </a:p>
          <a:p>
            <a:pPr indent="-371348" lvl="0" marL="384048" rtl="0" algn="l">
              <a:lnSpc>
                <a:spcPct val="94000"/>
              </a:lnSpc>
              <a:spcBef>
                <a:spcPts val="1200"/>
              </a:spcBef>
              <a:spcAft>
                <a:spcPts val="0"/>
              </a:spcAft>
              <a:buSzPts val="1800"/>
              <a:buChar char="■"/>
            </a:pPr>
            <a:r>
              <a:rPr lang="en-US"/>
              <a:t>Note the large light blue shaded area denoting the large standard deviation</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99" name="Google Shape;199;p26"/>
          <p:cNvPicPr preferRelativeResize="0"/>
          <p:nvPr/>
        </p:nvPicPr>
        <p:blipFill rotWithShape="1">
          <a:blip r:embed="rId3">
            <a:alphaModFix/>
          </a:blip>
          <a:srcRect b="0" l="0" r="0" t="4232"/>
          <a:stretch/>
        </p:blipFill>
        <p:spPr>
          <a:xfrm>
            <a:off x="5491825" y="1484612"/>
            <a:ext cx="5413150" cy="518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371600" y="685800"/>
            <a:ext cx="10013100" cy="148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400"/>
              <a:buFont typeface="Libre Franklin"/>
              <a:buNone/>
            </a:pPr>
            <a:r>
              <a:rPr b="1" lang="en-US" sz="2400"/>
              <a:t>Poverty Rate &amp; Crude Death Rate by County- Regression Analysis</a:t>
            </a:r>
            <a:endParaRPr b="1" sz="2400"/>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05" name="Google Shape;205;p27"/>
          <p:cNvSpPr txBox="1"/>
          <p:nvPr>
            <p:ph idx="1" type="body"/>
          </p:nvPr>
        </p:nvSpPr>
        <p:spPr>
          <a:xfrm>
            <a:off x="1371600" y="2286000"/>
            <a:ext cx="3353700" cy="35814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0"/>
              </a:spcBef>
              <a:spcAft>
                <a:spcPts val="0"/>
              </a:spcAft>
              <a:buClr>
                <a:schemeClr val="dk2"/>
              </a:buClr>
              <a:buSzPts val="2000"/>
              <a:buNone/>
            </a:pPr>
            <a:r>
              <a:t/>
            </a:r>
            <a:endParaRPr/>
          </a:p>
          <a:p>
            <a:pPr indent="-396748" lvl="0" marL="384048" rtl="0" algn="l">
              <a:spcBef>
                <a:spcPts val="1200"/>
              </a:spcBef>
              <a:spcAft>
                <a:spcPts val="0"/>
              </a:spcAft>
              <a:buSzPts val="2000"/>
              <a:buChar char="■"/>
            </a:pPr>
            <a:r>
              <a:rPr lang="en-US"/>
              <a:t>R-Squared value of 0.110, showing slightly weaker correlation than the state level data</a:t>
            </a:r>
            <a:endParaRPr/>
          </a:p>
        </p:txBody>
      </p:sp>
      <p:pic>
        <p:nvPicPr>
          <p:cNvPr id="206" name="Google Shape;206;p27"/>
          <p:cNvPicPr preferRelativeResize="0"/>
          <p:nvPr/>
        </p:nvPicPr>
        <p:blipFill rotWithShape="1">
          <a:blip r:embed="rId3">
            <a:alphaModFix/>
          </a:blip>
          <a:srcRect b="0" l="0" r="2296" t="2676"/>
          <a:stretch/>
        </p:blipFill>
        <p:spPr>
          <a:xfrm>
            <a:off x="6309925" y="1324650"/>
            <a:ext cx="5377176" cy="544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1371600" y="7264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400"/>
              <a:buFont typeface="Libre Franklin"/>
              <a:buNone/>
            </a:pPr>
            <a:r>
              <a:rPr lang="en-US"/>
              <a:t>Conclusions</a:t>
            </a:r>
            <a:endParaRPr/>
          </a:p>
        </p:txBody>
      </p:sp>
      <p:sp>
        <p:nvSpPr>
          <p:cNvPr id="213" name="Google Shape;213;p28"/>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345948" lvl="0" marL="384048" rtl="0" algn="l">
              <a:spcBef>
                <a:spcPts val="1200"/>
              </a:spcBef>
              <a:spcAft>
                <a:spcPts val="0"/>
              </a:spcAft>
              <a:buSzPts val="3000"/>
              <a:buChar char="■"/>
            </a:pPr>
            <a:r>
              <a:rPr b="1" lang="en-US" sz="3000"/>
              <a:t>Race:</a:t>
            </a:r>
            <a:r>
              <a:rPr lang="en-US" sz="3000"/>
              <a:t>  There is a statistically significant relationship between race and lung cancer mortality in 2015.</a:t>
            </a:r>
            <a:endParaRPr sz="3000"/>
          </a:p>
          <a:p>
            <a:pPr indent="0" lvl="0" marL="384048" rtl="0" algn="l">
              <a:spcBef>
                <a:spcPts val="1200"/>
              </a:spcBef>
              <a:spcAft>
                <a:spcPts val="0"/>
              </a:spcAft>
              <a:buNone/>
            </a:pPr>
            <a:r>
              <a:t/>
            </a:r>
            <a:endParaRPr sz="3000"/>
          </a:p>
          <a:p>
            <a:pPr indent="-345948" lvl="0" marL="384048" rtl="0" algn="l">
              <a:spcBef>
                <a:spcPts val="1200"/>
              </a:spcBef>
              <a:spcAft>
                <a:spcPts val="0"/>
              </a:spcAft>
              <a:buSzPts val="3000"/>
              <a:buChar char="■"/>
            </a:pPr>
            <a:r>
              <a:rPr b="1" lang="en-US" sz="3000"/>
              <a:t>Poverty: </a:t>
            </a:r>
            <a:r>
              <a:rPr lang="en-US" sz="3000"/>
              <a:t> There is a statistically weak correlation between poverty levels and death rate from lung cancer.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idx="4294967295"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Additional Observations</a:t>
            </a:r>
            <a:endParaRPr/>
          </a:p>
        </p:txBody>
      </p:sp>
      <p:sp>
        <p:nvSpPr>
          <p:cNvPr id="219" name="Google Shape;219;p29"/>
          <p:cNvSpPr txBox="1"/>
          <p:nvPr>
            <p:ph idx="4294967295"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447547" lvl="0" marL="384048" marR="0" rtl="0" algn="l">
              <a:lnSpc>
                <a:spcPct val="94000"/>
              </a:lnSpc>
              <a:spcBef>
                <a:spcPts val="0"/>
              </a:spcBef>
              <a:spcAft>
                <a:spcPts val="0"/>
              </a:spcAft>
              <a:buSzPts val="3000"/>
              <a:buChar char="■"/>
            </a:pPr>
            <a:r>
              <a:rPr lang="en-US" sz="3000"/>
              <a:t>The death rate due to lung cancer has decreased from 2006-2015</a:t>
            </a:r>
            <a:endParaRPr sz="3000"/>
          </a:p>
          <a:p>
            <a:pPr indent="-447547" lvl="0" marL="384048" marR="0" rtl="0" algn="l">
              <a:lnSpc>
                <a:spcPct val="94000"/>
              </a:lnSpc>
              <a:spcBef>
                <a:spcPts val="0"/>
              </a:spcBef>
              <a:spcAft>
                <a:spcPts val="0"/>
              </a:spcAft>
              <a:buSzPts val="3000"/>
              <a:buChar char="■"/>
            </a:pPr>
            <a:r>
              <a:rPr lang="en-US" sz="3000"/>
              <a:t>Death from lung cancer occurs more often in men than women</a:t>
            </a:r>
            <a:endParaRPr sz="3000"/>
          </a:p>
          <a:p>
            <a:pPr indent="-447547" lvl="0" marL="384048" marR="0" rtl="0" algn="l">
              <a:lnSpc>
                <a:spcPct val="94000"/>
              </a:lnSpc>
              <a:spcBef>
                <a:spcPts val="0"/>
              </a:spcBef>
              <a:spcAft>
                <a:spcPts val="0"/>
              </a:spcAft>
              <a:buSzPts val="3000"/>
              <a:buChar char="■"/>
            </a:pPr>
            <a:r>
              <a:rPr lang="en-US" sz="3000"/>
              <a:t>People die in their 70’s more than any other age demographic </a:t>
            </a:r>
            <a:endParaRPr sz="3000"/>
          </a:p>
          <a:p>
            <a:pPr indent="-447547" lvl="0" marL="384048" marR="0" rtl="0" algn="l">
              <a:lnSpc>
                <a:spcPct val="94000"/>
              </a:lnSpc>
              <a:spcBef>
                <a:spcPts val="0"/>
              </a:spcBef>
              <a:spcAft>
                <a:spcPts val="0"/>
              </a:spcAft>
              <a:buSzPts val="3000"/>
              <a:buChar char="■"/>
            </a:pPr>
            <a:r>
              <a:rPr lang="en-US" sz="3000"/>
              <a:t>Wva Greatest; DC lowest</a:t>
            </a:r>
            <a:endParaRPr sz="3000"/>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Post-Mortem</a:t>
            </a:r>
            <a:endParaRPr/>
          </a:p>
        </p:txBody>
      </p:sp>
      <p:sp>
        <p:nvSpPr>
          <p:cNvPr id="225" name="Google Shape;225;p30"/>
          <p:cNvSpPr txBox="1"/>
          <p:nvPr>
            <p:ph idx="1" type="body"/>
          </p:nvPr>
        </p:nvSpPr>
        <p:spPr>
          <a:xfrm>
            <a:off x="2159175" y="2286000"/>
            <a:ext cx="8507100" cy="3648900"/>
          </a:xfrm>
          <a:prstGeom prst="rect">
            <a:avLst/>
          </a:prstGeom>
          <a:noFill/>
          <a:ln>
            <a:noFill/>
          </a:ln>
        </p:spPr>
        <p:txBody>
          <a:bodyPr anchorCtr="0" anchor="t" bIns="45700" lIns="91425" spcFirstLastPara="1" rIns="91425" wrap="square" tIns="45700">
            <a:noAutofit/>
          </a:bodyPr>
          <a:lstStyle/>
          <a:p>
            <a:pPr indent="-409447" lvl="0" marL="384048" rtl="0" algn="l">
              <a:lnSpc>
                <a:spcPct val="94000"/>
              </a:lnSpc>
              <a:spcBef>
                <a:spcPts val="0"/>
              </a:spcBef>
              <a:spcAft>
                <a:spcPts val="0"/>
              </a:spcAft>
              <a:buClr>
                <a:schemeClr val="dk2"/>
              </a:buClr>
              <a:buSzPts val="2400"/>
              <a:buChar char="■"/>
            </a:pPr>
            <a:r>
              <a:rPr lang="en-US" sz="2400"/>
              <a:t>Difficulties:</a:t>
            </a:r>
            <a:endParaRPr sz="2400"/>
          </a:p>
          <a:p>
            <a:pPr indent="-384048" lvl="1" marL="914400" rtl="0" algn="l">
              <a:lnSpc>
                <a:spcPct val="94000"/>
              </a:lnSpc>
              <a:spcBef>
                <a:spcPts val="700"/>
              </a:spcBef>
              <a:spcAft>
                <a:spcPts val="0"/>
              </a:spcAft>
              <a:buClr>
                <a:schemeClr val="dk2"/>
              </a:buClr>
              <a:buSzPts val="2000"/>
              <a:buChar char="–"/>
            </a:pPr>
            <a:r>
              <a:rPr lang="en-US"/>
              <a:t>Compiling Data</a:t>
            </a:r>
            <a:endParaRPr/>
          </a:p>
          <a:p>
            <a:pPr indent="-384048" lvl="1" marL="914400" rtl="0" algn="l">
              <a:lnSpc>
                <a:spcPct val="94000"/>
              </a:lnSpc>
              <a:spcBef>
                <a:spcPts val="700"/>
              </a:spcBef>
              <a:spcAft>
                <a:spcPts val="0"/>
              </a:spcAft>
              <a:buClr>
                <a:schemeClr val="dk2"/>
              </a:buClr>
              <a:buSzPts val="2000"/>
              <a:buChar char="–"/>
            </a:pPr>
            <a:r>
              <a:rPr lang="en-US"/>
              <a:t>Finding best visualizations</a:t>
            </a:r>
            <a:endParaRPr/>
          </a:p>
          <a:p>
            <a:pPr indent="-384048" lvl="1" marL="914400" rtl="0" algn="l">
              <a:lnSpc>
                <a:spcPct val="94000"/>
              </a:lnSpc>
              <a:spcBef>
                <a:spcPts val="700"/>
              </a:spcBef>
              <a:spcAft>
                <a:spcPts val="0"/>
              </a:spcAft>
              <a:buClr>
                <a:schemeClr val="dk2"/>
              </a:buClr>
              <a:buSzPts val="2000"/>
              <a:buChar char="–"/>
            </a:pPr>
            <a:r>
              <a:rPr lang="en-US"/>
              <a:t>Which statistical tool to use</a:t>
            </a:r>
            <a:endParaRPr/>
          </a:p>
          <a:p>
            <a:pPr indent="-384048" lvl="1" marL="914400" rtl="0" algn="l">
              <a:spcBef>
                <a:spcPts val="700"/>
              </a:spcBef>
              <a:spcAft>
                <a:spcPts val="0"/>
              </a:spcAft>
              <a:buSzPts val="1800"/>
              <a:buChar char="–"/>
            </a:pPr>
            <a:r>
              <a:rPr lang="en-US"/>
              <a:t>Github</a:t>
            </a:r>
            <a:endParaRPr/>
          </a:p>
          <a:p>
            <a:pPr indent="-409447" lvl="0" marL="384048" rtl="0" algn="l">
              <a:lnSpc>
                <a:spcPct val="94000"/>
              </a:lnSpc>
              <a:spcBef>
                <a:spcPts val="1200"/>
              </a:spcBef>
              <a:spcAft>
                <a:spcPts val="0"/>
              </a:spcAft>
              <a:buClr>
                <a:schemeClr val="dk2"/>
              </a:buClr>
              <a:buSzPts val="2400"/>
              <a:buChar char="■"/>
            </a:pPr>
            <a:r>
              <a:rPr lang="en-US" sz="2400"/>
              <a:t>Further questions</a:t>
            </a:r>
            <a:endParaRPr sz="2400"/>
          </a:p>
          <a:p>
            <a:pPr indent="-384048" lvl="1" marL="914400" rtl="0" algn="l">
              <a:lnSpc>
                <a:spcPct val="94000"/>
              </a:lnSpc>
              <a:spcBef>
                <a:spcPts val="700"/>
              </a:spcBef>
              <a:spcAft>
                <a:spcPts val="0"/>
              </a:spcAft>
              <a:buClr>
                <a:schemeClr val="dk2"/>
              </a:buClr>
              <a:buSzPts val="2000"/>
              <a:buChar char="–"/>
            </a:pPr>
            <a:r>
              <a:rPr lang="en-US"/>
              <a:t>Points of intervention to reduce mortality</a:t>
            </a:r>
            <a:endParaRPr/>
          </a:p>
          <a:p>
            <a:pPr indent="-384048" lvl="1" marL="914400" rtl="0" algn="l">
              <a:lnSpc>
                <a:spcPct val="94000"/>
              </a:lnSpc>
              <a:spcBef>
                <a:spcPts val="700"/>
              </a:spcBef>
              <a:spcAft>
                <a:spcPts val="0"/>
              </a:spcAft>
              <a:buClr>
                <a:schemeClr val="dk2"/>
              </a:buClr>
              <a:buSzPts val="2000"/>
              <a:buChar char="–"/>
            </a:pPr>
            <a:r>
              <a:rPr lang="en-US"/>
              <a:t>Other factors such as education, access to healthcare, etc.</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226" name="Google Shape;226;p30"/>
          <p:cNvPicPr preferRelativeResize="0"/>
          <p:nvPr/>
        </p:nvPicPr>
        <p:blipFill>
          <a:blip r:embed="rId3">
            <a:alphaModFix/>
          </a:blip>
          <a:stretch>
            <a:fillRect/>
          </a:stretch>
        </p:blipFill>
        <p:spPr>
          <a:xfrm>
            <a:off x="993100" y="3499388"/>
            <a:ext cx="1362000" cy="1222125"/>
          </a:xfrm>
          <a:prstGeom prst="rect">
            <a:avLst/>
          </a:prstGeom>
          <a:noFill/>
          <a:ln>
            <a:noFill/>
          </a:ln>
        </p:spPr>
      </p:pic>
      <p:cxnSp>
        <p:nvCxnSpPr>
          <p:cNvPr id="227" name="Google Shape;227;p30"/>
          <p:cNvCxnSpPr/>
          <p:nvPr/>
        </p:nvCxnSpPr>
        <p:spPr>
          <a:xfrm>
            <a:off x="993100" y="3279100"/>
            <a:ext cx="1293000" cy="1574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Motivation</a:t>
            </a:r>
            <a:endParaRPr/>
          </a:p>
        </p:txBody>
      </p:sp>
      <p:sp>
        <p:nvSpPr>
          <p:cNvPr id="125" name="Google Shape;125;p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257048" lvl="0" marL="384048" rtl="0" algn="l">
              <a:lnSpc>
                <a:spcPct val="94000"/>
              </a:lnSpc>
              <a:spcBef>
                <a:spcPts val="0"/>
              </a:spcBef>
              <a:spcAft>
                <a:spcPts val="0"/>
              </a:spcAft>
              <a:buClr>
                <a:schemeClr val="dk2"/>
              </a:buClr>
              <a:buSzPts val="2000"/>
              <a:buNone/>
            </a:pPr>
            <a:r>
              <a:t/>
            </a:r>
            <a:endParaRPr/>
          </a:p>
          <a:p>
            <a:pPr indent="-409447" lvl="0" marL="384048" rtl="0" algn="l">
              <a:lnSpc>
                <a:spcPct val="94000"/>
              </a:lnSpc>
              <a:spcBef>
                <a:spcPts val="1200"/>
              </a:spcBef>
              <a:spcAft>
                <a:spcPts val="0"/>
              </a:spcAft>
              <a:buClr>
                <a:schemeClr val="dk2"/>
              </a:buClr>
              <a:buSzPts val="2400"/>
              <a:buChar char="■"/>
            </a:pPr>
            <a:r>
              <a:rPr lang="en-US" sz="2400"/>
              <a:t>Lung cancer is one of the six leading causes of death- (according to WHO-World Health Organization)</a:t>
            </a:r>
            <a:endParaRPr sz="2400"/>
          </a:p>
          <a:p>
            <a:pPr indent="-409447" lvl="0" marL="384048" rtl="0" algn="l">
              <a:lnSpc>
                <a:spcPct val="94000"/>
              </a:lnSpc>
              <a:spcBef>
                <a:spcPts val="1200"/>
              </a:spcBef>
              <a:spcAft>
                <a:spcPts val="0"/>
              </a:spcAft>
              <a:buClr>
                <a:schemeClr val="dk2"/>
              </a:buClr>
              <a:buSzPts val="2400"/>
              <a:buChar char="■"/>
            </a:pPr>
            <a:r>
              <a:rPr lang="en-US" sz="2400"/>
              <a:t>Hypothesis – There is a correlation between a person’s demographics and their chances of dying of lung cancer</a:t>
            </a:r>
            <a:endParaRPr sz="2400"/>
          </a:p>
          <a:p>
            <a:pPr indent="-409447" lvl="0" marL="384048" rtl="0" algn="l">
              <a:lnSpc>
                <a:spcPct val="94000"/>
              </a:lnSpc>
              <a:spcBef>
                <a:spcPts val="1200"/>
              </a:spcBef>
              <a:spcAft>
                <a:spcPts val="0"/>
              </a:spcAft>
              <a:buClr>
                <a:schemeClr val="dk2"/>
              </a:buClr>
              <a:buSzPts val="2400"/>
              <a:buChar char="■"/>
            </a:pPr>
            <a:r>
              <a:rPr lang="en-US" sz="2400"/>
              <a:t>Questions – What demographics are associated/ correlated with lung cancer mortality?</a:t>
            </a:r>
            <a:endParaRPr sz="2400"/>
          </a:p>
          <a:p>
            <a:pPr indent="0" lvl="0" marL="0" rtl="0" algn="l">
              <a:lnSpc>
                <a:spcPct val="94000"/>
              </a:lnSpc>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Questions &amp; Data</a:t>
            </a:r>
            <a:endParaRPr/>
          </a:p>
        </p:txBody>
      </p:sp>
      <p:sp>
        <p:nvSpPr>
          <p:cNvPr id="131" name="Google Shape;131;p17"/>
          <p:cNvSpPr txBox="1"/>
          <p:nvPr>
            <p:ph idx="1" type="body"/>
          </p:nvPr>
        </p:nvSpPr>
        <p:spPr>
          <a:xfrm>
            <a:off x="1371600" y="2286000"/>
            <a:ext cx="9601200" cy="4189200"/>
          </a:xfrm>
          <a:prstGeom prst="rect">
            <a:avLst/>
          </a:prstGeom>
          <a:noFill/>
          <a:ln>
            <a:noFill/>
          </a:ln>
        </p:spPr>
        <p:txBody>
          <a:bodyPr anchorCtr="0" anchor="t" bIns="45700" lIns="91425" spcFirstLastPara="1" rIns="91425" wrap="square" tIns="45700">
            <a:noAutofit/>
          </a:bodyPr>
          <a:lstStyle/>
          <a:p>
            <a:pPr indent="-384048" lvl="0" marL="384048" rtl="0" algn="l">
              <a:lnSpc>
                <a:spcPct val="84000"/>
              </a:lnSpc>
              <a:spcBef>
                <a:spcPts val="0"/>
              </a:spcBef>
              <a:spcAft>
                <a:spcPts val="0"/>
              </a:spcAft>
              <a:buClr>
                <a:schemeClr val="dk2"/>
              </a:buClr>
              <a:buSzPts val="2000"/>
              <a:buChar char="■"/>
            </a:pPr>
            <a:r>
              <a:rPr lang="en-US"/>
              <a:t>Questions- Which demographics influence lung cancer mortality:</a:t>
            </a:r>
            <a:endParaRPr/>
          </a:p>
          <a:p>
            <a:pPr indent="-384048" lvl="1" marL="914400" rtl="0" algn="l">
              <a:lnSpc>
                <a:spcPct val="84000"/>
              </a:lnSpc>
              <a:spcBef>
                <a:spcPts val="700"/>
              </a:spcBef>
              <a:spcAft>
                <a:spcPts val="0"/>
              </a:spcAft>
              <a:buClr>
                <a:schemeClr val="dk2"/>
              </a:buClr>
              <a:buSzPts val="2000"/>
              <a:buChar char="–"/>
            </a:pPr>
            <a:r>
              <a:rPr lang="en-US"/>
              <a:t>Race </a:t>
            </a:r>
            <a:endParaRPr/>
          </a:p>
          <a:p>
            <a:pPr indent="-384048" lvl="1" marL="914400" rtl="0" algn="l">
              <a:lnSpc>
                <a:spcPct val="84000"/>
              </a:lnSpc>
              <a:spcBef>
                <a:spcPts val="700"/>
              </a:spcBef>
              <a:spcAft>
                <a:spcPts val="0"/>
              </a:spcAft>
              <a:buClr>
                <a:schemeClr val="dk2"/>
              </a:buClr>
              <a:buSzPts val="2000"/>
              <a:buChar char="–"/>
            </a:pPr>
            <a:r>
              <a:rPr lang="en-US"/>
              <a:t>Poverty Rate</a:t>
            </a:r>
            <a:endParaRPr/>
          </a:p>
          <a:p>
            <a:pPr indent="-384048" lvl="1" marL="914400" rtl="0" algn="l">
              <a:lnSpc>
                <a:spcPct val="84000"/>
              </a:lnSpc>
              <a:spcBef>
                <a:spcPts val="700"/>
              </a:spcBef>
              <a:spcAft>
                <a:spcPts val="0"/>
              </a:spcAft>
              <a:buClr>
                <a:schemeClr val="dk2"/>
              </a:buClr>
              <a:buSzPts val="2000"/>
              <a:buChar char="–"/>
            </a:pPr>
            <a:r>
              <a:rPr lang="en-US"/>
              <a:t>Gender</a:t>
            </a:r>
            <a:endParaRPr/>
          </a:p>
          <a:p>
            <a:pPr indent="-384048" lvl="1" marL="914400" rtl="0" algn="l">
              <a:lnSpc>
                <a:spcPct val="84000"/>
              </a:lnSpc>
              <a:spcBef>
                <a:spcPts val="700"/>
              </a:spcBef>
              <a:spcAft>
                <a:spcPts val="0"/>
              </a:spcAft>
              <a:buClr>
                <a:schemeClr val="dk2"/>
              </a:buClr>
              <a:buSzPts val="2000"/>
              <a:buChar char="–"/>
            </a:pPr>
            <a:r>
              <a:rPr lang="en-US"/>
              <a:t>Age </a:t>
            </a:r>
            <a:endParaRPr/>
          </a:p>
          <a:p>
            <a:pPr indent="-384048" lvl="1" marL="914400" rtl="0" algn="l">
              <a:lnSpc>
                <a:spcPct val="84000"/>
              </a:lnSpc>
              <a:spcBef>
                <a:spcPts val="700"/>
              </a:spcBef>
              <a:spcAft>
                <a:spcPts val="0"/>
              </a:spcAft>
              <a:buClr>
                <a:schemeClr val="dk2"/>
              </a:buClr>
              <a:buSzPts val="2000"/>
              <a:buChar char="–"/>
            </a:pPr>
            <a:r>
              <a:rPr lang="en-US"/>
              <a:t>Geography</a:t>
            </a:r>
            <a:endParaRPr/>
          </a:p>
          <a:p>
            <a:pPr indent="-384048" lvl="0" marL="384048" rtl="0" algn="l">
              <a:lnSpc>
                <a:spcPct val="84000"/>
              </a:lnSpc>
              <a:spcBef>
                <a:spcPts val="1200"/>
              </a:spcBef>
              <a:spcAft>
                <a:spcPts val="0"/>
              </a:spcAft>
              <a:buClr>
                <a:schemeClr val="dk2"/>
              </a:buClr>
              <a:buSzPts val="2000"/>
              <a:buChar char="■"/>
            </a:pPr>
            <a:r>
              <a:rPr lang="en-US"/>
              <a:t>Sources:</a:t>
            </a:r>
            <a:endParaRPr/>
          </a:p>
          <a:p>
            <a:pPr indent="-384048" lvl="1" marL="914400" rtl="0" algn="l">
              <a:lnSpc>
                <a:spcPct val="84000"/>
              </a:lnSpc>
              <a:spcBef>
                <a:spcPts val="700"/>
              </a:spcBef>
              <a:spcAft>
                <a:spcPts val="0"/>
              </a:spcAft>
              <a:buClr>
                <a:schemeClr val="dk2"/>
              </a:buClr>
              <a:buSzPts val="2000"/>
              <a:buChar char="–"/>
            </a:pPr>
            <a:r>
              <a:rPr lang="en-US"/>
              <a:t>CDC</a:t>
            </a:r>
            <a:endParaRPr/>
          </a:p>
          <a:p>
            <a:pPr indent="-384048" lvl="1" marL="914400" rtl="0" algn="l">
              <a:lnSpc>
                <a:spcPct val="84000"/>
              </a:lnSpc>
              <a:spcBef>
                <a:spcPts val="700"/>
              </a:spcBef>
              <a:spcAft>
                <a:spcPts val="0"/>
              </a:spcAft>
              <a:buClr>
                <a:schemeClr val="dk2"/>
              </a:buClr>
              <a:buSzPts val="2000"/>
              <a:buChar char="–"/>
            </a:pPr>
            <a:r>
              <a:rPr lang="en-US"/>
              <a:t>FRED</a:t>
            </a:r>
            <a:endParaRPr/>
          </a:p>
          <a:p>
            <a:pPr indent="0" lvl="0" marL="0" rtl="0" algn="l">
              <a:lnSpc>
                <a:spcPct val="84000"/>
              </a:lnSpc>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Cleanup &amp; Exploration</a:t>
            </a:r>
            <a:endParaRPr/>
          </a:p>
        </p:txBody>
      </p:sp>
      <p:sp>
        <p:nvSpPr>
          <p:cNvPr id="137" name="Google Shape;137;p18"/>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Autofit/>
          </a:bodyPr>
          <a:lstStyle/>
          <a:p>
            <a:pPr indent="-422147" lvl="0" marL="384048" rtl="0" algn="l">
              <a:lnSpc>
                <a:spcPct val="94000"/>
              </a:lnSpc>
              <a:spcBef>
                <a:spcPts val="0"/>
              </a:spcBef>
              <a:spcAft>
                <a:spcPts val="0"/>
              </a:spcAft>
              <a:buClr>
                <a:schemeClr val="dk2"/>
              </a:buClr>
              <a:buSzPts val="2600"/>
              <a:buChar char="■"/>
            </a:pPr>
            <a:r>
              <a:rPr b="1" i="1" lang="en-US" sz="2600" u="sng">
                <a:solidFill>
                  <a:srgbClr val="0000FF"/>
                </a:solidFill>
                <a:latin typeface="Arial"/>
                <a:ea typeface="Arial"/>
                <a:cs typeface="Arial"/>
                <a:sym typeface="Arial"/>
                <a:hlinkClick r:id="rId3"/>
              </a:rPr>
              <a:t>https://wonder.cdc.gov/</a:t>
            </a:r>
            <a:endParaRPr b="1" sz="2600"/>
          </a:p>
          <a:p>
            <a:pPr indent="-422148" lvl="1" marL="914400" rtl="0" algn="l">
              <a:lnSpc>
                <a:spcPct val="94000"/>
              </a:lnSpc>
              <a:spcBef>
                <a:spcPts val="1200"/>
              </a:spcBef>
              <a:spcAft>
                <a:spcPts val="0"/>
              </a:spcAft>
              <a:buClr>
                <a:schemeClr val="dk2"/>
              </a:buClr>
              <a:buSzPts val="2400"/>
              <a:buChar char="–"/>
            </a:pPr>
            <a:r>
              <a:rPr lang="en-US" sz="2400"/>
              <a:t>Cancer Statistics</a:t>
            </a:r>
            <a:endParaRPr sz="2400"/>
          </a:p>
          <a:p>
            <a:pPr indent="-422148" lvl="1" marL="914400" rtl="0" algn="l">
              <a:lnSpc>
                <a:spcPct val="94000"/>
              </a:lnSpc>
              <a:spcBef>
                <a:spcPts val="1200"/>
              </a:spcBef>
              <a:spcAft>
                <a:spcPts val="0"/>
              </a:spcAft>
              <a:buSzPts val="2400"/>
              <a:buChar char="–"/>
            </a:pPr>
            <a:r>
              <a:rPr lang="en-US" sz="2400"/>
              <a:t>Mortality Data</a:t>
            </a:r>
            <a:endParaRPr sz="2400"/>
          </a:p>
          <a:p>
            <a:pPr indent="0" lvl="0" marL="914400" rtl="0" algn="l">
              <a:lnSpc>
                <a:spcPct val="94000"/>
              </a:lnSpc>
              <a:spcBef>
                <a:spcPts val="1200"/>
              </a:spcBef>
              <a:spcAft>
                <a:spcPts val="0"/>
              </a:spcAft>
              <a:buNone/>
            </a:pPr>
            <a:r>
              <a:t/>
            </a:r>
            <a:endParaRPr/>
          </a:p>
          <a:p>
            <a:pPr indent="0" lvl="0" marL="384048" rtl="0" algn="l">
              <a:spcBef>
                <a:spcPts val="0"/>
              </a:spcBef>
              <a:spcAft>
                <a:spcPts val="0"/>
              </a:spcAft>
              <a:buNone/>
            </a:pPr>
            <a:r>
              <a:t/>
            </a:r>
            <a:endParaRPr/>
          </a:p>
          <a:p>
            <a:pPr indent="0" lvl="0" marL="384048" rtl="0" algn="l">
              <a:spcBef>
                <a:spcPts val="0"/>
              </a:spcBef>
              <a:spcAft>
                <a:spcPts val="0"/>
              </a:spcAft>
              <a:buNone/>
            </a:pPr>
            <a:r>
              <a:t/>
            </a:r>
            <a:endParaRPr/>
          </a:p>
          <a:p>
            <a:pPr indent="0" lvl="0" marL="384048" rtl="0" algn="l">
              <a:spcBef>
                <a:spcPts val="0"/>
              </a:spcBef>
              <a:spcAft>
                <a:spcPts val="0"/>
              </a:spcAft>
              <a:buNone/>
            </a:pPr>
            <a:r>
              <a:t/>
            </a:r>
            <a:endParaRPr/>
          </a:p>
          <a:p>
            <a:pPr indent="0" lvl="0" marL="384048" rtl="0" algn="l">
              <a:spcBef>
                <a:spcPts val="0"/>
              </a:spcBef>
              <a:spcAft>
                <a:spcPts val="0"/>
              </a:spcAft>
              <a:buNone/>
            </a:pPr>
            <a:r>
              <a:t/>
            </a:r>
            <a:endParaRPr/>
          </a:p>
          <a:p>
            <a:pPr indent="0" lvl="0" marL="384048" rtl="0" algn="l">
              <a:spcBef>
                <a:spcPts val="0"/>
              </a:spcBef>
              <a:spcAft>
                <a:spcPts val="0"/>
              </a:spcAft>
              <a:buNone/>
            </a:pPr>
            <a:r>
              <a:t/>
            </a:r>
            <a:endParaRPr/>
          </a:p>
          <a:p>
            <a:pPr indent="0" lvl="0" marL="384048" rtl="0" algn="l">
              <a:spcBef>
                <a:spcPts val="0"/>
              </a:spcBef>
              <a:spcAft>
                <a:spcPts val="0"/>
              </a:spcAft>
              <a:buNone/>
            </a:pPr>
            <a:r>
              <a:t/>
            </a:r>
            <a:endParaRPr/>
          </a:p>
        </p:txBody>
      </p:sp>
      <p:pic>
        <p:nvPicPr>
          <p:cNvPr id="138" name="Google Shape;138;p18"/>
          <p:cNvPicPr preferRelativeResize="0"/>
          <p:nvPr/>
        </p:nvPicPr>
        <p:blipFill>
          <a:blip r:embed="rId4">
            <a:alphaModFix/>
          </a:blip>
          <a:stretch>
            <a:fillRect/>
          </a:stretch>
        </p:blipFill>
        <p:spPr>
          <a:xfrm>
            <a:off x="2271275" y="4608825"/>
            <a:ext cx="1974225" cy="1258575"/>
          </a:xfrm>
          <a:prstGeom prst="rect">
            <a:avLst/>
          </a:prstGeom>
          <a:noFill/>
          <a:ln>
            <a:noFill/>
          </a:ln>
        </p:spPr>
      </p:pic>
      <p:sp>
        <p:nvSpPr>
          <p:cNvPr id="139" name="Google Shape;139;p18"/>
          <p:cNvSpPr txBox="1"/>
          <p:nvPr>
            <p:ph idx="2" type="body"/>
          </p:nvPr>
        </p:nvSpPr>
        <p:spPr>
          <a:xfrm>
            <a:off x="7145400" y="2400300"/>
            <a:ext cx="4691100" cy="3581400"/>
          </a:xfrm>
          <a:prstGeom prst="rect">
            <a:avLst/>
          </a:prstGeom>
        </p:spPr>
        <p:txBody>
          <a:bodyPr anchorCtr="0" anchor="t" bIns="45700" lIns="91425" spcFirstLastPara="1" rIns="91425" wrap="square" tIns="45700">
            <a:noAutofit/>
          </a:bodyPr>
          <a:lstStyle/>
          <a:p>
            <a:pPr indent="-422147" lvl="0" marL="384048" rtl="0" algn="l">
              <a:spcBef>
                <a:spcPts val="0"/>
              </a:spcBef>
              <a:spcAft>
                <a:spcPts val="0"/>
              </a:spcAft>
              <a:buClr>
                <a:srgbClr val="0000FF"/>
              </a:buClr>
              <a:buSzPts val="2600"/>
              <a:buChar char="■"/>
            </a:pPr>
            <a:r>
              <a:rPr b="1" i="1" lang="en-US" sz="2600" u="sng">
                <a:solidFill>
                  <a:srgbClr val="0000FF"/>
                </a:solidFill>
                <a:latin typeface="Arial"/>
                <a:ea typeface="Arial"/>
                <a:cs typeface="Arial"/>
                <a:sym typeface="Arial"/>
                <a:hlinkClick r:id="rId5"/>
              </a:rPr>
              <a:t>https://fred.stlouisfed.org/</a:t>
            </a:r>
            <a:endParaRPr b="1" sz="2600">
              <a:solidFill>
                <a:srgbClr val="0000FF"/>
              </a:solidFill>
            </a:endParaRPr>
          </a:p>
          <a:p>
            <a:pPr indent="-422148" lvl="1" marL="914400" rtl="0" algn="l">
              <a:spcBef>
                <a:spcPts val="1200"/>
              </a:spcBef>
              <a:spcAft>
                <a:spcPts val="0"/>
              </a:spcAft>
              <a:buSzPts val="2400"/>
              <a:buChar char="–"/>
            </a:pPr>
            <a:r>
              <a:rPr lang="en-US" sz="2400"/>
              <a:t>Poverty Data</a:t>
            </a:r>
            <a:endParaRPr sz="2400"/>
          </a:p>
          <a:p>
            <a:pPr indent="0" lvl="0" marL="914400" rtl="0" algn="l">
              <a:spcBef>
                <a:spcPts val="1200"/>
              </a:spcBef>
              <a:spcAft>
                <a:spcPts val="0"/>
              </a:spcAft>
              <a:buClr>
                <a:schemeClr val="dk1"/>
              </a:buClr>
              <a:buSzPts val="1100"/>
              <a:buFont typeface="Arial"/>
              <a:buNone/>
            </a:pPr>
            <a:r>
              <a:t/>
            </a:r>
            <a:endParaRPr/>
          </a:p>
          <a:p>
            <a:pPr indent="0" lvl="0" marL="384048" rtl="0" algn="l">
              <a:spcBef>
                <a:spcPts val="0"/>
              </a:spcBef>
              <a:spcAft>
                <a:spcPts val="0"/>
              </a:spcAft>
              <a:buClr>
                <a:schemeClr val="dk1"/>
              </a:buClr>
              <a:buSzPts val="1100"/>
              <a:buFont typeface="Arial"/>
              <a:buNone/>
            </a:pPr>
            <a:r>
              <a:t/>
            </a:r>
            <a:endParaRPr/>
          </a:p>
          <a:p>
            <a:pPr indent="0" lvl="0" marL="384048" rtl="0" algn="l">
              <a:spcBef>
                <a:spcPts val="0"/>
              </a:spcBef>
              <a:spcAft>
                <a:spcPts val="0"/>
              </a:spcAft>
              <a:buClr>
                <a:schemeClr val="dk1"/>
              </a:buClr>
              <a:buSzPts val="1100"/>
              <a:buFont typeface="Arial"/>
              <a:buNone/>
            </a:pPr>
            <a:r>
              <a:t/>
            </a:r>
            <a:endParaRPr/>
          </a:p>
          <a:p>
            <a:pPr indent="0" lvl="0" marL="384048" rtl="0" algn="l">
              <a:spcBef>
                <a:spcPts val="0"/>
              </a:spcBef>
              <a:spcAft>
                <a:spcPts val="0"/>
              </a:spcAft>
              <a:buClr>
                <a:schemeClr val="dk1"/>
              </a:buClr>
              <a:buSzPts val="1100"/>
              <a:buFont typeface="Arial"/>
              <a:buNone/>
            </a:pPr>
            <a:r>
              <a:t/>
            </a:r>
            <a:endParaRPr/>
          </a:p>
          <a:p>
            <a:pPr indent="0" lvl="0" marL="384048" rtl="0" algn="l">
              <a:spcBef>
                <a:spcPts val="0"/>
              </a:spcBef>
              <a:spcAft>
                <a:spcPts val="0"/>
              </a:spcAft>
              <a:buClr>
                <a:schemeClr val="dk1"/>
              </a:buClr>
              <a:buSzPts val="1100"/>
              <a:buFont typeface="Arial"/>
              <a:buNone/>
            </a:pPr>
            <a:r>
              <a:t/>
            </a:r>
            <a:endParaRPr/>
          </a:p>
          <a:p>
            <a:pPr indent="0" lvl="0" marL="384048" rtl="0" algn="l">
              <a:spcBef>
                <a:spcPts val="0"/>
              </a:spcBef>
              <a:spcAft>
                <a:spcPts val="0"/>
              </a:spcAft>
              <a:buClr>
                <a:schemeClr val="dk1"/>
              </a:buClr>
              <a:buSzPts val="1100"/>
              <a:buFont typeface="Arial"/>
              <a:buNone/>
            </a:pPr>
            <a:r>
              <a:t/>
            </a:r>
            <a:endParaRPr/>
          </a:p>
          <a:p>
            <a:pPr indent="0" lvl="0" marL="0" rtl="0" algn="l">
              <a:spcBef>
                <a:spcPts val="1000"/>
              </a:spcBef>
              <a:spcAft>
                <a:spcPts val="200"/>
              </a:spcAft>
              <a:buNone/>
            </a:pPr>
            <a:r>
              <a:t/>
            </a:r>
            <a:endParaRPr/>
          </a:p>
        </p:txBody>
      </p:sp>
      <p:pic>
        <p:nvPicPr>
          <p:cNvPr id="140" name="Google Shape;140;p18"/>
          <p:cNvPicPr preferRelativeResize="0"/>
          <p:nvPr/>
        </p:nvPicPr>
        <p:blipFill>
          <a:blip r:embed="rId6">
            <a:alphaModFix/>
          </a:blip>
          <a:stretch>
            <a:fillRect/>
          </a:stretch>
        </p:blipFill>
        <p:spPr>
          <a:xfrm>
            <a:off x="8141875" y="4608825"/>
            <a:ext cx="2698150" cy="10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 </a:t>
            </a:r>
            <a:r>
              <a:rPr lang="en-US" sz="3600"/>
              <a:t>- Cancer Death over 2006-2015</a:t>
            </a:r>
            <a:endParaRPr sz="3600"/>
          </a:p>
        </p:txBody>
      </p:sp>
      <p:sp>
        <p:nvSpPr>
          <p:cNvPr id="146" name="Google Shape;146;p19"/>
          <p:cNvSpPr txBox="1"/>
          <p:nvPr>
            <p:ph idx="1" type="body"/>
          </p:nvPr>
        </p:nvSpPr>
        <p:spPr>
          <a:xfrm>
            <a:off x="1371600" y="2286000"/>
            <a:ext cx="4304100" cy="3581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None/>
            </a:pPr>
            <a:r>
              <a:t/>
            </a:r>
            <a:endParaRPr/>
          </a:p>
          <a:p>
            <a:pPr indent="-384048" lvl="0" marL="384048" rtl="0" algn="l">
              <a:spcBef>
                <a:spcPts val="1200"/>
              </a:spcBef>
              <a:spcAft>
                <a:spcPts val="0"/>
              </a:spcAft>
              <a:buSzPts val="1800"/>
              <a:buChar char="■"/>
            </a:pPr>
            <a:r>
              <a:rPr lang="en-US"/>
              <a:t>Lung cancer death for All Ages, All Races, Both Sexes</a:t>
            </a:r>
            <a:endParaRPr/>
          </a:p>
          <a:p>
            <a:pPr indent="-384048" lvl="0" marL="384048" rtl="0" algn="l">
              <a:spcBef>
                <a:spcPts val="1200"/>
              </a:spcBef>
              <a:spcAft>
                <a:spcPts val="0"/>
              </a:spcAft>
              <a:buSzPts val="1800"/>
              <a:buChar char="■"/>
            </a:pPr>
            <a:r>
              <a:rPr lang="en-US"/>
              <a:t>There is a steady decrease in rates over time</a:t>
            </a:r>
            <a:endParaRPr/>
          </a:p>
          <a:p>
            <a:pPr indent="73152" lvl="0" marL="841248" rtl="0" algn="l">
              <a:spcBef>
                <a:spcPts val="1200"/>
              </a:spcBef>
              <a:spcAft>
                <a:spcPts val="0"/>
              </a:spcAft>
              <a:buNone/>
            </a:pPr>
            <a:r>
              <a:rPr lang="en-US" sz="1800"/>
              <a:t>-	2006	152,888</a:t>
            </a:r>
            <a:endParaRPr sz="1800"/>
          </a:p>
          <a:p>
            <a:pPr indent="73152" lvl="0" marL="841248" rtl="0" algn="l">
              <a:spcBef>
                <a:spcPts val="1200"/>
              </a:spcBef>
              <a:spcAft>
                <a:spcPts val="0"/>
              </a:spcAft>
              <a:buNone/>
            </a:pPr>
            <a:r>
              <a:rPr lang="en-US" sz="1800"/>
              <a:t>-	2015	147,395</a:t>
            </a:r>
            <a:endParaRPr sz="1800"/>
          </a:p>
          <a:p>
            <a:pPr indent="0" lvl="0" marL="384048" rtl="0" algn="l">
              <a:spcBef>
                <a:spcPts val="1200"/>
              </a:spcBef>
              <a:spcAft>
                <a:spcPts val="0"/>
              </a:spcAft>
              <a:buNone/>
            </a:pPr>
            <a:r>
              <a:t/>
            </a:r>
            <a:endParaRPr/>
          </a:p>
          <a:p>
            <a:pPr indent="0" lvl="0" marL="0" rtl="0" algn="l">
              <a:lnSpc>
                <a:spcPct val="94000"/>
              </a:lnSpc>
              <a:spcBef>
                <a:spcPts val="1200"/>
              </a:spcBef>
              <a:spcAft>
                <a:spcPts val="0"/>
              </a:spcAft>
              <a:buNone/>
            </a:pPr>
            <a:r>
              <a:t/>
            </a:r>
            <a:endParaRPr/>
          </a:p>
          <a:p>
            <a:pPr indent="0" lvl="0" marL="384048" rtl="0" algn="l">
              <a:lnSpc>
                <a:spcPct val="94000"/>
              </a:lnSpc>
              <a:spcBef>
                <a:spcPts val="1200"/>
              </a:spcBef>
              <a:spcAft>
                <a:spcPts val="0"/>
              </a:spcAft>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47" name="Google Shape;147;p19"/>
          <p:cNvPicPr preferRelativeResize="0"/>
          <p:nvPr/>
        </p:nvPicPr>
        <p:blipFill>
          <a:blip r:embed="rId3">
            <a:alphaModFix/>
          </a:blip>
          <a:stretch>
            <a:fillRect/>
          </a:stretch>
        </p:blipFill>
        <p:spPr>
          <a:xfrm>
            <a:off x="5675700" y="2286000"/>
            <a:ext cx="6211499" cy="43468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 - </a:t>
            </a:r>
            <a:r>
              <a:rPr lang="en-US" sz="3600"/>
              <a:t>Cancer Death by Sex</a:t>
            </a:r>
            <a:endParaRPr sz="3600"/>
          </a:p>
        </p:txBody>
      </p:sp>
      <p:sp>
        <p:nvSpPr>
          <p:cNvPr id="153" name="Google Shape;153;p20"/>
          <p:cNvSpPr txBox="1"/>
          <p:nvPr>
            <p:ph idx="1" type="body"/>
          </p:nvPr>
        </p:nvSpPr>
        <p:spPr>
          <a:xfrm>
            <a:off x="1168300" y="1899825"/>
            <a:ext cx="4590600" cy="2879400"/>
          </a:xfrm>
          <a:prstGeom prst="rect">
            <a:avLst/>
          </a:prstGeom>
          <a:noFill/>
          <a:ln>
            <a:noFill/>
          </a:ln>
        </p:spPr>
        <p:txBody>
          <a:bodyPr anchorCtr="0" anchor="t" bIns="45700" lIns="91425" spcFirstLastPara="1" rIns="91425" wrap="square" tIns="45700">
            <a:noAutofit/>
          </a:bodyPr>
          <a:lstStyle/>
          <a:p>
            <a:pPr indent="-384048" lvl="0" marL="384048" rtl="0" algn="l">
              <a:spcBef>
                <a:spcPts val="1200"/>
              </a:spcBef>
              <a:spcAft>
                <a:spcPts val="0"/>
              </a:spcAft>
              <a:buSzPts val="1800"/>
              <a:buChar char="■"/>
            </a:pPr>
            <a:r>
              <a:rPr lang="en-US"/>
              <a:t>Number of Lung Cancer Deaths by Sex, All Races</a:t>
            </a:r>
            <a:endParaRPr/>
          </a:p>
          <a:p>
            <a:pPr indent="-384048" lvl="0" marL="384048" rtl="0" algn="l">
              <a:lnSpc>
                <a:spcPct val="94000"/>
              </a:lnSpc>
              <a:spcBef>
                <a:spcPts val="1200"/>
              </a:spcBef>
              <a:spcAft>
                <a:spcPts val="0"/>
              </a:spcAft>
              <a:buClr>
                <a:schemeClr val="dk2"/>
              </a:buClr>
              <a:buSzPts val="2000"/>
              <a:buChar char="■"/>
            </a:pPr>
            <a:r>
              <a:rPr lang="en-US"/>
              <a:t>Male deaths is greater than Female</a:t>
            </a:r>
            <a:endParaRPr/>
          </a:p>
          <a:p>
            <a:pPr indent="-384048" lvl="0" marL="384048" rtl="0" algn="l">
              <a:lnSpc>
                <a:spcPct val="94000"/>
              </a:lnSpc>
              <a:spcBef>
                <a:spcPts val="1200"/>
              </a:spcBef>
              <a:spcAft>
                <a:spcPts val="0"/>
              </a:spcAft>
              <a:buClr>
                <a:schemeClr val="dk2"/>
              </a:buClr>
              <a:buSzPts val="2000"/>
              <a:buChar char="■"/>
            </a:pPr>
            <a:r>
              <a:rPr lang="en-US"/>
              <a:t>Deaths go down for both, but seems like greater decrease in men</a:t>
            </a:r>
            <a:endParaRPr/>
          </a:p>
          <a:p>
            <a:pPr indent="457200" lvl="0" marL="457200" rtl="0" algn="l">
              <a:lnSpc>
                <a:spcPct val="100000"/>
              </a:lnSpc>
              <a:spcBef>
                <a:spcPts val="1200"/>
              </a:spcBef>
              <a:spcAft>
                <a:spcPts val="0"/>
              </a:spcAft>
              <a:buNone/>
            </a:pPr>
            <a:r>
              <a:t/>
            </a:r>
            <a:endParaRPr sz="1800"/>
          </a:p>
          <a:p>
            <a:pPr indent="0" lvl="0" marL="0" rtl="0" algn="l">
              <a:lnSpc>
                <a:spcPct val="94000"/>
              </a:lnSpc>
              <a:spcBef>
                <a:spcPts val="1200"/>
              </a:spcBef>
              <a:spcAft>
                <a:spcPts val="0"/>
              </a:spcAft>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54" name="Google Shape;154;p20"/>
          <p:cNvPicPr preferRelativeResize="0"/>
          <p:nvPr/>
        </p:nvPicPr>
        <p:blipFill>
          <a:blip r:embed="rId3">
            <a:alphaModFix/>
          </a:blip>
          <a:stretch>
            <a:fillRect/>
          </a:stretch>
        </p:blipFill>
        <p:spPr>
          <a:xfrm>
            <a:off x="5758900" y="1638300"/>
            <a:ext cx="6352340" cy="4234900"/>
          </a:xfrm>
          <a:prstGeom prst="rect">
            <a:avLst/>
          </a:prstGeom>
          <a:noFill/>
          <a:ln>
            <a:noFill/>
          </a:ln>
        </p:spPr>
      </p:pic>
      <p:graphicFrame>
        <p:nvGraphicFramePr>
          <p:cNvPr id="155" name="Google Shape;155;p20"/>
          <p:cNvGraphicFramePr/>
          <p:nvPr/>
        </p:nvGraphicFramePr>
        <p:xfrm>
          <a:off x="1168300" y="4660000"/>
          <a:ext cx="3000000" cy="3000000"/>
        </p:xfrm>
        <a:graphic>
          <a:graphicData uri="http://schemas.openxmlformats.org/drawingml/2006/table">
            <a:tbl>
              <a:tblPr>
                <a:noFill/>
                <a:tableStyleId>{729FD75D-8868-43B2-867A-2F18F4CB2D08}</a:tableStyleId>
              </a:tblPr>
              <a:tblGrid>
                <a:gridCol w="1421800"/>
                <a:gridCol w="1421800"/>
                <a:gridCol w="1421800"/>
              </a:tblGrid>
              <a:tr h="508025">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Year</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Female</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Male</a:t>
                      </a:r>
                      <a:endParaRPr sz="1800">
                        <a:latin typeface="Libre Franklin"/>
                        <a:ea typeface="Libre Franklin"/>
                        <a:cs typeface="Libre Franklin"/>
                        <a:sym typeface="Libre Franklin"/>
                      </a:endParaRPr>
                    </a:p>
                  </a:txBody>
                  <a:tcPr marT="91425" marB="91425" marR="91425" marL="91425"/>
                </a:tc>
              </a:tr>
              <a:tr h="488925">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2006</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97,903</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191,956</a:t>
                      </a:r>
                      <a:endParaRPr sz="1800">
                        <a:latin typeface="Libre Franklin"/>
                        <a:ea typeface="Libre Franklin"/>
                        <a:cs typeface="Libre Franklin"/>
                        <a:sym typeface="Libre Franklin"/>
                      </a:endParaRPr>
                    </a:p>
                  </a:txBody>
                  <a:tcPr marT="91425" marB="91425" marR="91425" marL="91425"/>
                </a:tc>
              </a:tr>
              <a:tr h="488925">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2015</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86,551</a:t>
                      </a:r>
                      <a:endParaRPr sz="1800">
                        <a:latin typeface="Libre Franklin"/>
                        <a:ea typeface="Libre Franklin"/>
                        <a:cs typeface="Libre Franklin"/>
                        <a:sym typeface="Libre Franklin"/>
                      </a:endParaRPr>
                    </a:p>
                  </a:txBody>
                  <a:tcPr marT="91425" marB="91425" marR="91425" marL="91425"/>
                </a:tc>
                <a:tc>
                  <a:txBody>
                    <a:bodyPr>
                      <a:noAutofit/>
                    </a:bodyPr>
                    <a:lstStyle/>
                    <a:p>
                      <a:pPr indent="0" lvl="0" marL="0" rtl="0" algn="l">
                        <a:spcBef>
                          <a:spcPts val="0"/>
                        </a:spcBef>
                        <a:spcAft>
                          <a:spcPts val="0"/>
                        </a:spcAft>
                        <a:buNone/>
                      </a:pPr>
                      <a:r>
                        <a:rPr lang="en-US" sz="1800">
                          <a:latin typeface="Libre Franklin"/>
                          <a:ea typeface="Libre Franklin"/>
                          <a:cs typeface="Libre Franklin"/>
                          <a:sym typeface="Libre Franklin"/>
                        </a:rPr>
                        <a:t>146,777</a:t>
                      </a:r>
                      <a:endParaRPr sz="1800">
                        <a:latin typeface="Libre Franklin"/>
                        <a:ea typeface="Libre Franklin"/>
                        <a:cs typeface="Libre Franklin"/>
                        <a:sym typeface="Libre Frankli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371600" y="41395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a:t>
            </a:r>
            <a:r>
              <a:rPr lang="en-US"/>
              <a:t>- </a:t>
            </a:r>
            <a:r>
              <a:rPr lang="en-US" sz="3600"/>
              <a:t>Cancer Death by Age</a:t>
            </a:r>
            <a:endParaRPr sz="3600"/>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61" name="Google Shape;161;p21"/>
          <p:cNvSpPr txBox="1"/>
          <p:nvPr>
            <p:ph idx="1" type="body"/>
          </p:nvPr>
        </p:nvSpPr>
        <p:spPr>
          <a:xfrm>
            <a:off x="1276900" y="1899850"/>
            <a:ext cx="3815400" cy="46323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1200"/>
              </a:spcBef>
              <a:spcAft>
                <a:spcPts val="0"/>
              </a:spcAft>
              <a:buClr>
                <a:schemeClr val="dk2"/>
              </a:buClr>
              <a:buSzPts val="2000"/>
              <a:buChar char="■"/>
            </a:pPr>
            <a:r>
              <a:rPr lang="en-US"/>
              <a:t>Number of Lung Cancer Deaths by Age Group, All Races, Both Sexes</a:t>
            </a:r>
            <a:endParaRPr/>
          </a:p>
          <a:p>
            <a:pPr indent="-371348" lvl="0" marL="384048" rtl="0" algn="l">
              <a:lnSpc>
                <a:spcPct val="94000"/>
              </a:lnSpc>
              <a:spcBef>
                <a:spcPts val="1200"/>
              </a:spcBef>
              <a:spcAft>
                <a:spcPts val="0"/>
              </a:spcAft>
              <a:buSzPts val="1800"/>
              <a:buChar char="■"/>
            </a:pPr>
            <a:r>
              <a:rPr lang="en-US"/>
              <a:t>I</a:t>
            </a:r>
            <a:r>
              <a:rPr lang="en-US"/>
              <a:t>ncreasing age is an important risk factor.</a:t>
            </a:r>
            <a:endParaRPr/>
          </a:p>
          <a:p>
            <a:pPr indent="-384048" lvl="0" marL="384048" rtl="0" algn="l">
              <a:lnSpc>
                <a:spcPct val="94000"/>
              </a:lnSpc>
              <a:spcBef>
                <a:spcPts val="1200"/>
              </a:spcBef>
              <a:spcAft>
                <a:spcPts val="0"/>
              </a:spcAft>
              <a:buClr>
                <a:schemeClr val="dk2"/>
              </a:buClr>
              <a:buSzPts val="2000"/>
              <a:buChar char="■"/>
            </a:pPr>
            <a:r>
              <a:rPr lang="en-US"/>
              <a:t>Most deaths occurred when people are in their 70’s </a:t>
            </a:r>
            <a:endParaRPr/>
          </a:p>
          <a:p>
            <a:pPr indent="-371348" lvl="0" marL="384048" rtl="0" algn="l">
              <a:lnSpc>
                <a:spcPct val="94000"/>
              </a:lnSpc>
              <a:spcBef>
                <a:spcPts val="1200"/>
              </a:spcBef>
              <a:spcAft>
                <a:spcPts val="0"/>
              </a:spcAft>
              <a:buSzPts val="1800"/>
              <a:buChar char="■"/>
            </a:pPr>
            <a:r>
              <a:rPr lang="en-US"/>
              <a:t>Lesser cases of death reported for 35 below age group</a:t>
            </a:r>
            <a:endParaRPr/>
          </a:p>
          <a:p>
            <a:pPr indent="0" lvl="0" marL="0" rtl="0" algn="l">
              <a:lnSpc>
                <a:spcPct val="94000"/>
              </a:lnSpc>
              <a:spcBef>
                <a:spcPts val="1200"/>
              </a:spcBef>
              <a:spcAft>
                <a:spcPts val="0"/>
              </a:spcAft>
              <a:buNone/>
            </a:pPr>
            <a:r>
              <a:t/>
            </a:r>
            <a:endParaRPr/>
          </a:p>
          <a:p>
            <a:pPr indent="0" lvl="0" marL="384048" rtl="0" algn="l">
              <a:lnSpc>
                <a:spcPct val="94000"/>
              </a:lnSpc>
              <a:spcBef>
                <a:spcPts val="1200"/>
              </a:spcBef>
              <a:spcAft>
                <a:spcPts val="0"/>
              </a:spcAft>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62" name="Google Shape;162;p21"/>
          <p:cNvPicPr preferRelativeResize="0"/>
          <p:nvPr/>
        </p:nvPicPr>
        <p:blipFill>
          <a:blip r:embed="rId3">
            <a:alphaModFix/>
          </a:blip>
          <a:stretch>
            <a:fillRect/>
          </a:stretch>
        </p:blipFill>
        <p:spPr>
          <a:xfrm>
            <a:off x="5092300" y="2171700"/>
            <a:ext cx="6894075" cy="3939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en-US"/>
              <a:t>Data Analysis </a:t>
            </a:r>
            <a:r>
              <a:rPr lang="en-US" sz="3600"/>
              <a:t>- Cancer Death by Race</a:t>
            </a:r>
            <a:endParaRPr sz="3600"/>
          </a:p>
        </p:txBody>
      </p:sp>
      <p:sp>
        <p:nvSpPr>
          <p:cNvPr id="168" name="Google Shape;168;p22"/>
          <p:cNvSpPr txBox="1"/>
          <p:nvPr>
            <p:ph idx="1" type="body"/>
          </p:nvPr>
        </p:nvSpPr>
        <p:spPr>
          <a:xfrm>
            <a:off x="1371600" y="2286000"/>
            <a:ext cx="4382100" cy="3581400"/>
          </a:xfrm>
          <a:prstGeom prst="rect">
            <a:avLst/>
          </a:prstGeom>
          <a:noFill/>
          <a:ln>
            <a:noFill/>
          </a:ln>
        </p:spPr>
        <p:txBody>
          <a:bodyPr anchorCtr="0" anchor="t" bIns="45700" lIns="91425" spcFirstLastPara="1" rIns="91425" wrap="square" tIns="45700">
            <a:noAutofit/>
          </a:bodyPr>
          <a:lstStyle/>
          <a:p>
            <a:pPr indent="-371348" lvl="0" marL="384048" rtl="0" algn="l">
              <a:lnSpc>
                <a:spcPct val="94000"/>
              </a:lnSpc>
              <a:spcBef>
                <a:spcPts val="1200"/>
              </a:spcBef>
              <a:spcAft>
                <a:spcPts val="0"/>
              </a:spcAft>
              <a:buSzPts val="1800"/>
              <a:buChar char="■"/>
            </a:pPr>
            <a:r>
              <a:rPr lang="en-US"/>
              <a:t>Number of Lung Cancer Deaths by Race over 10 years period</a:t>
            </a:r>
            <a:endParaRPr/>
          </a:p>
          <a:p>
            <a:pPr indent="-371348" lvl="0" marL="384048" rtl="0" algn="l">
              <a:lnSpc>
                <a:spcPct val="94000"/>
              </a:lnSpc>
              <a:spcBef>
                <a:spcPts val="1200"/>
              </a:spcBef>
              <a:spcAft>
                <a:spcPts val="0"/>
              </a:spcAft>
              <a:buSzPts val="1800"/>
              <a:buChar char="■"/>
            </a:pPr>
            <a:r>
              <a:rPr lang="en-US">
                <a:solidFill>
                  <a:srgbClr val="191B0E"/>
                </a:solidFill>
                <a:latin typeface="Arial"/>
                <a:ea typeface="Arial"/>
                <a:cs typeface="Arial"/>
                <a:sym typeface="Arial"/>
              </a:rPr>
              <a:t>Total Number of deaths without taking population distribution into account</a:t>
            </a:r>
            <a:endParaRPr>
              <a:solidFill>
                <a:srgbClr val="191B0E"/>
              </a:solidFill>
              <a:latin typeface="Arial"/>
              <a:ea typeface="Arial"/>
              <a:cs typeface="Arial"/>
              <a:sym typeface="Arial"/>
            </a:endParaRPr>
          </a:p>
          <a:p>
            <a:pPr indent="-371348" lvl="0" marL="384048" rtl="0" algn="l">
              <a:lnSpc>
                <a:spcPct val="94000"/>
              </a:lnSpc>
              <a:spcBef>
                <a:spcPts val="1200"/>
              </a:spcBef>
              <a:spcAft>
                <a:spcPts val="0"/>
              </a:spcAft>
              <a:buClr>
                <a:srgbClr val="191B0E"/>
              </a:buClr>
              <a:buSzPts val="1800"/>
              <a:buFont typeface="Arial"/>
              <a:buChar char="■"/>
            </a:pPr>
            <a:r>
              <a:rPr lang="en-US">
                <a:solidFill>
                  <a:srgbClr val="191B0E"/>
                </a:solidFill>
                <a:latin typeface="Arial"/>
                <a:ea typeface="Arial"/>
                <a:cs typeface="Arial"/>
                <a:sym typeface="Arial"/>
              </a:rPr>
              <a:t>White population is larger; more cancer related death reported</a:t>
            </a:r>
            <a:endParaRPr>
              <a:solidFill>
                <a:srgbClr val="191B0E"/>
              </a:solidFill>
              <a:latin typeface="Arial"/>
              <a:ea typeface="Arial"/>
              <a:cs typeface="Arial"/>
              <a:sym typeface="Arial"/>
            </a:endParaRPr>
          </a:p>
          <a:p>
            <a:pPr indent="0" lvl="0" marL="0" rtl="0" algn="l">
              <a:lnSpc>
                <a:spcPct val="94000"/>
              </a:lnSpc>
              <a:spcBef>
                <a:spcPts val="1200"/>
              </a:spcBef>
              <a:spcAft>
                <a:spcPts val="0"/>
              </a:spcAft>
              <a:buNone/>
            </a:pPr>
            <a:r>
              <a:t/>
            </a:r>
            <a:endParaRPr/>
          </a:p>
          <a:p>
            <a:pPr indent="0" lvl="0" marL="384048" rtl="0" algn="l">
              <a:lnSpc>
                <a:spcPct val="94000"/>
              </a:lnSpc>
              <a:spcBef>
                <a:spcPts val="1200"/>
              </a:spcBef>
              <a:spcAft>
                <a:spcPts val="0"/>
              </a:spcAft>
              <a:buNone/>
            </a:pPr>
            <a:r>
              <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69" name="Google Shape;169;p22"/>
          <p:cNvPicPr preferRelativeResize="0"/>
          <p:nvPr/>
        </p:nvPicPr>
        <p:blipFill>
          <a:blip r:embed="rId3">
            <a:alphaModFix/>
          </a:blip>
          <a:stretch>
            <a:fillRect/>
          </a:stretch>
        </p:blipFill>
        <p:spPr>
          <a:xfrm>
            <a:off x="5637500" y="1932450"/>
            <a:ext cx="6407601" cy="4783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400"/>
              <a:buFont typeface="Libre Franklin"/>
              <a:buNone/>
            </a:pPr>
            <a:r>
              <a:rPr lang="en-US"/>
              <a:t>Data Analysis</a:t>
            </a:r>
            <a:r>
              <a:rPr lang="en-US" sz="3600"/>
              <a:t> - Cancer Death by Race </a:t>
            </a:r>
            <a:endParaRPr/>
          </a:p>
        </p:txBody>
      </p:sp>
      <p:sp>
        <p:nvSpPr>
          <p:cNvPr id="176" name="Google Shape;176;p23"/>
          <p:cNvSpPr txBox="1"/>
          <p:nvPr>
            <p:ph idx="1" type="body"/>
          </p:nvPr>
        </p:nvSpPr>
        <p:spPr>
          <a:xfrm>
            <a:off x="1371613" y="1638299"/>
            <a:ext cx="4447800" cy="3581400"/>
          </a:xfrm>
          <a:prstGeom prst="rect">
            <a:avLst/>
          </a:prstGeom>
        </p:spPr>
        <p:txBody>
          <a:bodyPr anchorCtr="0" anchor="t" bIns="45700" lIns="91425" spcFirstLastPara="1" rIns="91425" wrap="square" tIns="45700">
            <a:noAutofit/>
          </a:bodyPr>
          <a:lstStyle/>
          <a:p>
            <a:pPr indent="0" lvl="0" marL="0" rtl="0" algn="ctr">
              <a:spcBef>
                <a:spcPts val="1000"/>
              </a:spcBef>
              <a:spcAft>
                <a:spcPts val="200"/>
              </a:spcAft>
              <a:buNone/>
            </a:pPr>
            <a:r>
              <a:rPr b="1" lang="en-US" sz="2400"/>
              <a:t>Total Population 2015</a:t>
            </a:r>
            <a:endParaRPr b="1" sz="2400"/>
          </a:p>
        </p:txBody>
      </p:sp>
      <p:sp>
        <p:nvSpPr>
          <p:cNvPr id="177" name="Google Shape;177;p23"/>
          <p:cNvSpPr txBox="1"/>
          <p:nvPr>
            <p:ph idx="2" type="body"/>
          </p:nvPr>
        </p:nvSpPr>
        <p:spPr>
          <a:xfrm>
            <a:off x="6525403" y="1638299"/>
            <a:ext cx="4447800" cy="3581400"/>
          </a:xfrm>
          <a:prstGeom prst="rect">
            <a:avLst/>
          </a:prstGeom>
        </p:spPr>
        <p:txBody>
          <a:bodyPr anchorCtr="0" anchor="t" bIns="45700" lIns="91425" spcFirstLastPara="1" rIns="91425" wrap="square" tIns="45700">
            <a:noAutofit/>
          </a:bodyPr>
          <a:lstStyle/>
          <a:p>
            <a:pPr indent="0" lvl="0" marL="0" rtl="0" algn="ctr">
              <a:spcBef>
                <a:spcPts val="1000"/>
              </a:spcBef>
              <a:spcAft>
                <a:spcPts val="200"/>
              </a:spcAft>
              <a:buClr>
                <a:schemeClr val="dk1"/>
              </a:buClr>
              <a:buSzPts val="1100"/>
              <a:buFont typeface="Arial"/>
              <a:buNone/>
            </a:pPr>
            <a:r>
              <a:rPr b="1" lang="en-US" sz="2400"/>
              <a:t>Lung Cancer Mortality</a:t>
            </a:r>
            <a:r>
              <a:rPr b="1" lang="en-US" sz="2400"/>
              <a:t> 2015</a:t>
            </a:r>
            <a:endParaRPr b="1"/>
          </a:p>
        </p:txBody>
      </p:sp>
      <p:pic>
        <p:nvPicPr>
          <p:cNvPr id="178" name="Google Shape;178;p23"/>
          <p:cNvPicPr preferRelativeResize="0"/>
          <p:nvPr/>
        </p:nvPicPr>
        <p:blipFill>
          <a:blip r:embed="rId3">
            <a:alphaModFix/>
          </a:blip>
          <a:stretch>
            <a:fillRect/>
          </a:stretch>
        </p:blipFill>
        <p:spPr>
          <a:xfrm>
            <a:off x="704375" y="2721425"/>
            <a:ext cx="5782301" cy="3864425"/>
          </a:xfrm>
          <a:prstGeom prst="rect">
            <a:avLst/>
          </a:prstGeom>
          <a:noFill/>
          <a:ln>
            <a:noFill/>
          </a:ln>
        </p:spPr>
      </p:pic>
      <p:pic>
        <p:nvPicPr>
          <p:cNvPr id="179" name="Google Shape;179;p23"/>
          <p:cNvPicPr preferRelativeResize="0"/>
          <p:nvPr/>
        </p:nvPicPr>
        <p:blipFill rotWithShape="1">
          <a:blip r:embed="rId4">
            <a:alphaModFix/>
          </a:blip>
          <a:srcRect b="-2679" l="0" r="0" t="2679"/>
          <a:stretch/>
        </p:blipFill>
        <p:spPr>
          <a:xfrm>
            <a:off x="6686763" y="2639775"/>
            <a:ext cx="5505232" cy="402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