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3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72847-68E1-5685-A73E-772B6E74C789}" v="6" dt="2024-03-16T15:27:38.05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44" d="100"/>
          <a:sy n="44" d="100"/>
        </p:scale>
        <p:origin x="624" y="5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5" Type="http://schemas.microsoft.com/office/2015/10/relationships/revisionInfo" Target="revisionInfo.xml"/><Relationship Id="rId4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alceu@gmail.com" userId="S::pauloalceu_gmail.com#ext#@metodistabr.onmicrosoft.com::4a85905b-5aa0-44ac-943b-39607c701939" providerId="AD" clId="Web-{70272847-68E1-5685-A73E-772B6E74C789}"/>
    <pc:docChg chg="modSld">
      <pc:chgData name="pauloalceu@gmail.com" userId="S::pauloalceu_gmail.com#ext#@metodistabr.onmicrosoft.com::4a85905b-5aa0-44ac-943b-39607c701939" providerId="AD" clId="Web-{70272847-68E1-5685-A73E-772B6E74C789}" dt="2024-03-16T15:27:37.346" v="3" actId="20577"/>
      <pc:docMkLst>
        <pc:docMk/>
      </pc:docMkLst>
      <pc:sldChg chg="modSp">
        <pc:chgData name="pauloalceu@gmail.com" userId="S::pauloalceu_gmail.com#ext#@metodistabr.onmicrosoft.com::4a85905b-5aa0-44ac-943b-39607c701939" providerId="AD" clId="Web-{70272847-68E1-5685-A73E-772B6E74C789}" dt="2024-03-16T15:27:37.346" v="3" actId="20577"/>
        <pc:sldMkLst>
          <pc:docMk/>
          <pc:sldMk cId="0" sldId="259"/>
        </pc:sldMkLst>
        <pc:spChg chg="mod">
          <ac:chgData name="pauloalceu@gmail.com" userId="S::pauloalceu_gmail.com#ext#@metodistabr.onmicrosoft.com::4a85905b-5aa0-44ac-943b-39607c701939" providerId="AD" clId="Web-{70272847-68E1-5685-A73E-772B6E74C789}" dt="2024-03-16T15:27:37.346" v="3" actId="20577"/>
          <ac:spMkLst>
            <pc:docMk/>
            <pc:sldMk cId="0" sldId="259"/>
            <ac:spMk id="2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3200" i="1">
                <a:solidFill>
                  <a:srgbClr val="000000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1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5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"/>
          <p:cNvSpPr txBox="1">
            <a:spLocks noGrp="1"/>
          </p:cNvSpPr>
          <p:nvPr>
            <p:ph type="body" sz="quarter" idx="21"/>
          </p:nvPr>
        </p:nvSpPr>
        <p:spPr>
          <a:xfrm>
            <a:off x="214165" y="13360400"/>
            <a:ext cx="19291301" cy="2413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1600">
                <a:solidFill>
                  <a:srgbClr val="8397A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endParaRPr/>
          </a:p>
        </p:txBody>
      </p:sp>
      <p:sp>
        <p:nvSpPr>
          <p:cNvPr id="159" name="Texto"/>
          <p:cNvSpPr txBox="1">
            <a:spLocks noGrp="1"/>
          </p:cNvSpPr>
          <p:nvPr>
            <p:ph type="body" sz="quarter" idx="22"/>
          </p:nvPr>
        </p:nvSpPr>
        <p:spPr>
          <a:xfrm>
            <a:off x="95095863" y="58293000"/>
            <a:ext cx="22072601" cy="101600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6000" b="1">
                <a:solidFill>
                  <a:srgbClr val="94A8B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23957145" y="13093700"/>
            <a:ext cx="238721" cy="241300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914400" algn="l"/>
              </a:tabLst>
              <a:defRPr sz="1600">
                <a:solidFill>
                  <a:srgbClr val="454D5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pPr defTabSz="914400"/>
            <a:fld id="{86CB4B4D-7CA3-9044-876B-883B54F8677D}" type="slidenum">
              <a:rPr/>
              <a:pPr defTabSz="914400"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85311" y="9455120"/>
            <a:ext cx="11408022" cy="330740"/>
          </a:xfrm>
          <a:prstGeom prst="rect">
            <a:avLst/>
          </a:prstGeom>
        </p:spPr>
        <p:txBody>
          <a:bodyPr lIns="23739" tIns="23739" rIns="23739" bIns="23739" anchor="t"/>
          <a:lstStyle>
            <a:lvl1pPr marL="0" indent="0" defTabSz="454025">
              <a:spcBef>
                <a:spcPts val="0"/>
              </a:spcBef>
              <a:buClrTx/>
              <a:buSzTx/>
              <a:buNone/>
              <a:defRPr sz="1870" b="1">
                <a:solidFill>
                  <a:srgbClr val="000000"/>
                </a:solidFill>
              </a:defRPr>
            </a:lvl1pPr>
          </a:lstStyle>
          <a:p>
            <a:r>
              <a:t>Autoria e Data</a:t>
            </a:r>
          </a:p>
        </p:txBody>
      </p:sp>
      <p:sp>
        <p:nvSpPr>
          <p:cNvPr id="168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487988" y="4634129"/>
            <a:ext cx="11408022" cy="2413490"/>
          </a:xfrm>
          <a:prstGeom prst="rect">
            <a:avLst/>
          </a:prstGeom>
        </p:spPr>
        <p:txBody>
          <a:bodyPr lIns="26376" tIns="26376" rIns="26376" bIns="26376" anchor="b"/>
          <a:lstStyle>
            <a:lvl1pPr algn="l" defTabSz="2438338">
              <a:lnSpc>
                <a:spcPct val="80000"/>
              </a:lnSpc>
              <a:defRPr sz="11400" b="1" spc="-2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Título da Apresentação</a:t>
            </a:r>
          </a:p>
        </p:txBody>
      </p:sp>
      <p:sp>
        <p:nvSpPr>
          <p:cNvPr id="169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5312" y="7047617"/>
            <a:ext cx="11408020" cy="989136"/>
          </a:xfrm>
          <a:prstGeom prst="rect">
            <a:avLst/>
          </a:prstGeom>
        </p:spPr>
        <p:txBody>
          <a:bodyPr lIns="26376" tIns="26376" rIns="26376" bIns="26376" anchor="t"/>
          <a:lstStyle>
            <a:lvl1pPr marL="0" indent="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43049" y="10008011"/>
            <a:ext cx="291414" cy="275666"/>
          </a:xfrm>
          <a:prstGeom prst="rect">
            <a:avLst/>
          </a:prstGeom>
        </p:spPr>
        <p:txBody>
          <a:bodyPr lIns="26376" tIns="26376" rIns="26376" bIns="26376" anchor="b"/>
          <a:lstStyle>
            <a:lvl1pPr defTabSz="584200"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 sz="8400"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4653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1pPr>
            <a:lvl2pPr marL="8082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2pPr>
            <a:lvl3pPr marL="11511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3pPr>
            <a:lvl4pPr marL="14940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4pPr>
            <a:lvl5pPr marL="18369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upo"/>
          <p:cNvGrpSpPr/>
          <p:nvPr/>
        </p:nvGrpSpPr>
        <p:grpSpPr>
          <a:xfrm>
            <a:off x="-91335" y="-54496"/>
            <a:ext cx="15365248" cy="13716001"/>
            <a:chOff x="2542" y="-144726"/>
            <a:chExt cx="15365247" cy="13715999"/>
          </a:xfrm>
        </p:grpSpPr>
        <p:grpSp>
          <p:nvGrpSpPr>
            <p:cNvPr id="269" name="Grupo"/>
            <p:cNvGrpSpPr/>
            <p:nvPr/>
          </p:nvGrpSpPr>
          <p:grpSpPr>
            <a:xfrm>
              <a:off x="2542" y="13513"/>
              <a:ext cx="11450483" cy="4904597"/>
              <a:chOff x="0" y="0"/>
              <a:chExt cx="11450482" cy="4904596"/>
            </a:xfrm>
          </p:grpSpPr>
          <p:grpSp>
            <p:nvGrpSpPr>
              <p:cNvPr id="267" name="Grupo"/>
              <p:cNvGrpSpPr/>
              <p:nvPr/>
            </p:nvGrpSpPr>
            <p:grpSpPr>
              <a:xfrm>
                <a:off x="0" y="0"/>
                <a:ext cx="10823738" cy="4904596"/>
                <a:chOff x="0" y="0"/>
                <a:chExt cx="10823736" cy="4904595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0"/>
                  <a:ext cx="10823736" cy="49045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b="0"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374149" y="247883"/>
                  <a:ext cx="9296179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>
                      <a:solidFill>
                        <a:srgbClr val="FF0000"/>
                      </a:solidFill>
                    </a:rPr>
                    <a:t>Questões Orientadora – Categoria </a:t>
                  </a:r>
                  <a:r>
                    <a:rPr lang="pt-BR" dirty="0" smtClean="0">
                      <a:solidFill>
                        <a:srgbClr val="FF0000"/>
                      </a:solidFill>
                    </a:rPr>
                    <a:t>Geral</a:t>
                  </a:r>
                  <a:endParaRPr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00849" y="982556"/>
                <a:ext cx="11249633" cy="9150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sz="2800" dirty="0">
                    <a:solidFill>
                      <a:schemeClr val="tx1"/>
                    </a:solidFill>
                  </a:rPr>
                  <a:t>Quais são os desafios tecnológicos para levar um </a:t>
                </a:r>
                <a:r>
                  <a:rPr lang="pt-BR" sz="2800" dirty="0" smtClean="0">
                    <a:solidFill>
                      <a:schemeClr val="tx1"/>
                    </a:solidFill>
                  </a:rPr>
                  <a:t>milhão</a:t>
                </a:r>
              </a:p>
              <a:p>
                <a:r>
                  <a:rPr lang="pt-BR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sz="2800" dirty="0">
                    <a:solidFill>
                      <a:schemeClr val="tx1"/>
                    </a:solidFill>
                  </a:rPr>
                  <a:t>de pessoas a Marte?</a:t>
                </a:r>
                <a:endParaRPr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4" name="Grupo"/>
            <p:cNvGrpSpPr/>
            <p:nvPr/>
          </p:nvGrpSpPr>
          <p:grpSpPr>
            <a:xfrm>
              <a:off x="11026282" y="-144726"/>
              <a:ext cx="4341507" cy="13715999"/>
              <a:chOff x="-1347087" y="-144726"/>
              <a:chExt cx="4341506" cy="13715997"/>
            </a:xfrm>
          </p:grpSpPr>
          <p:grpSp>
            <p:nvGrpSpPr>
              <p:cNvPr id="272" name="Grupo"/>
              <p:cNvGrpSpPr/>
              <p:nvPr/>
            </p:nvGrpSpPr>
            <p:grpSpPr>
              <a:xfrm>
                <a:off x="-1347087" y="-144726"/>
                <a:ext cx="4341506" cy="13715997"/>
                <a:chOff x="-1347087" y="-144726"/>
                <a:chExt cx="4341506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347087" y="-144726"/>
                  <a:ext cx="4341506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b="0"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173724" y="33351"/>
                  <a:ext cx="4152144" cy="5149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sz="3000" dirty="0" smtClean="0">
                      <a:solidFill>
                        <a:srgbClr val="FF0000"/>
                      </a:solidFill>
                    </a:rPr>
                    <a:t>Atividades Orientadoras</a:t>
                  </a:r>
                  <a:endParaRPr sz="3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948014" y="1094486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endParaRPr dirty="0"/>
              </a:p>
            </p:txBody>
          </p:sp>
        </p:grpSp>
      </p:grpSp>
      <p:sp>
        <p:nvSpPr>
          <p:cNvPr id="23" name="Retângulo"/>
          <p:cNvSpPr/>
          <p:nvPr/>
        </p:nvSpPr>
        <p:spPr>
          <a:xfrm>
            <a:off x="-16460" y="5189141"/>
            <a:ext cx="10748865" cy="4269072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4" name="Retângulo"/>
          <p:cNvSpPr/>
          <p:nvPr/>
        </p:nvSpPr>
        <p:spPr>
          <a:xfrm>
            <a:off x="-16461" y="9707044"/>
            <a:ext cx="10748865" cy="3979182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7" name="Problems/Opportunities"/>
          <p:cNvSpPr txBox="1"/>
          <p:nvPr/>
        </p:nvSpPr>
        <p:spPr>
          <a:xfrm>
            <a:off x="79538" y="5189141"/>
            <a:ext cx="10663544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>
                <a:solidFill>
                  <a:srgbClr val="FF0000"/>
                </a:solidFill>
              </a:rPr>
              <a:t>Questões Orientadoras – Categoria Atividades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8" name="[a preencher]"/>
          <p:cNvSpPr txBox="1"/>
          <p:nvPr/>
        </p:nvSpPr>
        <p:spPr>
          <a:xfrm>
            <a:off x="237187" y="5943050"/>
            <a:ext cx="11249635" cy="1484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Como seriam gerenciados os aspectos relacionados ao transporte de volta à Terra?</a:t>
            </a:r>
          </a:p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29" name="Problems/Opportunities"/>
          <p:cNvSpPr txBox="1"/>
          <p:nvPr/>
        </p:nvSpPr>
        <p:spPr>
          <a:xfrm>
            <a:off x="172863" y="10056568"/>
            <a:ext cx="989410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>
                <a:solidFill>
                  <a:srgbClr val="FF0000"/>
                </a:solidFill>
              </a:rPr>
              <a:t>Questões Orientadoras – Categoria </a:t>
            </a:r>
            <a:r>
              <a:rPr lang="pt-BR" dirty="0" smtClean="0">
                <a:solidFill>
                  <a:srgbClr val="FF0000"/>
                </a:solidFill>
              </a:rPr>
              <a:t>Equipe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0" name="[a preencher]"/>
          <p:cNvSpPr txBox="1"/>
          <p:nvPr/>
        </p:nvSpPr>
        <p:spPr>
          <a:xfrm>
            <a:off x="31568" y="10847130"/>
            <a:ext cx="1124963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Nossa equipe se comunica por meio de grupo no WhatsApp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731112" y="77757"/>
            <a:ext cx="2220527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>
                <a:solidFill>
                  <a:srgbClr val="FF0000"/>
                </a:solidFill>
              </a:rPr>
              <a:t>Recursos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4" name="[a preencher]"/>
          <p:cNvSpPr txBox="1"/>
          <p:nvPr/>
        </p:nvSpPr>
        <p:spPr>
          <a:xfrm>
            <a:off x="15584409" y="1216781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Imagens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" name="Main Benchmark"/>
          <p:cNvSpPr txBox="1"/>
          <p:nvPr/>
        </p:nvSpPr>
        <p:spPr>
          <a:xfrm>
            <a:off x="20472604" y="77757"/>
            <a:ext cx="2619675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>
                <a:solidFill>
                  <a:srgbClr val="FF0000"/>
                </a:solidFill>
              </a:rPr>
              <a:t>Resultados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5" name="[a preencher]"/>
          <p:cNvSpPr txBox="1"/>
          <p:nvPr/>
        </p:nvSpPr>
        <p:spPr>
          <a:xfrm>
            <a:off x="61915" y="2754019"/>
            <a:ext cx="1124963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/>
            <a:r>
              <a:rPr lang="pt-BR" dirty="0">
                <a:solidFill>
                  <a:schemeClr val="tx1"/>
                </a:solidFill>
              </a:rPr>
              <a:t>Como seriam as próximas gerações ?</a:t>
            </a:r>
          </a:p>
        </p:txBody>
      </p:sp>
      <p:sp>
        <p:nvSpPr>
          <p:cNvPr id="26" name="[a preencher]"/>
          <p:cNvSpPr txBox="1"/>
          <p:nvPr/>
        </p:nvSpPr>
        <p:spPr>
          <a:xfrm>
            <a:off x="76165" y="2188593"/>
            <a:ext cx="11249635" cy="4841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/>
            <a:r>
              <a:rPr lang="pt-BR" sz="2800" dirty="0">
                <a:solidFill>
                  <a:schemeClr val="tx1"/>
                </a:solidFill>
              </a:rPr>
              <a:t>Como eles sobreviveriam a longo prazo</a:t>
            </a:r>
            <a:r>
              <a:rPr lang="pt-BR" sz="2800" dirty="0" smtClean="0">
                <a:solidFill>
                  <a:schemeClr val="tx1"/>
                </a:solidFill>
              </a:rPr>
              <a:t>?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[a preencher]"/>
          <p:cNvSpPr txBox="1"/>
          <p:nvPr/>
        </p:nvSpPr>
        <p:spPr>
          <a:xfrm>
            <a:off x="160023" y="7078648"/>
            <a:ext cx="11249635" cy="1484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Quais medidas seriam tomadas para garantir segurança e saúde?</a:t>
            </a:r>
          </a:p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38" name="[a preencher]"/>
          <p:cNvSpPr txBox="1"/>
          <p:nvPr/>
        </p:nvSpPr>
        <p:spPr>
          <a:xfrm>
            <a:off x="160024" y="8013357"/>
            <a:ext cx="10441523" cy="1484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Como seria gerado e mantido o suprimento de oxigênio 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para </a:t>
            </a:r>
            <a:r>
              <a:rPr lang="pt-BR" dirty="0">
                <a:solidFill>
                  <a:schemeClr val="tx1"/>
                </a:solidFill>
              </a:rPr>
              <a:t>uma população em Marte?</a:t>
            </a:r>
          </a:p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39" name="[a preencher]"/>
          <p:cNvSpPr txBox="1"/>
          <p:nvPr/>
        </p:nvSpPr>
        <p:spPr>
          <a:xfrm>
            <a:off x="79538" y="3257319"/>
            <a:ext cx="11249635" cy="915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/>
            <a:r>
              <a:rPr lang="pt-BR" sz="2800" dirty="0">
                <a:solidFill>
                  <a:schemeClr val="tx1"/>
                </a:solidFill>
              </a:rPr>
              <a:t>Como seria gerado e mantido o suprimento de oxigênio para uma população em Marte</a:t>
            </a:r>
            <a:r>
              <a:rPr lang="pt-BR" sz="2800" dirty="0" smtClean="0">
                <a:solidFill>
                  <a:schemeClr val="tx1"/>
                </a:solidFill>
              </a:rPr>
              <a:t>?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[a preencher]"/>
          <p:cNvSpPr txBox="1"/>
          <p:nvPr/>
        </p:nvSpPr>
        <p:spPr>
          <a:xfrm>
            <a:off x="-16460" y="4063644"/>
            <a:ext cx="11249635" cy="915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/>
            <a:r>
              <a:rPr lang="pt-BR" sz="2800" dirty="0">
                <a:solidFill>
                  <a:schemeClr val="tx1"/>
                </a:solidFill>
              </a:rPr>
              <a:t>Como essa sociedade poderia crescer e como isso afetaria as relações com a Terra e outras colônias?</a:t>
            </a:r>
          </a:p>
        </p:txBody>
      </p:sp>
      <p:sp>
        <p:nvSpPr>
          <p:cNvPr id="41" name="[a preencher]"/>
          <p:cNvSpPr txBox="1"/>
          <p:nvPr/>
        </p:nvSpPr>
        <p:spPr>
          <a:xfrm>
            <a:off x="61914" y="11369187"/>
            <a:ext cx="1124963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Pesquisamos em sites,fóruns e vídeos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" name="[a preencher]"/>
          <p:cNvSpPr txBox="1"/>
          <p:nvPr/>
        </p:nvSpPr>
        <p:spPr>
          <a:xfrm>
            <a:off x="0" y="11944978"/>
            <a:ext cx="1124963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Pretendemos fazer um fórum sobre o assunto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4" name="[a preencher]"/>
          <p:cNvSpPr txBox="1"/>
          <p:nvPr/>
        </p:nvSpPr>
        <p:spPr>
          <a:xfrm>
            <a:off x="11281203" y="1206932"/>
            <a:ext cx="3828389" cy="915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sz="2800" dirty="0">
                <a:solidFill>
                  <a:schemeClr val="accent1"/>
                </a:solidFill>
              </a:rPr>
              <a:t/>
            </a:r>
            <a:br>
              <a:rPr lang="pt-BR" sz="2800" dirty="0">
                <a:solidFill>
                  <a:schemeClr val="accent1"/>
                </a:solidFill>
              </a:rPr>
            </a:br>
            <a:r>
              <a:rPr lang="pt-BR" sz="2800" dirty="0">
                <a:solidFill>
                  <a:schemeClr val="accent1"/>
                </a:solidFill>
              </a:rPr>
              <a:t>https://</a:t>
            </a:r>
            <a:r>
              <a:rPr lang="pt-BR" sz="2800" dirty="0" smtClean="0">
                <a:solidFill>
                  <a:schemeClr val="accent1"/>
                </a:solidFill>
              </a:rPr>
              <a:t>shre.ink/inmi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45" name="[a preencher]"/>
          <p:cNvSpPr txBox="1"/>
          <p:nvPr/>
        </p:nvSpPr>
        <p:spPr>
          <a:xfrm>
            <a:off x="11233175" y="2772622"/>
            <a:ext cx="334210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accent1"/>
                </a:solidFill>
              </a:rPr>
              <a:t>nasa.gov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6" name="[a preencher]"/>
          <p:cNvSpPr txBox="1"/>
          <p:nvPr/>
        </p:nvSpPr>
        <p:spPr>
          <a:xfrm>
            <a:off x="11235126" y="3861626"/>
            <a:ext cx="3591217" cy="10073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>
                <a:solidFill>
                  <a:schemeClr val="accent1"/>
                </a:solidFill>
              </a:rPr>
              <a:t>https://shre.ink/fastcompanybrasil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7" name="[a preencher]"/>
          <p:cNvSpPr txBox="1"/>
          <p:nvPr/>
        </p:nvSpPr>
        <p:spPr>
          <a:xfrm>
            <a:off x="15584409" y="1796880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Informações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" name="[a preencher]"/>
          <p:cNvSpPr txBox="1"/>
          <p:nvPr/>
        </p:nvSpPr>
        <p:spPr>
          <a:xfrm>
            <a:off x="15651703" y="2290881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LINKS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604" y="1154305"/>
            <a:ext cx="3308847" cy="33088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928" y="4795227"/>
            <a:ext cx="3671995" cy="28302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31028" y="66330"/>
            <a:ext cx="24316270" cy="13587106"/>
            <a:chOff x="0" y="0"/>
            <a:chExt cx="24316269" cy="13587105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3"/>
              <a:ext cx="12322437" cy="5171516"/>
              <a:chOff x="0" y="0"/>
              <a:chExt cx="12322436" cy="5171514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0"/>
                <a:ext cx="12322436" cy="5171514"/>
                <a:chOff x="0" y="0"/>
                <a:chExt cx="12322435" cy="5171513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0"/>
                  <a:ext cx="12322435" cy="5171513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56742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Problems/Opportunities</a:t>
                  </a:r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172518" y="1024078"/>
                <a:ext cx="11249633" cy="19614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Não há campo magnético em marte e a atmosfera é extremamente fina, o que torna o planeta pobre em gases, calor e praticamente indefeso contra ventos solares.</a:t>
                </a:r>
              </a:p>
              <a:p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2373369" y="0"/>
              <a:ext cx="11939488" cy="7714821"/>
              <a:chOff x="0" y="0"/>
              <a:chExt cx="11939486" cy="7714820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0" y="0"/>
                <a:ext cx="11939486" cy="7714820"/>
                <a:chOff x="0" y="0"/>
                <a:chExt cx="11939485" cy="7714819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0" y="0"/>
                  <a:ext cx="11939486" cy="7714820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247369" y="224569"/>
                  <a:ext cx="403649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Main Benchmark</a:t>
                  </a:r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344927" y="1355978"/>
                <a:ext cx="11249633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endParaRPr dirty="0"/>
              </a:p>
            </p:txBody>
          </p:sp>
        </p:grpSp>
        <p:grpSp>
          <p:nvGrpSpPr>
            <p:cNvPr id="7" name="Grupo"/>
            <p:cNvGrpSpPr/>
            <p:nvPr/>
          </p:nvGrpSpPr>
          <p:grpSpPr>
            <a:xfrm>
              <a:off x="0" y="5247612"/>
              <a:ext cx="12327520" cy="8339493"/>
              <a:chOff x="0" y="0"/>
              <a:chExt cx="12327519" cy="8339491"/>
            </a:xfrm>
          </p:grpSpPr>
          <p:grpSp>
            <p:nvGrpSpPr>
              <p:cNvPr id="8" name="Grupo"/>
              <p:cNvGrpSpPr/>
              <p:nvPr/>
            </p:nvGrpSpPr>
            <p:grpSpPr>
              <a:xfrm>
                <a:off x="0" y="0"/>
                <a:ext cx="12327519" cy="8339491"/>
                <a:chOff x="0" y="0"/>
                <a:chExt cx="12327518" cy="8339490"/>
              </a:xfrm>
            </p:grpSpPr>
            <p:sp>
              <p:nvSpPr>
                <p:cNvPr id="275" name="Retângulo"/>
                <p:cNvSpPr/>
                <p:nvPr/>
              </p:nvSpPr>
              <p:spPr>
                <a:xfrm>
                  <a:off x="0" y="0"/>
                  <a:ext cx="12327519" cy="8339491"/>
                </a:xfrm>
                <a:prstGeom prst="rect">
                  <a:avLst/>
                </a:prstGeom>
                <a:solidFill>
                  <a:srgbClr val="C2D76D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6" name="Critical success factors"/>
                <p:cNvSpPr txBox="1"/>
                <p:nvPr/>
              </p:nvSpPr>
              <p:spPr>
                <a:xfrm>
                  <a:off x="134434" y="249760"/>
                  <a:ext cx="584344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Critical success factors </a:t>
                  </a:r>
                </a:p>
              </p:txBody>
            </p:sp>
          </p:grpSp>
          <p:sp>
            <p:nvSpPr>
              <p:cNvPr id="278" name="[a preencher]"/>
              <p:cNvSpPr txBox="1"/>
              <p:nvPr/>
            </p:nvSpPr>
            <p:spPr>
              <a:xfrm>
                <a:off x="353064" y="962481"/>
                <a:ext cx="11249633" cy="10073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As reuniões ocorrem durante as aulas</a:t>
                </a:r>
                <a:br>
                  <a:rPr lang="pt-BR" dirty="0"/>
                </a:br>
                <a:endParaRPr dirty="0"/>
              </a:p>
            </p:txBody>
          </p:sp>
        </p:grpSp>
        <p:grpSp>
          <p:nvGrpSpPr>
            <p:cNvPr id="9" name="Grupo"/>
            <p:cNvGrpSpPr/>
            <p:nvPr/>
          </p:nvGrpSpPr>
          <p:grpSpPr>
            <a:xfrm>
              <a:off x="12369956" y="7751868"/>
              <a:ext cx="11946313" cy="5810929"/>
              <a:chOff x="0" y="0"/>
              <a:chExt cx="11946312" cy="5810928"/>
            </a:xfrm>
          </p:grpSpPr>
          <p:grpSp>
            <p:nvGrpSpPr>
              <p:cNvPr id="10" name="Grupo"/>
              <p:cNvGrpSpPr/>
              <p:nvPr/>
            </p:nvGrpSpPr>
            <p:grpSpPr>
              <a:xfrm>
                <a:off x="0" y="0"/>
                <a:ext cx="11946312" cy="5810928"/>
                <a:chOff x="0" y="0"/>
                <a:chExt cx="11946311" cy="5810927"/>
              </a:xfrm>
            </p:grpSpPr>
            <p:sp>
              <p:nvSpPr>
                <p:cNvPr id="280" name="Retângulo"/>
                <p:cNvSpPr/>
                <p:nvPr/>
              </p:nvSpPr>
              <p:spPr>
                <a:xfrm>
                  <a:off x="0" y="0"/>
                  <a:ext cx="11946312" cy="5810928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1" name="Stakeholders"/>
                <p:cNvSpPr txBox="1"/>
                <p:nvPr/>
              </p:nvSpPr>
              <p:spPr>
                <a:xfrm>
                  <a:off x="173887" y="108922"/>
                  <a:ext cx="315206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Stakeholders</a:t>
                  </a:r>
                </a:p>
              </p:txBody>
            </p:sp>
          </p:grpSp>
          <p:sp>
            <p:nvSpPr>
              <p:cNvPr id="283" name="[a preencher]"/>
              <p:cNvSpPr txBox="1"/>
              <p:nvPr/>
            </p:nvSpPr>
            <p:spPr>
              <a:xfrm>
                <a:off x="528796" y="1084652"/>
                <a:ext cx="11249633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 smtClean="0"/>
                  <a:t>Ciêntistas </a:t>
                </a:r>
                <a:r>
                  <a:rPr lang="pt-BR" dirty="0"/>
                  <a:t>e pesquisadores </a:t>
                </a:r>
                <a:endParaRPr dirty="0"/>
              </a:p>
            </p:txBody>
          </p:sp>
        </p:grpSp>
      </p:grpSp>
      <p:sp>
        <p:nvSpPr>
          <p:cNvPr id="23" name="[a preencher]"/>
          <p:cNvSpPr txBox="1"/>
          <p:nvPr/>
        </p:nvSpPr>
        <p:spPr>
          <a:xfrm>
            <a:off x="233276" y="2774373"/>
            <a:ext cx="11768179" cy="2915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Raios cósmicos são formados por partículas de alta energia originadas no espaço e que viajam quase que na velocidade da luz e isso pode prejudicar e muito os astronautas já que a exposição aos raios cósmicos provoca problemas cognitivos para o resto da vida.</a:t>
            </a:r>
          </a:p>
          <a:p>
            <a:endParaRPr dirty="0"/>
          </a:p>
        </p:txBody>
      </p:sp>
      <p:sp>
        <p:nvSpPr>
          <p:cNvPr id="24" name="[a preencher]"/>
          <p:cNvSpPr txBox="1"/>
          <p:nvPr/>
        </p:nvSpPr>
        <p:spPr>
          <a:xfrm>
            <a:off x="206088" y="6841450"/>
            <a:ext cx="11249635" cy="1484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Nos comunicamos através de mensagens via grupo de Whatsapp</a:t>
            </a:r>
            <a:br>
              <a:rPr lang="pt-BR" dirty="0"/>
            </a:br>
            <a:endParaRPr dirty="0"/>
          </a:p>
        </p:txBody>
      </p:sp>
      <p:sp>
        <p:nvSpPr>
          <p:cNvPr id="26" name="[a preencher]"/>
          <p:cNvSpPr txBox="1"/>
          <p:nvPr/>
        </p:nvSpPr>
        <p:spPr>
          <a:xfrm>
            <a:off x="28084" y="8160637"/>
            <a:ext cx="11249635" cy="10073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/>
              <a:t>Armazenamos nosso trabalho no git</a:t>
            </a:r>
            <a:r>
              <a:rPr lang="pt-BR" dirty="0"/>
              <a:t/>
            </a:r>
            <a:br>
              <a:rPr lang="pt-BR" dirty="0"/>
            </a:br>
            <a:endParaRPr dirty="0"/>
          </a:p>
        </p:txBody>
      </p:sp>
      <p:pic>
        <p:nvPicPr>
          <p:cNvPr id="27" name="Imagem 26"/>
          <p:cNvPicPr/>
          <p:nvPr/>
        </p:nvPicPr>
        <p:blipFill>
          <a:blip r:embed="rId2"/>
          <a:stretch>
            <a:fillRect/>
          </a:stretch>
        </p:blipFill>
        <p:spPr>
          <a:xfrm>
            <a:off x="12929781" y="1741714"/>
            <a:ext cx="3988553" cy="188052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769" y="2268040"/>
            <a:ext cx="6789110" cy="56773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252</Words>
  <Application>Microsoft Office PowerPoint</Application>
  <PresentationFormat>Personalizar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Comic Sans MS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Myriad Set Pro Text</vt:lpstr>
      <vt:lpstr>White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Teste</dc:creator>
  <cp:lastModifiedBy>Andrew Paiva Hungaro</cp:lastModifiedBy>
  <cp:revision>20</cp:revision>
  <dcterms:modified xsi:type="dcterms:W3CDTF">2024-04-25T23:22:33Z</dcterms:modified>
</cp:coreProperties>
</file>