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80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5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e608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e608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220a13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d220a13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220a13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d220a13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0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220a13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d220a13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3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69e4199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669e4199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7bf3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TGC Hosts: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both open &amp; collegiate to their respective offered levels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modified capital cup (warm up each event before competing it)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3f7bf3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7bf33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Women for sure level 8 and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slight chance might change to some combo of two out of three of: level 6, level 7 and developmental</a:t>
            </a:r>
            <a:endParaRPr/>
          </a:p>
        </p:txBody>
      </p:sp>
      <p:sp>
        <p:nvSpPr>
          <p:cNvPr id="161" name="Google Shape;161;g33f7bf33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7bf338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7" name="Google Shape;167;g33f7bf338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f7bf33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3f7bf33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6f93258e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9" name="Google Shape;179;g5e6f93258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b58c3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67b58c3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a63f50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a1a63f50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2019-2020 updates that have not been published by NAIGC yet.</a:t>
            </a:r>
            <a:endParaRPr/>
          </a:p>
        </p:txBody>
      </p:sp>
      <p:sp>
        <p:nvSpPr>
          <p:cNvPr id="197" name="Google Shape;19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Positions, (college students spiel),Take Nominees for Each Position, Vote For Each</a:t>
            </a:r>
            <a:endParaRPr/>
          </a:p>
        </p:txBody>
      </p:sp>
      <p:sp>
        <p:nvSpPr>
          <p:cNvPr id="215" name="Google Shape;21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6f93258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6f93258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740fba1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740fba1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94503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94503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9e419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new alum listserv</a:t>
            </a:r>
            <a:endParaRPr/>
          </a:p>
        </p:txBody>
      </p:sp>
      <p:sp>
        <p:nvSpPr>
          <p:cNvPr id="107" name="Google Shape;107;g1669e419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220a13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9d220a13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7a0049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f7a0049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19" Type="http://schemas.openxmlformats.org/officeDocument/2006/relationships/image" Target="../media/image17.jpg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Annual Meeting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46500" y="3948112"/>
            <a:ext cx="6400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San Antonio, TX</a:t>
            </a:r>
            <a:endParaRPr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Saturday October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baseline="30000" dirty="0"/>
              <a:t>th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US" sz="3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724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850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703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4103" y="536501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949" y="517451"/>
            <a:ext cx="400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800" y="6097194"/>
            <a:ext cx="3333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7200" y="6276975"/>
            <a:ext cx="476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99160" y="2963024"/>
            <a:ext cx="1152600" cy="1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13918" y="6138918"/>
            <a:ext cx="634921" cy="4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23862" y="6210295"/>
            <a:ext cx="936731" cy="3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47694" y="6084922"/>
            <a:ext cx="634921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11989" y="6270657"/>
            <a:ext cx="634921" cy="25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5049" y="3276600"/>
            <a:ext cx="495300" cy="5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5701" y="3334473"/>
            <a:ext cx="792545" cy="4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84793" y="1744900"/>
            <a:ext cx="614363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69120" y="4705350"/>
            <a:ext cx="762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00210" y="1916000"/>
            <a:ext cx="563326" cy="5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964400" y="4731739"/>
            <a:ext cx="634925" cy="6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TGC Fees 2012-2020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50" y="1339513"/>
            <a:ext cx="815905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Proposed 2020-2021 Budget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Domain name and website: -$73.14</a:t>
            </a:r>
            <a:endParaRPr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Tax reimbursement: -$500</a:t>
            </a:r>
            <a:endParaRPr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TGC Shirts: </a:t>
            </a:r>
            <a:endParaRPr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Dri Fit: +$15/-$10 each</a:t>
            </a:r>
            <a:endParaRPr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Regular: +10/-$8 each</a:t>
            </a:r>
            <a:endParaRPr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Multiply ea profit by #sold, minus shipping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Actual 2020-2021 Budget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Domain name and website: -$72.40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Tax reimbursement: -$500</a:t>
            </a:r>
            <a:endParaRPr dirty="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TGC Shirts: </a:t>
            </a:r>
          </a:p>
          <a:p>
            <a:pPr lvl="1" indent="-431800">
              <a:spcBef>
                <a:spcPts val="0"/>
              </a:spcBef>
              <a:buClr>
                <a:srgbClr val="FFFFFF"/>
              </a:buClr>
              <a:buSzPts val="3200"/>
              <a:buChar char="-"/>
            </a:pPr>
            <a:r>
              <a:rPr lang="en-US" i="0" u="none" strike="noStrike" cap="none" dirty="0">
                <a:solidFill>
                  <a:srgbClr val="FFFFFF"/>
                </a:solidFill>
              </a:rPr>
              <a:t>$525.01 Expensed for shirts</a:t>
            </a:r>
          </a:p>
          <a:p>
            <a:pPr lvl="1" indent="-431800">
              <a:spcBef>
                <a:spcPts val="0"/>
              </a:spcBef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$187.03 Expensed for shipping</a:t>
            </a:r>
          </a:p>
          <a:p>
            <a:pPr lvl="1" indent="-431800">
              <a:spcBef>
                <a:spcPts val="0"/>
              </a:spcBef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$554.00 income</a:t>
            </a:r>
          </a:p>
          <a:p>
            <a:pPr>
              <a:spcBef>
                <a:spcPts val="0"/>
              </a:spcBef>
              <a:buClr>
                <a:srgbClr val="FFFFFF"/>
              </a:buClr>
              <a:buFont typeface="Arial"/>
              <a:buChar char="-"/>
            </a:pPr>
            <a:r>
              <a:rPr lang="en-US" sz="3600" i="0" u="none" strike="noStrike" cap="none" dirty="0">
                <a:solidFill>
                  <a:srgbClr val="FFFFFF"/>
                </a:solidFill>
              </a:rPr>
              <a:t>Overdue 2020 fees</a:t>
            </a:r>
          </a:p>
          <a:p>
            <a:pPr lvl="1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200" dirty="0">
                <a:solidFill>
                  <a:srgbClr val="FFFFFF"/>
                </a:solidFill>
              </a:rPr>
              <a:t>$445</a:t>
            </a:r>
          </a:p>
          <a:p>
            <a:pPr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600" dirty="0">
                <a:solidFill>
                  <a:srgbClr val="FFFFFF"/>
                </a:solidFill>
              </a:rPr>
              <a:t>Net: -$285.44</a:t>
            </a:r>
          </a:p>
          <a:p>
            <a:pPr lvl="1">
              <a:spcBef>
                <a:spcPts val="0"/>
              </a:spcBef>
              <a:buClr>
                <a:srgbClr val="FFFFFF"/>
              </a:buClr>
              <a:buChar char="-"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4826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08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Proposed 2021-2022 Budget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Domain name and website: -$72.40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Tax reimbursement: -$500</a:t>
            </a:r>
            <a:endParaRPr dirty="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TGC Shirts: </a:t>
            </a:r>
          </a:p>
          <a:p>
            <a:pPr lvl="1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200" i="0" u="none" strike="noStrike" cap="none" dirty="0">
                <a:solidFill>
                  <a:srgbClr val="FFFFFF"/>
                </a:solidFill>
              </a:rPr>
              <a:t>Small profit</a:t>
            </a:r>
          </a:p>
          <a:p>
            <a:pPr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600" dirty="0">
                <a:solidFill>
                  <a:srgbClr val="FFFFFF"/>
                </a:solidFill>
              </a:rPr>
              <a:t>Fall Clinic: +$520</a:t>
            </a:r>
            <a:endParaRPr lang="en-US" sz="3600" i="0" u="none" strike="noStrike" cap="none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600" dirty="0">
                <a:solidFill>
                  <a:srgbClr val="FFFFFF"/>
                </a:solidFill>
              </a:rPr>
              <a:t>TGC fees: +$600</a:t>
            </a:r>
          </a:p>
          <a:p>
            <a:pPr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600" i="0" u="none" strike="noStrike" cap="none" dirty="0">
                <a:solidFill>
                  <a:srgbClr val="FFFFFF"/>
                </a:solidFill>
              </a:rPr>
              <a:t>Printing fliers and ads: -$100</a:t>
            </a:r>
          </a:p>
          <a:p>
            <a:pPr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US" sz="3600" dirty="0">
                <a:solidFill>
                  <a:srgbClr val="FFFFFF"/>
                </a:solidFill>
              </a:rPr>
              <a:t>Nonprofit advisor: -$300</a:t>
            </a:r>
            <a:endParaRPr lang="en-US" sz="3600" i="0" u="none" strike="noStrike" cap="none" dirty="0">
              <a:solidFill>
                <a:srgbClr val="FFFFFF"/>
              </a:solidFill>
            </a:endParaRPr>
          </a:p>
          <a:p>
            <a:pPr marL="48260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lang="en-US" sz="3200" i="0" u="none" strike="noStrike" cap="none" dirty="0">
              <a:solidFill>
                <a:srgbClr val="FFFFFF"/>
              </a:solidFill>
            </a:endParaRPr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 dirty="0">
                <a:solidFill>
                  <a:srgbClr val="FFFFFF"/>
                </a:solidFill>
              </a:rPr>
              <a:t>Any questions about the presentation so far?</a:t>
            </a:r>
            <a:endParaRPr sz="248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80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 dirty="0">
                <a:solidFill>
                  <a:srgbClr val="FFFFFF"/>
                </a:solidFill>
              </a:rPr>
              <a:t>10min break / intermission</a:t>
            </a:r>
            <a:endParaRPr sz="248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80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 dirty="0">
                <a:solidFill>
                  <a:srgbClr val="FFFFFF"/>
                </a:solidFill>
              </a:rPr>
              <a:t>Next up:</a:t>
            </a:r>
            <a:endParaRPr sz="2480" dirty="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 dirty="0">
                <a:solidFill>
                  <a:srgbClr val="FFFFFF"/>
                </a:solidFill>
              </a:rPr>
              <a:t>2022 Meet Schedule</a:t>
            </a:r>
            <a:endParaRPr sz="2480" dirty="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 dirty="0">
                <a:solidFill>
                  <a:srgbClr val="FFFFFF"/>
                </a:solidFill>
              </a:rPr>
              <a:t>Shirt Designs</a:t>
            </a:r>
            <a:endParaRPr sz="2480" dirty="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 dirty="0">
                <a:solidFill>
                  <a:srgbClr val="FFFFFF"/>
                </a:solidFill>
              </a:rPr>
              <a:t>TGC Board Elections</a:t>
            </a:r>
            <a:endParaRPr sz="248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Scheduling Constraints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Spring Break</a:t>
            </a:r>
            <a:endParaRPr dirty="0"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Mar 7-11: Baylor, TCU</a:t>
            </a:r>
          </a:p>
          <a:p>
            <a:pPr marL="7429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Mar 14-18: UT Austin, ACC, </a:t>
            </a:r>
            <a:r>
              <a:rPr lang="en-US" sz="1800" dirty="0" err="1">
                <a:solidFill>
                  <a:schemeClr val="lt1"/>
                </a:solidFill>
              </a:rPr>
              <a:t>TxSt</a:t>
            </a:r>
            <a:r>
              <a:rPr lang="en-US" sz="1800" dirty="0">
                <a:solidFill>
                  <a:schemeClr val="lt1"/>
                </a:solidFill>
              </a:rPr>
              <a:t>, UH, TAMU, SMU, UTD, UTA, Blinn, UNT, Tech</a:t>
            </a:r>
            <a:endParaRPr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Other big meets to avoid:</a:t>
            </a:r>
            <a:endParaRPr dirty="0">
              <a:solidFill>
                <a:schemeClr val="lt1"/>
              </a:solidFill>
            </a:endParaRP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Metroplex</a:t>
            </a:r>
            <a:endParaRPr sz="1800" dirty="0">
              <a:solidFill>
                <a:schemeClr val="lt1"/>
              </a:solidFill>
            </a:endParaRP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Simone Biles Challenge</a:t>
            </a: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 dirty="0">
                <a:solidFill>
                  <a:schemeClr val="lt1"/>
                </a:solidFill>
              </a:rPr>
              <a:t>NAIGC Nationals April 14th-17th</a:t>
            </a:r>
            <a:endParaRPr lang="en-US" sz="21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Covid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57200" y="905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 dirty="0">
                <a:solidFill>
                  <a:schemeClr val="lt1"/>
                </a:solidFill>
              </a:rPr>
              <a:t>April 2022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April 14-17: NAIGC Nationals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April 2</a:t>
            </a:r>
            <a:r>
              <a:rPr lang="en-US" sz="3000" baseline="30000" dirty="0">
                <a:solidFill>
                  <a:srgbClr val="FFFFFF"/>
                </a:solidFill>
              </a:rPr>
              <a:t>nd</a:t>
            </a:r>
            <a:r>
              <a:rPr lang="en-US" sz="3000" dirty="0">
                <a:solidFill>
                  <a:srgbClr val="FFFFFF"/>
                </a:solidFill>
              </a:rPr>
              <a:t>?</a:t>
            </a: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 dirty="0">
                <a:solidFill>
                  <a:schemeClr val="lt1"/>
                </a:solidFill>
              </a:rPr>
              <a:t>March 2022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26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: A&amp;M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26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 is NCAA Men’s championship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Unknown dates: Tech, Powerhouse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5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: Houston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endParaRPr lang="en-US"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 dirty="0">
                <a:solidFill>
                  <a:schemeClr val="lt1"/>
                </a:solidFill>
              </a:rPr>
              <a:t>February 2022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 dirty="0">
                <a:solidFill>
                  <a:schemeClr val="lt1"/>
                </a:solidFill>
              </a:rPr>
              <a:t>19</a:t>
            </a:r>
            <a:r>
              <a:rPr lang="en-US" sz="3000" baseline="30000" dirty="0">
                <a:solidFill>
                  <a:schemeClr val="lt1"/>
                </a:solidFill>
              </a:rPr>
              <a:t>th</a:t>
            </a:r>
            <a:r>
              <a:rPr lang="en-US" sz="3000" dirty="0">
                <a:solidFill>
                  <a:schemeClr val="lt1"/>
                </a:solidFill>
              </a:rPr>
              <a:t>: UT Austin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endParaRPr lang="en-US" sz="3000" dirty="0">
              <a:solidFill>
                <a:schemeClr val="lt1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endParaRPr lang="en-US" sz="3000" dirty="0">
              <a:solidFill>
                <a:schemeClr val="lt1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 dirty="0">
                <a:solidFill>
                  <a:schemeClr val="lt1"/>
                </a:solidFill>
              </a:rPr>
              <a:t>Avoid Feb 19</a:t>
            </a:r>
            <a:r>
              <a:rPr lang="en-US" sz="3000" baseline="30000" dirty="0">
                <a:solidFill>
                  <a:schemeClr val="lt1"/>
                </a:solidFill>
              </a:rPr>
              <a:t>th</a:t>
            </a:r>
            <a:r>
              <a:rPr lang="en-US" sz="3000" dirty="0">
                <a:solidFill>
                  <a:schemeClr val="lt1"/>
                </a:solidFill>
              </a:rPr>
              <a:t> as it is Metroplex</a:t>
            </a: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endParaRPr lang="en-US" sz="3000" dirty="0">
              <a:solidFill>
                <a:schemeClr val="lt1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 dirty="0">
                <a:solidFill>
                  <a:schemeClr val="lt1"/>
                </a:solidFill>
              </a:rPr>
              <a:t>Unknown date: Tech, Houston, Powerhouse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 dirty="0">
                <a:solidFill>
                  <a:schemeClr val="lt1"/>
                </a:solidFill>
              </a:rPr>
              <a:t>January 2022</a:t>
            </a:r>
            <a:endParaRPr sz="3400" dirty="0">
              <a:solidFill>
                <a:schemeClr val="lt1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17500">
              <a:buClr>
                <a:srgbClr val="FFFFFF"/>
              </a:buClr>
              <a:buSzPts val="2800"/>
            </a:pPr>
            <a:r>
              <a:rPr lang="en-US" sz="2800" dirty="0">
                <a:solidFill>
                  <a:schemeClr val="lt1"/>
                </a:solidFill>
              </a:rPr>
              <a:t>Unknown date: Tech, Houston, Powerhouse</a:t>
            </a:r>
          </a:p>
          <a:p>
            <a:pPr marL="342900" indent="-317500">
              <a:buClr>
                <a:srgbClr val="FFFFFF"/>
              </a:buClr>
              <a:buSzPts val="2800"/>
            </a:pPr>
            <a:r>
              <a:rPr lang="en-US" sz="2800" dirty="0">
                <a:solidFill>
                  <a:schemeClr val="lt1"/>
                </a:solidFill>
              </a:rPr>
              <a:t>HNI (SCL?) Jan 21/22?</a:t>
            </a:r>
          </a:p>
          <a:p>
            <a:pPr marL="342900" indent="-317500">
              <a:buClr>
                <a:srgbClr val="FFFFFF"/>
              </a:buClr>
              <a:buSzPts val="2800"/>
            </a:pPr>
            <a:endParaRPr lang="en-US" sz="2800" dirty="0">
              <a:solidFill>
                <a:schemeClr val="lt1"/>
              </a:solidFill>
            </a:endParaRPr>
          </a:p>
          <a:p>
            <a:pPr marL="342900" indent="-317500">
              <a:buClr>
                <a:srgbClr val="FFFFFF"/>
              </a:buClr>
              <a:buSzPts val="2800"/>
            </a:pPr>
            <a:r>
              <a:rPr lang="en-US" sz="2800" dirty="0">
                <a:solidFill>
                  <a:schemeClr val="lt1"/>
                </a:solidFill>
              </a:rPr>
              <a:t>Avoid Biles invite, Jan 27-30</a:t>
            </a:r>
          </a:p>
          <a:p>
            <a:pPr marL="342900" marR="0" lvl="0" indent="-3175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</a:rPr>
              <a:t>Approve 2020 Minutes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Call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</a:t>
            </a:r>
            <a:r>
              <a:rPr lang="en-US" dirty="0">
                <a:solidFill>
                  <a:srgbClr val="FFFFFF"/>
                </a:solidFill>
              </a:rPr>
              <a:t>Background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 dirty="0">
                <a:solidFill>
                  <a:srgbClr val="FFFFFF"/>
                </a:solidFill>
              </a:rPr>
              <a:t>Objectives/Goals</a:t>
            </a:r>
            <a:endParaRPr dirty="0"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chemeClr val="lt1"/>
                </a:solidFill>
              </a:rPr>
              <a:t>Constitution/Rules Discussion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2022 Meet Schedule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2022 TGC Shirts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Elections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2022 Shirts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We need a design</a:t>
            </a:r>
          </a:p>
          <a:p>
            <a:pPr marL="0" marR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Dri</a:t>
            </a:r>
            <a:r>
              <a:rPr lang="en-US" dirty="0">
                <a:solidFill>
                  <a:srgbClr val="FFFFFF"/>
                </a:solidFill>
              </a:rPr>
              <a:t> fit or cotton?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 err="1">
                <a:solidFill>
                  <a:srgbClr val="FFFFFF"/>
                </a:solidFill>
              </a:rPr>
              <a:t>Misc</a:t>
            </a:r>
            <a:r>
              <a:rPr lang="en-US" dirty="0">
                <a:solidFill>
                  <a:srgbClr val="FFFFFF"/>
                </a:solidFill>
              </a:rPr>
              <a:t> Nationals Updates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First fee increases in several years to keep up with inflation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Rules differences: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Men’s NCAA vs Modified NCAA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Men have developmental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Women have developmental and lv7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T&amp;T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Mixed Teams</a:t>
            </a:r>
          </a:p>
          <a:p>
            <a:pPr lvl="1" indent="-4318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200"/>
              <a:buChar char="•"/>
            </a:pPr>
            <a:r>
              <a:rPr lang="en-US" dirty="0">
                <a:solidFill>
                  <a:srgbClr val="FFFFFF"/>
                </a:solidFill>
              </a:rPr>
              <a:t>Decathlon/Men on Wag VT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153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Anything else?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we open the floor to elections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 President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2. Vice President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3. Secretary/Treasurer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Directors (2)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Executive Director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Reminders for club reps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</a:rPr>
              <a:t>You should have a copy of this page printed to take home.</a:t>
            </a:r>
            <a:endParaRPr sz="26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Make sure your officers are subscribed to TGC email list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Make sure your officers are subscribed to NAIGC announcement list</a:t>
            </a:r>
            <a:endParaRPr sz="2000" dirty="0">
              <a:solidFill>
                <a:srgbClr val="FFFFFF"/>
              </a:solidFill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you can remind gymnasts too as rules and nationals logistics are announced via that list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Optionally your officers can be in the NAIGC discussion google group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If you have competing alumni/adults make sure they are subscribed to the alumni email list.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Poll your team if anyone is interested in making a shirt design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Remind your team and the world to follow TGC social media!!!</a:t>
            </a:r>
            <a:endParaRPr sz="2000" dirty="0">
              <a:solidFill>
                <a:srgbClr val="FFFFFF"/>
              </a:solidFill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Also follow each other on social media. tgcgymnastics.com/teams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57200" y="301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Roll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Roll Call</a:t>
            </a:r>
            <a:endParaRPr>
              <a:solidFill>
                <a:srgbClr val="FFFFFF"/>
              </a:solidFill>
            </a:endParaRPr>
          </a:p>
          <a:p>
            <a:pPr marL="914400" marR="0" lvl="1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Have you moved gyms this year?</a:t>
            </a:r>
            <a:endParaRPr>
              <a:solidFill>
                <a:srgbClr val="FFFFFF"/>
              </a:solidFill>
            </a:endParaRPr>
          </a:p>
          <a:p>
            <a:pPr marL="914400" marR="0" lvl="1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Are you unable to workout due to covid?</a:t>
            </a:r>
            <a:endParaRPr>
              <a:solidFill>
                <a:srgbClr val="FFFFFF"/>
              </a:solidFill>
            </a:endParaRPr>
          </a:p>
          <a:p>
            <a:pPr marL="914400" marR="0" lvl="1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-US">
                <a:solidFill>
                  <a:srgbClr val="FFFFFF"/>
                </a:solidFill>
              </a:rPr>
              <a:t>Do you know if you will be allowed to compete?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Survey Results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A quick note on social media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581660" marR="0" lvl="1" indent="0" algn="l" rtl="0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TGC History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</a:rPr>
              <a:t>1979: TGCCC Founded, though clubs and competition existed beforehand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Teams began attending NAIGC nationals in early 90’s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2006(?): Constitution written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2012: Began collecting income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2016: Board expanded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2018: Registration and Scoring System</a:t>
            </a:r>
            <a:endParaRPr dirty="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2019: Constitution cleanup</a:t>
            </a: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dirty="0">
                <a:solidFill>
                  <a:srgbClr val="FFFFFF"/>
                </a:solidFill>
              </a:rPr>
              <a:t>2022 (goal): attain 501c3 status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581660" marR="0" lvl="1" indent="0" algn="l" rtl="0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Current 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57200" y="13338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AutoNum type="arabicPeriod"/>
            </a:pPr>
            <a:r>
              <a:rPr lang="en-US">
                <a:solidFill>
                  <a:srgbClr val="FFFFFF"/>
                </a:solidFill>
              </a:rPr>
              <a:t>Education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-Alliance with Judging Organizations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-Clinics/ Judging Courses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2. Outreach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-New Clubs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-Visibility to JO Clubs/High School Programs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-Marketing/Brand Development </a:t>
            </a:r>
            <a:endParaRPr>
              <a:solidFill>
                <a:srgbClr val="FFFFFF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3. Facilitating Competition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	-Streamline Meet Registrations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	-Streamline Competition Structure and 	Rules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	-Virtual Meet?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	-Dual Meets?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4. Operations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-Non-Profit Status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Proposed 2019-2020 Budget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l="-11557" t="7140"/>
          <a:stretch/>
        </p:blipFill>
        <p:spPr>
          <a:xfrm>
            <a:off x="1861688" y="1201250"/>
            <a:ext cx="4816175" cy="54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Actual 2019-2020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50" y="1364330"/>
            <a:ext cx="6598100" cy="4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Actual 2019-2020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However, this just reflects unpaid fees from this past year. We have a few more outstanding fees, only one of which was paid this past year.</a:t>
            </a:r>
            <a:endParaRPr>
              <a:solidFill>
                <a:srgbClr val="FFFFFF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803</Words>
  <Application>Microsoft Office PowerPoint</Application>
  <PresentationFormat>On-screen Show (4:3)</PresentationFormat>
  <Paragraphs>172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TGC Annual Meeting</vt:lpstr>
      <vt:lpstr>Agenda</vt:lpstr>
      <vt:lpstr>Roll Call</vt:lpstr>
      <vt:lpstr>TGC History</vt:lpstr>
      <vt:lpstr>Current Objectives</vt:lpstr>
      <vt:lpstr>Current Objectives</vt:lpstr>
      <vt:lpstr>Proposed 2019-2020 Budget</vt:lpstr>
      <vt:lpstr>Actual 2019-2020</vt:lpstr>
      <vt:lpstr>Actual 2019-2020</vt:lpstr>
      <vt:lpstr>TGC Fees 2012-2020</vt:lpstr>
      <vt:lpstr>Proposed 2020-2021 Budget</vt:lpstr>
      <vt:lpstr>Actual 2020-2021 Budget</vt:lpstr>
      <vt:lpstr>Proposed 2021-2022 Budget</vt:lpstr>
      <vt:lpstr>Questions?</vt:lpstr>
      <vt:lpstr>Scheduling Constraints</vt:lpstr>
      <vt:lpstr>April 2022</vt:lpstr>
      <vt:lpstr>March 2022</vt:lpstr>
      <vt:lpstr>February 2022</vt:lpstr>
      <vt:lpstr>January 2022</vt:lpstr>
      <vt:lpstr>2022 Shirts</vt:lpstr>
      <vt:lpstr>Misc Nationals Updates</vt:lpstr>
      <vt:lpstr>Anything else?</vt:lpstr>
      <vt:lpstr>Elections</vt:lpstr>
      <vt:lpstr>Reminders for club reps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TGC Annual Meeting</dc:title>
  <dc:creator>Andrew Hutcheson</dc:creator>
  <cp:lastModifiedBy>Andrew Hutcheson</cp:lastModifiedBy>
  <cp:revision>15</cp:revision>
  <dcterms:modified xsi:type="dcterms:W3CDTF">2021-10-15T01:08:28Z</dcterms:modified>
</cp:coreProperties>
</file>