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Hutcheson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C5264B-4DD3-41B4-872C-817E4A9A2AA4}">
  <a:tblStyle styleId="{7FC5264B-4DD3-41B4-872C-817E4A9A2A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340A61A4-B3F3-45EC-833C-53AFF9EC8DE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9-01T21:09:54.358" idx="4">
    <p:pos x="6000" y="0"/>
    <p:text>RICE: Want to compete this year, but their concern was that it would be too expensive. Their school only gives them money when they have a 10 or more people. I explained that it was $10/person and they said they could work with that.</p:text>
  </p:cm>
  <p:cm authorId="0" dt="2016-09-01T21:09:54.358" idx="5">
    <p:pos x="6000" y="100"/>
    <p:text>Any questions about rice can be given to UH if rice isnt there.</p:text>
  </p:cm>
  <p:cm authorId="0" dt="2016-09-01T21:09:54.358" idx="6">
    <p:pos x="6000" y="200"/>
    <p:text>Houston Debakey High School Moving locations, building new gymnastics gym literally across the street from rice. And the Coach would like to help them out.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9-01T21:09:54.360" idx="3">
    <p:pos x="6000" y="0"/>
    <p:text>compared to the rest of the naigc, texas has a higher percentage of male competitors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9-01T21:09:54.361" idx="1">
    <p:pos x="6000" y="0"/>
    <p:text>Baylor in 2009 added a NCAA tumbling program which stole a lot of their gymnasts but they survived. I kinda this as a metric to ask the question of "how big does a university have to be to have program security?"</p:text>
  </p:cm>
  <p:cm authorId="0" dt="2016-09-01T21:09:54.361" idx="2">
    <p:pos x="6000" y="100"/>
    <p:text>Texas state become the largest club in 2010, not because they hosted nationals; but because ryan maskell's goal was to build the program. He said that the university adminstrators were more likely to support 100 people doing cartwheels and handstand than 3 people who did good all around. "Build up the number, and then the gymnastics will follow"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gif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gif"/><Relationship Id="rId19" Type="http://schemas.openxmlformats.org/officeDocument/2006/relationships/image" Target="../media/image17.jpg"/><Relationship Id="rId4" Type="http://schemas.openxmlformats.org/officeDocument/2006/relationships/image" Target="../media/image2.gif"/><Relationship Id="rId9" Type="http://schemas.openxmlformats.org/officeDocument/2006/relationships/image" Target="../media/image7.gif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21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15240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TGC Annual Meeting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948112"/>
            <a:ext cx="6400799" cy="1462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Austin, TX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Friday September 2</a:t>
            </a:r>
            <a:r>
              <a:rPr lang="en-US" sz="3200" b="0" i="0" u="none" strike="noStrike" cap="none" baseline="30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2017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6724" y="457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517450"/>
            <a:ext cx="476249" cy="4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6850" y="4572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27030" y="517450"/>
            <a:ext cx="476249" cy="4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54102" y="536500"/>
            <a:ext cx="476249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1949" y="517450"/>
            <a:ext cx="400049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5800" y="6097194"/>
            <a:ext cx="33337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77200" y="6276975"/>
            <a:ext cx="476249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45885" y="2795586"/>
            <a:ext cx="11525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13917" y="6138917"/>
            <a:ext cx="634920" cy="48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23861" y="6210294"/>
            <a:ext cx="936731" cy="374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47694" y="6084921"/>
            <a:ext cx="634920" cy="55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11989" y="6270657"/>
            <a:ext cx="634920" cy="25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85049" y="3276600"/>
            <a:ext cx="495299" cy="54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25807" y="4876800"/>
            <a:ext cx="512134" cy="51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969100" y="1752600"/>
            <a:ext cx="590106" cy="59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95700" y="3334473"/>
            <a:ext cx="792545" cy="47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84793" y="1744900"/>
            <a:ext cx="614363" cy="61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9120" y="4705350"/>
            <a:ext cx="762000" cy="6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TGC History</a:t>
            </a:r>
          </a:p>
        </p:txBody>
      </p:sp>
      <p:graphicFrame>
        <p:nvGraphicFramePr>
          <p:cNvPr id="158" name="Shape 158"/>
          <p:cNvGraphicFramePr/>
          <p:nvPr/>
        </p:nvGraphicFramePr>
        <p:xfrm>
          <a:off x="685800" y="2118359"/>
          <a:ext cx="2667000" cy="4053840"/>
        </p:xfrm>
        <a:graphic>
          <a:graphicData uri="http://schemas.openxmlformats.org/drawingml/2006/table">
            <a:tbl>
              <a:tblPr>
                <a:noFill/>
                <a:tableStyleId>{340A61A4-B3F3-45EC-833C-53AFF9EC8DE0}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A&amp;M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A&amp;M Corpus Christi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Abilene Christian University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McMurry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ACC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Angelo State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Baylor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Collin Community College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Del Mar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Eastfield College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Hardin Simmons University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Lone Star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Odessa College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Oklahoma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Rice University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Richland Community College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59" name="Shape 159"/>
          <p:cNvGraphicFramePr/>
          <p:nvPr/>
        </p:nvGraphicFramePr>
        <p:xfrm>
          <a:off x="4800600" y="2118359"/>
          <a:ext cx="2952750" cy="4297680"/>
        </p:xfrm>
        <a:graphic>
          <a:graphicData uri="http://schemas.openxmlformats.org/drawingml/2006/table">
            <a:tbl>
              <a:tblPr>
                <a:noFill/>
                <a:tableStyleId>{340A61A4-B3F3-45EC-833C-53AFF9EC8DE0}</a:tableStyleId>
              </a:tblPr>
              <a:tblGrid>
                <a:gridCol w="29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South Plains College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St. Mary's University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Tarrant County College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Tech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Texas Christian University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Texas State University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Tulane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UC Davis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University of Houston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University of Kansas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University of Mary Hardin Baylor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University of North Texas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UT Austin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UT Arlington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UTD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UTMB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/>
                        <a:t>UTSA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0" name="Shape 160"/>
          <p:cNvSpPr txBox="1"/>
          <p:nvPr/>
        </p:nvSpPr>
        <p:spPr>
          <a:xfrm>
            <a:off x="2667000" y="1371600"/>
            <a:ext cx="38862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606 Unique Gymnasts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34 Schools Since 2007, 28 in Texas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Gymnasts per Year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295400"/>
            <a:ext cx="8534399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Milestones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Drafted constitution in 2006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Opened Bank Account 2011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Moved this meeting to 3hr slot in 2015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Informational table across the hall in 2016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 to create new clubs, 2016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30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on Olympic interest and 2018 nationals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large universities don’t have teams?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 goal </a:t>
            </a:r>
            <a:r>
              <a:rPr lang="en-US"/>
              <a:t>(map)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TGC History</a:t>
            </a:r>
          </a:p>
        </p:txBody>
      </p:sp>
      <p:graphicFrame>
        <p:nvGraphicFramePr>
          <p:cNvPr id="178" name="Shape 178"/>
          <p:cNvGraphicFramePr/>
          <p:nvPr/>
        </p:nvGraphicFramePr>
        <p:xfrm>
          <a:off x="491066" y="1219200"/>
          <a:ext cx="8178800" cy="1905000"/>
        </p:xfrm>
        <a:graphic>
          <a:graphicData uri="http://schemas.openxmlformats.org/drawingml/2006/table">
            <a:tbl>
              <a:tblPr>
                <a:noFill/>
                <a:tableStyleId>{340A61A4-B3F3-45EC-833C-53AFF9EC8DE0}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2013-2016 Avg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A&amp;M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29.7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Baylor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5.3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Alumni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6.7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Oklahoma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Tech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13.3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Texas Christian University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Texas State University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9.0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25.0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UTD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/>
                        <a:t>8.0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1" y="3276600"/>
            <a:ext cx="9058274" cy="330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5600" y="3886200"/>
            <a:ext cx="390524" cy="39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8475" y="3505200"/>
            <a:ext cx="238124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90800" y="3826317"/>
            <a:ext cx="304799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47800" y="5751515"/>
            <a:ext cx="238200" cy="2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Goals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educational camp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organizational partnerships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more dual session meets</a:t>
            </a:r>
          </a:p>
          <a:p>
            <a:pPr lvl="0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Team TX @ TWU?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alumni outreach program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for </a:t>
            </a:r>
            <a:r>
              <a:rPr lang="en-US"/>
              <a:t>n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onprofit </a:t>
            </a:r>
            <a:r>
              <a:rPr lang="en-US"/>
              <a:t>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endowment fund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Intra-Texas growth strategy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Goals - Educational Camp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NAIGC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1: Judging Courses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Educate TGC members so that they can build stronger routines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judges (shortage)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2: Workout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coaching to build better teams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Promote TGC inter-team sportsmanship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Goals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</a:t>
            </a:r>
            <a:r>
              <a:rPr lang="en-US"/>
              <a:t>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ducational camp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more </a:t>
            </a:r>
            <a:r>
              <a:rPr lang="en-US"/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ual</a:t>
            </a:r>
            <a:r>
              <a:rPr lang="en-US"/>
              <a:t>-S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ession meets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Apply for nonprofit status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Open endowment fund(s)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outreach program</a:t>
            </a:r>
            <a:r>
              <a:rPr lang="en-US"/>
              <a:t>(s) </a:t>
            </a:r>
          </a:p>
          <a:p>
            <a:pPr marR="0" lvl="1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/>
              <a:t>e.g. alumni, industry</a:t>
            </a:r>
          </a:p>
          <a:p>
            <a:pPr lvl="0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Team TX @ TWU?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Intra-Texas growth strategy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Goals – Growth Strategy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Fliers for </a:t>
            </a:r>
            <a:r>
              <a:rPr lang="en-US" sz="2480"/>
              <a:t>Advertising</a:t>
            </a:r>
          </a:p>
          <a:p>
            <a:pPr marL="742950" marR="0" lvl="1" indent="-300355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/>
              <a:t>We have a table at gat for the weekend to hand out info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 Meets - have people attend and hand out info</a:t>
            </a:r>
          </a:p>
          <a:p>
            <a:pPr marR="0" lvl="1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–"/>
            </a:pPr>
            <a:r>
              <a:rPr lang="en-US" sz="2480"/>
              <a:t>A&amp;M won bid for level 4/5 state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/>
              <a:t>Work with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Judges to spread info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School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/>
              <a:t>Timing: Build on Olympic interest and Ft Worth nationals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New NAWGJ Request System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Carol Buck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Questions?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/>
              <a:t>Any questions about our history or current goals?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buNone/>
            </a:pPr>
            <a:endParaRPr sz="2480"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/>
              <a:t>10min break / intermission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buNone/>
            </a:pPr>
            <a:endParaRPr sz="2480"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/>
              <a:t>Next up: organizational business</a:t>
            </a:r>
          </a:p>
          <a:p>
            <a:pPr marR="0" lvl="1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–"/>
            </a:pPr>
            <a:r>
              <a:rPr lang="en-US" sz="2480"/>
              <a:t>Finances</a:t>
            </a:r>
          </a:p>
          <a:p>
            <a:pPr marR="0" lvl="1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–"/>
            </a:pPr>
            <a:r>
              <a:rPr lang="en-US" sz="2480"/>
              <a:t>Competition Rules</a:t>
            </a:r>
          </a:p>
          <a:p>
            <a:pPr marR="0" lvl="1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–"/>
            </a:pPr>
            <a:r>
              <a:rPr lang="en-US" sz="2480"/>
              <a:t>Organization Rules &amp; Constitution</a:t>
            </a:r>
          </a:p>
          <a:p>
            <a:pPr marR="0" lvl="1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–"/>
            </a:pPr>
            <a:r>
              <a:rPr lang="en-US" sz="2480"/>
              <a:t>TGC board elections</a:t>
            </a:r>
          </a:p>
          <a:p>
            <a:pPr marL="457200" marR="0" lvl="0" indent="0" algn="l" rtl="0">
              <a:lnSpc>
                <a:spcPct val="80000"/>
              </a:lnSpc>
              <a:spcBef>
                <a:spcPts val="496"/>
              </a:spcBef>
              <a:buNone/>
            </a:pPr>
            <a:endParaRPr sz="24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 Call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Meet Scheduling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Clinic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TGC History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Goals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Report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Rules Discussion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2016 Budget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8255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dirty="0"/>
              <a:t>Current Account Balance     2035.99</a:t>
            </a:r>
          </a:p>
          <a:p>
            <a:pPr marL="457200" marR="0" lvl="0" indent="-228600" algn="l" rtl="0">
              <a:spcBef>
                <a:spcPts val="640"/>
              </a:spcBef>
            </a:pPr>
            <a:r>
              <a:rPr lang="en-US" dirty="0"/>
              <a:t>Unpaid Fees			+</a:t>
            </a:r>
            <a:r>
              <a:rPr lang="en-US" u="sng" dirty="0"/>
              <a:t>1395.00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dirty="0"/>
              <a:t>					3430.99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dirty="0"/>
              <a:t>-(2016 Website Expenses)     (105.00)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dirty="0"/>
              <a:t>-(2016 Fliers/Promotion)       </a:t>
            </a:r>
            <a:r>
              <a:rPr lang="en-US" u="sng" dirty="0"/>
              <a:t>(100.00)</a:t>
            </a:r>
          </a:p>
          <a:p>
            <a:pPr marL="0" marR="0" lvl="0" indent="0" algn="l" rtl="0">
              <a:spcBef>
                <a:spcPts val="640"/>
              </a:spcBef>
              <a:buNone/>
            </a:pPr>
            <a:r>
              <a:rPr lang="en-US" dirty="0"/>
              <a:t>					</a:t>
            </a:r>
            <a:r>
              <a:rPr lang="en-US" b="1" dirty="0"/>
              <a:t>$3225.99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TGC Income 2012-2016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49" y="2075424"/>
            <a:ext cx="8812100" cy="38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Current Goals-Financial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487550"/>
            <a:ext cx="8316000" cy="482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 dirty="0"/>
              <a:t>Income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/>
              <a:t>Nonprofit Status/Endowment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/>
              <a:t>Other Fundraising Ideas?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>
              <a:spcBef>
                <a:spcPts val="0"/>
              </a:spcBef>
              <a:buNone/>
            </a:pPr>
            <a:r>
              <a:rPr lang="en-US" u="sng" dirty="0"/>
              <a:t>Spending Ideas/Goals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/>
              <a:t>Subsidize Judges for Conference Championships, Annual Judging Clinic/Workout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/>
              <a:t>Other ideas?</a:t>
            </a:r>
            <a:r>
              <a:rPr lang="en-US" sz="2400" u="sng" dirty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lang="en-US" sz="2400" u="sng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u="sng" dirty="0"/>
              <a:t>Saving</a:t>
            </a:r>
          </a:p>
          <a:p>
            <a:pPr marL="203200" lvl="0" indent="0" rtl="0">
              <a:spcBef>
                <a:spcPts val="0"/>
              </a:spcBef>
              <a:buNone/>
            </a:pPr>
            <a:r>
              <a:rPr lang="en-US" sz="2400" dirty="0"/>
              <a:t>$3000 balance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304800" y="2130425"/>
            <a:ext cx="8153399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Discussion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304800" y="2130425"/>
            <a:ext cx="8610599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Quadrennium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New Rules Discussion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Men’s Rules Discussion?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TGC follows NCAA rules, team limit exception for non</a:t>
            </a:r>
            <a:r>
              <a:rPr lang="en-US"/>
              <a:t>-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championship meets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Disparity with NAIGC may affect future Qualifications and Rankings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Dismounts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skills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New NAIGC developmental rules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quadrennium changes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notably: 4 EGs; required double flip on floor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Women’s Rules Discussion?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level 9 as modified by NAIGC, with team limit exception for non championship meets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Add level 8 division?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ew quadrennium changes</a:t>
            </a:r>
            <a:r>
              <a:rPr lang="en-US"/>
              <a:t> don’t take effect until next year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Open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TGC Rules Discussio</a:t>
            </a:r>
            <a:r>
              <a:rPr lang="en-US"/>
              <a:t>n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Suggestions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Constitution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ctrTitle"/>
          </p:nvPr>
        </p:nvSpPr>
        <p:spPr>
          <a:xfrm>
            <a:off x="304800" y="2130425"/>
            <a:ext cx="8153399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 else?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Before we open the floor to elections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Elections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same roles?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Number of positions?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Advisory committee?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Collegiate Gymnastics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collegiate gymnastics?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Systems: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NCAA</a:t>
            </a:r>
          </a:p>
          <a:p>
            <a:pPr lvl="2" rtl="0">
              <a:lnSpc>
                <a:spcPct val="80000"/>
              </a:lnSpc>
              <a:spcBef>
                <a:spcPts val="434"/>
              </a:spcBef>
              <a:buSzPct val="98636"/>
            </a:pPr>
            <a:r>
              <a:rPr lang="en-US" sz="2170"/>
              <a:t>Side note: January 2015 Decision (potential loss of programs)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TGC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NAIGC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states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Adult Gymnastics</a:t>
            </a: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Roll Call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323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School Coaches - THSGCA: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Sherman (THSGCA president, </a:t>
            </a:r>
            <a:r>
              <a:rPr lang="en-US" sz="1960"/>
              <a:t>H</a:t>
            </a: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ighland Park HS)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Scott McDonald (Ozen)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CJ and/or Brandon Cook (Abilene)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Men’s Judges - TGJA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Sherman (</a:t>
            </a:r>
            <a:r>
              <a:rPr lang="en-US" sz="1960"/>
              <a:t>TGJA</a:t>
            </a: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President)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Sergeant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Women’s Judges – TX NAWGJ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Carol Buck (Women’s Judges State Director)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 Gym Owners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–"/>
            </a:pPr>
            <a:r>
              <a:rPr lang="en-US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Eissler (A</a:t>
            </a:r>
            <a:r>
              <a:rPr lang="en-US" sz="1960"/>
              <a:t>ustin Gymnastics Club)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92"/>
              </a:spcBef>
              <a:buClr>
                <a:schemeClr val="dk1"/>
              </a:buClr>
              <a:buSzPct val="98000"/>
              <a:buFont typeface="Arial"/>
              <a:buNone/>
            </a:pPr>
            <a:endParaRPr sz="1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Club Roll Call</a:t>
            </a:r>
          </a:p>
        </p:txBody>
      </p:sp>
      <p:graphicFrame>
        <p:nvGraphicFramePr>
          <p:cNvPr id="128" name="Shape 128"/>
          <p:cNvGraphicFramePr/>
          <p:nvPr/>
        </p:nvGraphicFramePr>
        <p:xfrm>
          <a:off x="457200" y="1397000"/>
          <a:ext cx="8229600" cy="5212090"/>
        </p:xfrm>
        <a:graphic>
          <a:graphicData uri="http://schemas.openxmlformats.org/drawingml/2006/table">
            <a:tbl>
              <a:tblPr firstRow="1" bandRow="1">
                <a:noFill/>
                <a:tableStyleId>{7FC5264B-4DD3-41B4-872C-817E4A9A2AA4}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Briefly describe your club: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40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400"/>
                        <a:t>Number of members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400"/>
                        <a:t>Workout Schedule / Location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400"/>
                        <a:t>Dues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400"/>
                        <a:t>Anything new?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UT Dallas (Elijah)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UT Austin (Jade, Zach)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A&amp;M (Katie, Madison)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Texas State (Shelby &amp; Bailey)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TCU (Lonestar coaches)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Rice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Baylor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Texas Tech (Jackie)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OU (Ryan &amp; Gio)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UTSA (Doug)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Houston (Raquel)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/>
                        <a:t>Tulane (Greg - coach)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Adults (Sydney R)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New/Upcoming Club Roll Call</a:t>
            </a:r>
          </a:p>
        </p:txBody>
      </p:sp>
      <p:graphicFrame>
        <p:nvGraphicFramePr>
          <p:cNvPr id="134" name="Shape 134"/>
          <p:cNvGraphicFramePr/>
          <p:nvPr/>
        </p:nvGraphicFramePr>
        <p:xfrm>
          <a:off x="385675" y="1417650"/>
          <a:ext cx="8229600" cy="5413485"/>
        </p:xfrm>
        <a:graphic>
          <a:graphicData uri="http://schemas.openxmlformats.org/drawingml/2006/table">
            <a:tbl>
              <a:tblPr firstRow="1" bandRow="1">
                <a:noFill/>
                <a:tableStyleId>{7FC5264B-4DD3-41B4-872C-817E4A9A2AA4}</a:tableStyleId>
              </a:tblPr>
              <a:tblGrid>
                <a:gridCol w="41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Briefly describe your club: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30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300"/>
                        <a:t>Number of members?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300"/>
                        <a:t>Workout Schedule / Location?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300"/>
                        <a:t>How can we help you?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/>
                        <a:t>UNT &amp; TWU </a:t>
                      </a: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2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Lamar University </a:t>
                      </a: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Scott McDonald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UT El Paso </a:t>
                      </a: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Brian Bishop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Abilene Area Schools</a:t>
                      </a:r>
                    </a:p>
                    <a:p>
                      <a:pPr marL="457200" marR="0" lvl="1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Brandon Cooke, Justin Powers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SMU</a:t>
                      </a:r>
                    </a:p>
                    <a:p>
                      <a:pPr marL="457200" marR="0" lvl="1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Austin CC</a:t>
                      </a:r>
                    </a:p>
                    <a:p>
                      <a:pPr marL="457200" marR="0" lvl="1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Devon Hallford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Other</a:t>
                      </a:r>
                    </a:p>
                    <a:p>
                      <a:pPr marL="457200" marR="0" lvl="1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Richland, SFA, Tarrant CC, Collin, UT Arlington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 Meet Schedule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Discussion Items: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Anyone to men’s USAG? last weekend of March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Meets?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regional meets?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Adult Division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Level 8/9 Divisions?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Breaks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6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10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Baylor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13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17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All TX Public Schools, TCU, Rice, OU, SMU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 Meet Schedule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 27</a:t>
            </a:r>
            <a:r>
              <a:rPr lang="en-US" sz="21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29</a:t>
            </a:r>
            <a:r>
              <a:rPr lang="en-US" sz="21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Metroplex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Fort Worth (Men Only)</a:t>
            </a: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5</a:t>
            </a:r>
            <a:r>
              <a:rPr lang="en-US" sz="21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Jazz Invite, New Orleans</a:t>
            </a: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11</a:t>
            </a:r>
            <a:r>
              <a:rPr lang="en-US" sz="21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UT Dallas</a:t>
            </a: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dirty="0"/>
              <a:t>Feb 11</a:t>
            </a:r>
            <a:r>
              <a:rPr lang="en-US" sz="2100" baseline="30000" dirty="0"/>
              <a:t>th</a:t>
            </a:r>
            <a:r>
              <a:rPr lang="en-US" sz="2100" dirty="0"/>
              <a:t>: OU</a:t>
            </a: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dirty="0"/>
              <a:t>Feb 18</a:t>
            </a:r>
            <a:r>
              <a:rPr lang="en-US" sz="2100" baseline="30000" dirty="0"/>
              <a:t>th</a:t>
            </a:r>
            <a:r>
              <a:rPr lang="en-US" sz="2100" dirty="0"/>
              <a:t>: Texas Tech</a:t>
            </a: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18</a:t>
            </a:r>
            <a:r>
              <a:rPr lang="en-US" sz="21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25</a:t>
            </a:r>
            <a:r>
              <a:rPr lang="en-US" sz="21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Baylor, Waco (Women Only)</a:t>
            </a: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24</a:t>
            </a:r>
            <a:r>
              <a:rPr lang="en-US" sz="21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27</a:t>
            </a:r>
            <a:r>
              <a:rPr lang="en-US" sz="21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th: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ASU (UTEP?), Phoenix</a:t>
            </a: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24</a:t>
            </a:r>
            <a:r>
              <a:rPr lang="en-US" sz="21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26</a:t>
            </a:r>
            <a:r>
              <a:rPr lang="en-US" sz="21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th: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HNI, Galveston</a:t>
            </a: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25</a:t>
            </a:r>
            <a:r>
              <a:rPr lang="en-US" sz="21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(?): TGC Championships (A&amp;M?)</a:t>
            </a: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NAIGC Nationals April 6</a:t>
            </a:r>
            <a:r>
              <a:rPr lang="en-US" sz="21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8</a:t>
            </a:r>
            <a:r>
              <a:rPr lang="en-US" sz="21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2016 - Columbus Ohio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Lamar University /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Ozen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HS (Beaumont, TX)</a:t>
            </a: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dirty="0"/>
              <a:t>Texas State</a:t>
            </a: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Sherman/ Highland Park HS (DFW)</a:t>
            </a: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Eissler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Austin Gym Club (Austin)</a:t>
            </a:r>
          </a:p>
          <a:p>
            <a:pPr marL="342900" marR="0" lvl="0" indent="-31877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Abilene HS / Abilene?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TGC History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Founded in 1979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have detailed records dating back to 2007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1064</Words>
  <Application>Microsoft Office PowerPoint</Application>
  <PresentationFormat>On-screen Show (4:3)</PresentationFormat>
  <Paragraphs>350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TGC Annual Meeting</vt:lpstr>
      <vt:lpstr>Agenda</vt:lpstr>
      <vt:lpstr>Collegiate Gymnastics</vt:lpstr>
      <vt:lpstr>Partner Roll Call</vt:lpstr>
      <vt:lpstr>Old Club Roll Call</vt:lpstr>
      <vt:lpstr>New/Upcoming Club Roll Call</vt:lpstr>
      <vt:lpstr>2017 Meet Schedule</vt:lpstr>
      <vt:lpstr>2017 Meet Schedule</vt:lpstr>
      <vt:lpstr>TGC History</vt:lpstr>
      <vt:lpstr>TGC History</vt:lpstr>
      <vt:lpstr>Unique Gymnasts per Year</vt:lpstr>
      <vt:lpstr>Recent Milestones</vt:lpstr>
      <vt:lpstr>TGC History</vt:lpstr>
      <vt:lpstr>Current Goals</vt:lpstr>
      <vt:lpstr>Current Goals - Educational Camp</vt:lpstr>
      <vt:lpstr>Current Goals</vt:lpstr>
      <vt:lpstr>Current Goals – Growth Strategy</vt:lpstr>
      <vt:lpstr>New NAWGJ Request System</vt:lpstr>
      <vt:lpstr>Questions?</vt:lpstr>
      <vt:lpstr>2016 Budget</vt:lpstr>
      <vt:lpstr>TGC Income 2012-2016</vt:lpstr>
      <vt:lpstr>Current Goals-Financial</vt:lpstr>
      <vt:lpstr>Rules Discussion</vt:lpstr>
      <vt:lpstr>New Quadrennium</vt:lpstr>
      <vt:lpstr>Any Men’s Rules Discussion?</vt:lpstr>
      <vt:lpstr>Any Women’s Rules Discussion?</vt:lpstr>
      <vt:lpstr>Open TGC Rules Discussion</vt:lpstr>
      <vt:lpstr>Anything else?</vt:lpstr>
      <vt:lpstr>Elections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TGC Annual Meeting</dc:title>
  <cp:lastModifiedBy>Andrew Hutcheson</cp:lastModifiedBy>
  <cp:revision>3</cp:revision>
  <dcterms:modified xsi:type="dcterms:W3CDTF">2016-09-02T02:11:41Z</dcterms:modified>
</cp:coreProperties>
</file>