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8563F-A6BF-475E-A04D-7F1EF20FF0C1}">
  <a:tblStyle styleId="{D928563F-A6BF-475E-A04D-7F1EF20FF0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8D0D0D1-C11A-4B94-B098-EF447E2393DD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60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a/tamu.edu/spreadsheets/d/1THmI4T2ratGvfFcQ9xNEEhr35Nnlgr6bHhgYNpuuo2c/edit?usp=shar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083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92100" rtl="0">
              <a:spcBef>
                <a:spcPts val="640"/>
              </a:spcBef>
              <a:buClr>
                <a:schemeClr val="dk1"/>
              </a:buClr>
              <a:buSzPct val="2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 Jan: UT Austin/AGC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 Jan: A&amp;M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Feb: HNI (Houston)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Feb: Jazz Invite (New Orleans)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Feb: UT Dallas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Feb: Bart Connor (Oklahoma)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Feb: UTEP @ ASU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Feb: Baylor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March: Conf Championships @ Tx Tech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Apr: Nationals, in Ft Worth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28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1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6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 Board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https://docs.google.com/a/tamu.edu/spreadsheets/d/1THmI4T2ratGvfFcQ9xNEEhr35Nnlgr6bHhgYNpuuo2c/edit?usp=sharing</a:t>
            </a:r>
            <a:r>
              <a:rPr lang="en-US"/>
              <a:t> </a:t>
            </a: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80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Talk individually at the end (especially to 2015 teams)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Paying each other</a:t>
            </a:r>
          </a:p>
        </p:txBody>
      </p:sp>
    </p:spTree>
    <p:extLst>
      <p:ext uri="{BB962C8B-B14F-4D97-AF65-F5344CB8AC3E}">
        <p14:creationId xmlns:p14="http://schemas.microsoft.com/office/powerpoint/2010/main" val="118850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85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Potential Talking Points: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Level 8 and Level 9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Team (Level 9 Shortage)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Constitutional Changes: (Rules Committee Meetings)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One School One Team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Enforcement Mechanism (Incentives/Punishment)</a:t>
            </a: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8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968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Describe Positions, (college students spiel),Take Nominees for Each Position, Vote For Each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67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Handouts: Constitution, Minutes, Packet</a:t>
            </a: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56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Direct attendees to see packets with survey results for valuable information about other TGC clubs, can be a good resource especially for new officers and new clubs</a:t>
            </a: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6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6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5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Objectives: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Facilitating Competition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-Streamlining Meet Registration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-Centenary / Metroplex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-Dual or Regional Meets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Outreach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-New Clubs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-Visibility to JO Clubs/High School Programs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-Marketing/Brand Development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Education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-Alliance with Judging Organizations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-Clinics/ Judging Courses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Operations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-Non-Profit Status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-Constitutional Revisions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7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Education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Is this important to y’all? What would make your club members want to come?</a:t>
            </a: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97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Outreach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61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Facilitate Competitions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Can bring up the trend in TGC Comraderie at this point (ask the question what are your club members looking for out of these competitions)</a:t>
            </a: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5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19" Type="http://schemas.openxmlformats.org/officeDocument/2006/relationships/image" Target="../media/image17.jpg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Annual Meeting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3948112"/>
            <a:ext cx="6400799" cy="146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Austin, TX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Friday September 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2017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724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17450"/>
            <a:ext cx="47624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850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7030" y="517450"/>
            <a:ext cx="47624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4102" y="536500"/>
            <a:ext cx="47624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949" y="517450"/>
            <a:ext cx="400049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800" y="6097194"/>
            <a:ext cx="33337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7200" y="6276975"/>
            <a:ext cx="47624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99160" y="2963024"/>
            <a:ext cx="1152600" cy="1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13917" y="6138917"/>
            <a:ext cx="634920" cy="4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23861" y="6210294"/>
            <a:ext cx="936731" cy="374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47694" y="6084921"/>
            <a:ext cx="63492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11989" y="6270657"/>
            <a:ext cx="634920" cy="25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5049" y="3276600"/>
            <a:ext cx="495299" cy="5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25807" y="4876800"/>
            <a:ext cx="512134" cy="5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5700" y="3334473"/>
            <a:ext cx="792545" cy="4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84793" y="1744900"/>
            <a:ext cx="614363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9120" y="4705350"/>
            <a:ext cx="762000" cy="62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00210" y="1916000"/>
            <a:ext cx="563325" cy="5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4801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January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712812" y="1511025"/>
          <a:ext cx="7718375" cy="4674875"/>
        </p:xfrm>
        <a:graphic>
          <a:graphicData uri="http://schemas.openxmlformats.org/drawingml/2006/table">
            <a:tbl>
              <a:tblPr>
                <a:noFill/>
                <a:tableStyleId>{28D0D0D1-C11A-4B94-B098-EF447E2393DD}</a:tableStyleId>
              </a:tblPr>
              <a:tblGrid>
                <a:gridCol w="1102625"/>
                <a:gridCol w="1102625"/>
                <a:gridCol w="1102625"/>
                <a:gridCol w="1102625"/>
                <a:gridCol w="1102625"/>
                <a:gridCol w="1102625"/>
                <a:gridCol w="1102625"/>
              </a:tblGrid>
              <a:tr h="93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        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            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           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Th           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              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             6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2876375" y="3568862"/>
            <a:ext cx="1185300" cy="5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First Day of Class (Most Schools)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613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February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712800" y="1684125"/>
          <a:ext cx="7718375" cy="4691500"/>
        </p:xfrm>
        <a:graphic>
          <a:graphicData uri="http://schemas.openxmlformats.org/drawingml/2006/table">
            <a:tbl>
              <a:tblPr>
                <a:noFill/>
                <a:tableStyleId>{28D0D0D1-C11A-4B94-B098-EF447E2393DD}</a:tableStyleId>
              </a:tblPr>
              <a:tblGrid>
                <a:gridCol w="1102625"/>
                <a:gridCol w="1102625"/>
                <a:gridCol w="1102625"/>
                <a:gridCol w="1102625"/>
                <a:gridCol w="1102625"/>
                <a:gridCol w="1102625"/>
                <a:gridCol w="1102625"/>
              </a:tblGrid>
              <a:tr h="938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Th       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            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             3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6391925" y="1997475"/>
            <a:ext cx="745800" cy="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HNI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483875" y="1944225"/>
            <a:ext cx="745800" cy="5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Jazz Invite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213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March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712800" y="1684125"/>
          <a:ext cx="7718375" cy="4691500"/>
        </p:xfrm>
        <a:graphic>
          <a:graphicData uri="http://schemas.openxmlformats.org/drawingml/2006/table">
            <a:tbl>
              <a:tblPr>
                <a:noFill/>
                <a:tableStyleId>{28D0D0D1-C11A-4B94-B098-EF447E2393DD}</a:tableStyleId>
              </a:tblPr>
              <a:tblGrid>
                <a:gridCol w="1102625"/>
                <a:gridCol w="1102625"/>
                <a:gridCol w="1102625"/>
                <a:gridCol w="1102625"/>
                <a:gridCol w="1102625"/>
                <a:gridCol w="1102625"/>
                <a:gridCol w="1102625"/>
              </a:tblGrid>
              <a:tr h="938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Th       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            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              3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x="892200" y="3968325"/>
            <a:ext cx="7350600" cy="5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|-------------------Spring Break for Most Texas Schools-------------------|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92200" y="2982925"/>
            <a:ext cx="7297200" cy="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|----------------------------Spring Break for Baylor----------------------------|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110900" y="4714025"/>
            <a:ext cx="1575900" cy="9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TGC Championships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April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712800" y="1684125"/>
          <a:ext cx="7718375" cy="4691500"/>
        </p:xfrm>
        <a:graphic>
          <a:graphicData uri="http://schemas.openxmlformats.org/drawingml/2006/table">
            <a:tbl>
              <a:tblPr>
                <a:noFill/>
                <a:tableStyleId>{28D0D0D1-C11A-4B94-B098-EF447E2393DD}</a:tableStyleId>
              </a:tblPr>
              <a:tblGrid>
                <a:gridCol w="1102625"/>
                <a:gridCol w="1102625"/>
                <a:gridCol w="1102625"/>
                <a:gridCol w="1102625"/>
                <a:gridCol w="1102625"/>
                <a:gridCol w="1102625"/>
                <a:gridCol w="1102625"/>
              </a:tblGrid>
              <a:tr h="938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Su       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           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             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            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Th            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              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              7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</a:tr>
              <a:tr h="938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5221850" y="2982900"/>
            <a:ext cx="3116100" cy="51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Nationals @ Fort Worth, TX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65575" y="2104000"/>
            <a:ext cx="9054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Easter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2017-2018 Budget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2872" t="26582" r="73791" b="43269"/>
          <a:stretch/>
        </p:blipFill>
        <p:spPr>
          <a:xfrm>
            <a:off x="1043512" y="1417650"/>
            <a:ext cx="7056974" cy="5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TGC Income 2012-2017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20569" t="30560" r="16159" b="21500"/>
          <a:stretch/>
        </p:blipFill>
        <p:spPr>
          <a:xfrm>
            <a:off x="228600" y="1864325"/>
            <a:ext cx="8686800" cy="370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  <a:buSzPct val="9920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Any questions about the presentation so far?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  <a:buSzPct val="9920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10min break / intermission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  <a:buSzPct val="9920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Next up: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  <a:buSzPct val="9920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Constitution/Rules Discussion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  <a:buSzPct val="9920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TGC board elections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 </a:t>
            </a: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Rules Discussio</a:t>
            </a:r>
            <a:r>
              <a:rPr lang="en-US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Identify Problems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Suggestions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Constitutional Proposals/Vote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153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Anything else?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we open the floor to elections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Elections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 President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2. Vice President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3. Secretary/Treasurer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Directors (2)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Executive Director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</a:pPr>
            <a:r>
              <a:rPr lang="en-US">
                <a:solidFill>
                  <a:srgbClr val="FFFFFF"/>
                </a:solidFill>
              </a:rPr>
              <a:t>Approve 2016 Minutes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Call</a:t>
            </a: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History</a:t>
            </a: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Objectives/Goals</a:t>
            </a:r>
          </a:p>
          <a:p>
            <a: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2018 Meet Schedule</a:t>
            </a:r>
          </a:p>
          <a:p>
            <a: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Constitution/Rules Discussion</a:t>
            </a:r>
          </a:p>
          <a:p>
            <a: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301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Attending Clubs</a:t>
            </a:r>
          </a:p>
        </p:txBody>
      </p:sp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3007971550"/>
              </p:ext>
            </p:extLst>
          </p:nvPr>
        </p:nvGraphicFramePr>
        <p:xfrm>
          <a:off x="447200" y="1744400"/>
          <a:ext cx="8249600" cy="5114237"/>
        </p:xfrm>
        <a:graphic>
          <a:graphicData uri="http://schemas.openxmlformats.org/drawingml/2006/table">
            <a:tbl>
              <a:tblPr firstRow="1" bandRow="1">
                <a:noFill/>
                <a:tableStyleId>{D928563F-A6BF-475E-A04D-7F1EF20FF0C1}</a:tableStyleId>
              </a:tblPr>
              <a:tblGrid>
                <a:gridCol w="4124800"/>
                <a:gridCol w="4124800"/>
              </a:tblGrid>
              <a:tr h="49307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-UT Dallas (Elijah, Bassam)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-UT Austin (Jade, Jacqueline)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-UTEP (Mitch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-Houston (Haley)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-A&amp;M (Morgan, Emily)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-Abilene (Justin)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-Baylor (Amber)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-Texas Tech (Meaghan, Saul)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-UTSA (Matt)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-OU (Tyson,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</a:rPr>
                        <a:t>Gio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-Alum/Adults 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-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UT Arlington (McKenna)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-TCU (Megan 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/ 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Donna)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-Tulane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-UNT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-UMHB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-Texas 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State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-AGC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TGC History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</a:pPr>
            <a:r>
              <a:rPr lang="en-US" dirty="0">
                <a:solidFill>
                  <a:srgbClr val="FFFFFF"/>
                </a:solidFill>
              </a:rPr>
              <a:t>1979: TGCCC Founded, though clubs and competition existed beforehand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Teams began attending NAIGC nationals in early 90’s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2006: </a:t>
            </a:r>
            <a:r>
              <a:rPr lang="en-US" dirty="0">
                <a:solidFill>
                  <a:srgbClr val="FFFFFF"/>
                </a:solidFill>
              </a:rPr>
              <a:t>Constitution written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2012: Began collecting income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2015: Outreach </a:t>
            </a:r>
            <a:r>
              <a:rPr lang="en-US" dirty="0" smtClean="0">
                <a:solidFill>
                  <a:srgbClr val="FFFFFF"/>
                </a:solidFill>
              </a:rPr>
              <a:t>initiative</a:t>
            </a:r>
            <a:endParaRPr lang="en-US" dirty="0">
              <a:solidFill>
                <a:srgbClr val="FFFFFF"/>
              </a:solidFill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2016: Board expanded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581660" marR="0" lvl="1" indent="-124459" algn="l" rtl="0">
              <a:lnSpc>
                <a:spcPct val="80000"/>
              </a:lnSpc>
              <a:spcBef>
                <a:spcPts val="392"/>
              </a:spcBef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Current Objectives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33385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US">
                <a:solidFill>
                  <a:srgbClr val="FFFFFF"/>
                </a:solidFill>
              </a:rPr>
              <a:t>Education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-Alliance with Judging Organizations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-Clinics/ Judging Courses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2. Outreach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-New Clubs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-Visibility to JO Clubs/High School Programs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-Marketing/Brand Development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3. Facilitating Competition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-Streamlining Meet Registration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-Dual or Regional Meets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-Centenary / Metroplex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Operations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-Non-Profit Status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-Constitutional Revisions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Educational Camp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Judging Course and/or Clinic</a:t>
            </a:r>
          </a:p>
          <a:p>
            <a:pPr marL="742950" marR="0" lvl="1" indent="-3111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Educate TGC members so that they can build stronger routines</a:t>
            </a:r>
          </a:p>
          <a:p>
            <a:pPr marL="742950" marR="0" lvl="1" indent="-3111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 judges (shortage)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2: Workout</a:t>
            </a:r>
          </a:p>
          <a:p>
            <a:pPr marL="742950" marR="0" lvl="1" indent="-3111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coaching to build better teams</a:t>
            </a:r>
          </a:p>
          <a:p>
            <a:pPr marL="742950" marR="0" lvl="1" indent="-3111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Promote TGC inter-team sportsmanshi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Growth/Outreach Strategy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chemeClr val="lt1"/>
                </a:solidFill>
              </a:rPr>
              <a:t>We have a table at GAT for the weekend to hand out info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 Meets (TAAF</a:t>
            </a:r>
            <a:r>
              <a:rPr lang="en-US">
                <a:solidFill>
                  <a:srgbClr val="FFFFFF"/>
                </a:solidFill>
              </a:rPr>
              <a:t>, USAG, Xcel)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have people attend and hand out info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Work with 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Judges to spread info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Outreach to 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Schools 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Timing: Build on Ft Worth nationals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496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Same school student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>
                <a:solidFill>
                  <a:srgbClr val="FFFFFF"/>
                </a:solidFill>
              </a:rPr>
              <a:t>8</a:t>
            </a: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Meet Schedule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139700" rtl="0">
              <a:spcBef>
                <a:spcPts val="0"/>
              </a:spcBef>
              <a:buClr>
                <a:srgbClr val="FFFFFF"/>
              </a:buClr>
              <a:buChar char="•"/>
            </a:pPr>
            <a:r>
              <a:rPr lang="en-US">
                <a:solidFill>
                  <a:srgbClr val="FFFFFF"/>
                </a:solidFill>
              </a:rPr>
              <a:t>Preliminary Discussion Items: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Anyone to men’s USAG? last weekend of March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Fall Meets?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Level 8/9 Sessions at More Meets this Year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Multi-Session Meets in General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Scheduling Process</a:t>
            </a:r>
          </a:p>
          <a:p>
            <a:pPr marL="742950" lvl="1" indent="-311150" rtl="0">
              <a:spcBef>
                <a:spcPts val="0"/>
              </a:spcBef>
              <a:buClr>
                <a:srgbClr val="FFFFFF"/>
              </a:buClr>
              <a:buSzPct val="100000"/>
              <a:buChar char="–"/>
            </a:pPr>
            <a:r>
              <a:rPr lang="en-US" sz="3200">
                <a:solidFill>
                  <a:srgbClr val="FFFFFF"/>
                </a:solidFill>
              </a:rPr>
              <a:t>Meet Registration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776</Words>
  <Application>Microsoft Office PowerPoint</Application>
  <PresentationFormat>On-screen Show (4:3)</PresentationFormat>
  <Paragraphs>286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TGC Annual Meeting</vt:lpstr>
      <vt:lpstr>Agenda</vt:lpstr>
      <vt:lpstr>Attending Clubs</vt:lpstr>
      <vt:lpstr>TGC History</vt:lpstr>
      <vt:lpstr>Current Objectives</vt:lpstr>
      <vt:lpstr>Current Objectives</vt:lpstr>
      <vt:lpstr>Educational Camp</vt:lpstr>
      <vt:lpstr>Growth/Outreach Strategy</vt:lpstr>
      <vt:lpstr>2018 Meet Schedule</vt:lpstr>
      <vt:lpstr>January</vt:lpstr>
      <vt:lpstr>February</vt:lpstr>
      <vt:lpstr>March</vt:lpstr>
      <vt:lpstr>April</vt:lpstr>
      <vt:lpstr>2017-2018 Budget</vt:lpstr>
      <vt:lpstr>TGC Income 2012-2017</vt:lpstr>
      <vt:lpstr>Questions?</vt:lpstr>
      <vt:lpstr> TGC Rules Discussion</vt:lpstr>
      <vt:lpstr>Anything else?</vt:lpstr>
      <vt:lpstr>Elections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TGC Annual Meeting</dc:title>
  <cp:lastModifiedBy>Andrew Hutcheson</cp:lastModifiedBy>
  <cp:revision>2</cp:revision>
  <dcterms:modified xsi:type="dcterms:W3CDTF">2017-09-01T23:04:33Z</dcterms:modified>
</cp:coreProperties>
</file>