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Andrew Hutcheson"/>
  <p:cmAuthor clrIdx="1" id="1" initials="" lastIdx="1" name="TexasGymnastics Conferenc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2ED5FAA-F6DC-4250-A05A-4CE30721AEAF}">
  <a:tblStyle styleId="{52ED5FAA-F6DC-4250-A05A-4CE30721AEA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1E5E298-A21D-44F4-9EC0-1F85027CA55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8-28T01:47:06.344">
    <p:pos x="288" y="833"/>
    <p:text>These are my own notes just ignore the comment.
Get % of gyms we reached each year.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8-30T21:57:01.947">
    <p:pos x="288" y="1008"/>
    <p:text>My own notes again:
Get the statistics on meets we went to</p:text>
  </p:cm>
  <p:cm authorId="1" idx="1" dt="2018-08-30T21:57:01.947">
    <p:pos x="288" y="1008"/>
    <p:text>Izzy Mlo and I went to USAG Level 8 Regionals, TAMU reps went to a high school regional in College Station, I attended High School state.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a/tamu.edu/spreadsheets/d/1THmI4T2ratGvfFcQ9xNEEhr35Nnlgr6bHhgYNpuuo2c/edit?usp=sharing"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247d7b51c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7d7b51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47d7b51c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7d7b51c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47d7b51cd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7d7b51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47d7b51cd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7d7b51c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Add screen shots of hosting school survey results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0a1d0bd78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Should have asked whether they can host more than one session.</a:t>
            </a:r>
            <a:endParaRPr/>
          </a:p>
        </p:txBody>
      </p:sp>
      <p:sp>
        <p:nvSpPr>
          <p:cNvPr id="155" name="Google Shape;155;g40a1d0bd7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For Board Reference: </a:t>
            </a:r>
            <a:r>
              <a:rPr lang="en-US" u="sng">
                <a:solidFill>
                  <a:schemeClr val="hlink"/>
                </a:solidFill>
                <a:hlinkClick r:id="rId2"/>
              </a:rPr>
              <a:t>https://docs.google.com/a/tamu.edu/spreadsheets/d/1THmI4T2ratGvfFcQ9xNEEhr35Nnlgr6bHhgYNpuuo2c/edit?usp=sharing</a:t>
            </a:r>
            <a:r>
              <a:rPr lang="en-US"/>
              <a:t> </a:t>
            </a:r>
            <a:endParaRPr/>
          </a:p>
        </p:txBody>
      </p:sp>
      <p:sp>
        <p:nvSpPr>
          <p:cNvPr id="161" name="Google Shape;16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167e60872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67e6087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Meet Fees Workbook, who can view, who has used it</a:t>
            </a:r>
            <a:endParaRPr/>
          </a:p>
          <a:p>
            <a:pPr indent="0" lvl="0" marL="0" rtl="0" algn="l">
              <a:spcBef>
                <a:spcPts val="0"/>
              </a:spcBef>
              <a:spcAft>
                <a:spcPts val="0"/>
              </a:spcAft>
              <a:buNone/>
            </a:pPr>
            <a:r>
              <a:rPr lang="en-US"/>
              <a:t>Treasurers update as payments come in, new officers should check and reach out to check on any overdue payments (especially Texas Tech 2015)</a:t>
            </a:r>
            <a:endParaRPr/>
          </a:p>
          <a:p>
            <a:pPr indent="0" lvl="0" marL="0" rtl="0" algn="l">
              <a:spcBef>
                <a:spcPts val="0"/>
              </a:spcBef>
              <a:spcAft>
                <a:spcPts val="0"/>
              </a:spcAft>
              <a:buNone/>
            </a:pPr>
            <a:r>
              <a:rPr lang="en-US"/>
              <a:t>Pay other schools first, but with the exception of Texas State and UTD (2015 balance- can discuss individually), we want to be current on TGC Fees as well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1669e41994_1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669e41994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See Handout:</a:t>
            </a:r>
            <a:endParaRPr/>
          </a:p>
          <a:p>
            <a:pPr indent="0" lvl="0" marL="0" rtl="0" algn="l">
              <a:spcBef>
                <a:spcPts val="0"/>
              </a:spcBef>
              <a:spcAft>
                <a:spcPts val="0"/>
              </a:spcAft>
              <a:buNone/>
            </a:pPr>
            <a:r>
              <a:rPr lang="en-US"/>
              <a:t>Current Rules</a:t>
            </a:r>
            <a:endParaRPr/>
          </a:p>
          <a:p>
            <a:pPr indent="0" lvl="0" marL="0" rtl="0" algn="l">
              <a:spcBef>
                <a:spcPts val="0"/>
              </a:spcBef>
              <a:spcAft>
                <a:spcPts val="0"/>
              </a:spcAft>
              <a:buNone/>
            </a:pPr>
            <a:r>
              <a:rPr lang="en-US"/>
              <a:t>Definition Proposals</a:t>
            </a:r>
            <a:endParaRPr/>
          </a:p>
          <a:p>
            <a:pPr indent="0" lvl="0" marL="0" rtl="0" algn="l">
              <a:spcBef>
                <a:spcPts val="0"/>
              </a:spcBef>
              <a:spcAft>
                <a:spcPts val="0"/>
              </a:spcAft>
              <a:buNone/>
            </a:pPr>
            <a:r>
              <a:rPr lang="en-US"/>
              <a:t>Other Topics of Discussion</a:t>
            </a:r>
            <a:endParaRPr/>
          </a:p>
        </p:txBody>
      </p:sp>
      <p:sp>
        <p:nvSpPr>
          <p:cNvPr id="179" name="Google Shape;179;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120927165_0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See Handout:</a:t>
            </a:r>
            <a:endParaRPr/>
          </a:p>
          <a:p>
            <a:pPr indent="0" lvl="0" marL="0" rtl="0" algn="l">
              <a:spcBef>
                <a:spcPts val="0"/>
              </a:spcBef>
              <a:spcAft>
                <a:spcPts val="0"/>
              </a:spcAft>
              <a:buNone/>
            </a:pPr>
            <a:r>
              <a:rPr lang="en-US"/>
              <a:t>Current Rules</a:t>
            </a:r>
            <a:endParaRPr/>
          </a:p>
          <a:p>
            <a:pPr indent="0" lvl="0" marL="0" rtl="0" algn="l">
              <a:spcBef>
                <a:spcPts val="0"/>
              </a:spcBef>
              <a:spcAft>
                <a:spcPts val="0"/>
              </a:spcAft>
              <a:buNone/>
            </a:pPr>
            <a:r>
              <a:t/>
            </a:r>
            <a:endParaRPr/>
          </a:p>
        </p:txBody>
      </p:sp>
      <p:sp>
        <p:nvSpPr>
          <p:cNvPr id="185" name="Google Shape;185;g412092716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67b58c316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Handouts: Constitution, Minutes, Packet</a:t>
            </a:r>
            <a:endParaRPr/>
          </a:p>
        </p:txBody>
      </p:sp>
      <p:sp>
        <p:nvSpPr>
          <p:cNvPr id="83" name="Google Shape;83;g167b58c31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0a1d0bd78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40a1d0bd7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Describe Positions, (college students spiel),Take Nominees for Each Position, Vote For Each</a:t>
            </a:r>
            <a:endParaRPr/>
          </a:p>
        </p:txBody>
      </p:sp>
      <p:sp>
        <p:nvSpPr>
          <p:cNvPr id="202" name="Google Shape;202;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Direct attendees to see packets with survey results for valuable information about other TGC clubs, can be a good resource especially for new officers and new clubs</a:t>
            </a:r>
            <a:endParaRPr/>
          </a:p>
        </p:txBody>
      </p:sp>
      <p:sp>
        <p:nvSpPr>
          <p:cNvPr id="89" name="Google Shape;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4740fba1f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740fba1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4894503d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894503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669e41994_1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Objectives: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Facilitating Competition</a:t>
            </a:r>
            <a:endParaRPr/>
          </a:p>
          <a:p>
            <a:pPr indent="0" lvl="0" marL="0" rtl="0" algn="l">
              <a:spcBef>
                <a:spcPts val="0"/>
              </a:spcBef>
              <a:spcAft>
                <a:spcPts val="0"/>
              </a:spcAft>
              <a:buNone/>
            </a:pPr>
            <a:r>
              <a:rPr lang="en-US"/>
              <a:t>	-Streamlining Meet Registration</a:t>
            </a:r>
            <a:endParaRPr/>
          </a:p>
          <a:p>
            <a:pPr indent="0" lvl="0" marL="0" rtl="0" algn="l">
              <a:spcBef>
                <a:spcPts val="0"/>
              </a:spcBef>
              <a:spcAft>
                <a:spcPts val="0"/>
              </a:spcAft>
              <a:buNone/>
            </a:pPr>
            <a:r>
              <a:rPr lang="en-US"/>
              <a:t>	-Centenary / Metroplex</a:t>
            </a:r>
            <a:endParaRPr/>
          </a:p>
          <a:p>
            <a:pPr indent="0" lvl="0" marL="0" rtl="0" algn="l">
              <a:spcBef>
                <a:spcPts val="0"/>
              </a:spcBef>
              <a:spcAft>
                <a:spcPts val="0"/>
              </a:spcAft>
              <a:buNone/>
            </a:pPr>
            <a:r>
              <a:rPr lang="en-US"/>
              <a:t>	-Dual or Regional Meets</a:t>
            </a:r>
            <a:endParaRPr/>
          </a:p>
          <a:p>
            <a:pPr indent="0" lvl="0" marL="0" rtl="0" algn="l">
              <a:spcBef>
                <a:spcPts val="0"/>
              </a:spcBef>
              <a:spcAft>
                <a:spcPts val="0"/>
              </a:spcAft>
              <a:buNone/>
            </a:pPr>
            <a:r>
              <a:rPr lang="en-US"/>
              <a:t>Outreach</a:t>
            </a:r>
            <a:endParaRPr/>
          </a:p>
          <a:p>
            <a:pPr indent="0" lvl="0" marL="0" rtl="0" algn="l">
              <a:spcBef>
                <a:spcPts val="0"/>
              </a:spcBef>
              <a:spcAft>
                <a:spcPts val="0"/>
              </a:spcAft>
              <a:buNone/>
            </a:pPr>
            <a:r>
              <a:rPr lang="en-US"/>
              <a:t>	-New Clubs</a:t>
            </a:r>
            <a:endParaRPr/>
          </a:p>
          <a:p>
            <a:pPr indent="0" lvl="0" marL="0" rtl="0" algn="l">
              <a:spcBef>
                <a:spcPts val="0"/>
              </a:spcBef>
              <a:spcAft>
                <a:spcPts val="0"/>
              </a:spcAft>
              <a:buNone/>
            </a:pPr>
            <a:r>
              <a:rPr lang="en-US"/>
              <a:t>	-Visibility to JO Clubs/High School Programs</a:t>
            </a:r>
            <a:endParaRPr/>
          </a:p>
          <a:p>
            <a:pPr indent="0" lvl="0" marL="0" rtl="0" algn="l">
              <a:spcBef>
                <a:spcPts val="0"/>
              </a:spcBef>
              <a:spcAft>
                <a:spcPts val="0"/>
              </a:spcAft>
              <a:buNone/>
            </a:pPr>
            <a:r>
              <a:rPr lang="en-US"/>
              <a:t>	-Marketing/Brand Development </a:t>
            </a:r>
            <a:endParaRPr/>
          </a:p>
          <a:p>
            <a:pPr indent="0" lvl="0" marL="0" rtl="0" algn="l">
              <a:spcBef>
                <a:spcPts val="0"/>
              </a:spcBef>
              <a:spcAft>
                <a:spcPts val="0"/>
              </a:spcAft>
              <a:buNone/>
            </a:pPr>
            <a:r>
              <a:rPr lang="en-US"/>
              <a:t>Education</a:t>
            </a:r>
            <a:endParaRPr/>
          </a:p>
          <a:p>
            <a:pPr indent="0" lvl="0" marL="0" rtl="0" algn="l">
              <a:spcBef>
                <a:spcPts val="0"/>
              </a:spcBef>
              <a:spcAft>
                <a:spcPts val="0"/>
              </a:spcAft>
              <a:buNone/>
            </a:pPr>
            <a:r>
              <a:rPr lang="en-US"/>
              <a:t>	-Alliance with Judging Organizations</a:t>
            </a:r>
            <a:endParaRPr/>
          </a:p>
          <a:p>
            <a:pPr indent="0" lvl="0" marL="0" rtl="0" algn="l">
              <a:spcBef>
                <a:spcPts val="0"/>
              </a:spcBef>
              <a:spcAft>
                <a:spcPts val="0"/>
              </a:spcAft>
              <a:buNone/>
            </a:pPr>
            <a:r>
              <a:rPr lang="en-US"/>
              <a:t>	-Clinics/ Judging Courses</a:t>
            </a:r>
            <a:endParaRPr/>
          </a:p>
          <a:p>
            <a:pPr indent="0" lvl="0" marL="0" rtl="0" algn="l">
              <a:spcBef>
                <a:spcPts val="0"/>
              </a:spcBef>
              <a:spcAft>
                <a:spcPts val="0"/>
              </a:spcAft>
              <a:buNone/>
            </a:pPr>
            <a:r>
              <a:rPr lang="en-US"/>
              <a:t>Operations</a:t>
            </a:r>
            <a:endParaRPr/>
          </a:p>
          <a:p>
            <a:pPr indent="0" lvl="0" marL="0" rtl="0" algn="l">
              <a:spcBef>
                <a:spcPts val="0"/>
              </a:spcBef>
              <a:spcAft>
                <a:spcPts val="0"/>
              </a:spcAft>
              <a:buNone/>
            </a:pPr>
            <a:r>
              <a:rPr lang="en-US"/>
              <a:t>	-Non-Profit Status</a:t>
            </a:r>
            <a:endParaRPr/>
          </a:p>
          <a:p>
            <a:pPr indent="0" lvl="0" marL="0" rtl="0" algn="l">
              <a:spcBef>
                <a:spcPts val="0"/>
              </a:spcBef>
              <a:spcAft>
                <a:spcPts val="0"/>
              </a:spcAft>
              <a:buNone/>
            </a:pPr>
            <a:r>
              <a:rPr lang="en-US"/>
              <a:t>	-Constitutional Revisions</a:t>
            </a:r>
            <a:endParaRPr/>
          </a:p>
          <a:p>
            <a:pPr indent="0" lvl="0" marL="0" rtl="0" algn="l">
              <a:spcBef>
                <a:spcPts val="0"/>
              </a:spcBef>
              <a:spcAft>
                <a:spcPts val="0"/>
              </a:spcAft>
              <a:buNone/>
            </a:pPr>
            <a:r>
              <a:t/>
            </a:r>
            <a:endParaRPr/>
          </a:p>
        </p:txBody>
      </p:sp>
      <p:sp>
        <p:nvSpPr>
          <p:cNvPr id="107" name="Google Shape;107;g1669e4199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6322e516b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Reflects requests from last year’s meeting (weekend event, in mid fall semester so new members can participate, good workout facility/coaching matters in terms of the workout)</a:t>
            </a:r>
            <a:endParaRPr/>
          </a:p>
        </p:txBody>
      </p:sp>
      <p:sp>
        <p:nvSpPr>
          <p:cNvPr id="113" name="Google Shape;113;g16322e516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Outreach</a:t>
            </a:r>
            <a:endParaRPr/>
          </a:p>
          <a:p>
            <a:pPr indent="0" lvl="0" marL="0" rtl="0" algn="l">
              <a:spcBef>
                <a:spcPts val="0"/>
              </a:spcBef>
              <a:spcAft>
                <a:spcPts val="0"/>
              </a:spcAft>
              <a:buNone/>
            </a:pPr>
            <a:r>
              <a:rPr lang="en-US"/>
              <a:t>Katie’s specific goal - outreach to high school has been effective, but as far as outreach to JO USAG, TAAF on the women’s side, we need to get more exposure to continue to add experienced gymnasts to the conference</a:t>
            </a:r>
            <a:endParaRPr/>
          </a:p>
        </p:txBody>
      </p:sp>
      <p:sp>
        <p:nvSpPr>
          <p:cNvPr id="119" name="Google Shape;119;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6322e516b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Facilitate Competitions- </a:t>
            </a:r>
            <a:endParaRPr/>
          </a:p>
          <a:p>
            <a:pPr indent="0" lvl="0" marL="0" rtl="0" algn="l">
              <a:spcBef>
                <a:spcPts val="0"/>
              </a:spcBef>
              <a:spcAft>
                <a:spcPts val="0"/>
              </a:spcAft>
              <a:buNone/>
            </a:pPr>
            <a:r>
              <a:rPr lang="en-US"/>
              <a:t>No AGC this year (factor that into budgeting for judges)</a:t>
            </a:r>
            <a:endParaRPr/>
          </a:p>
          <a:p>
            <a:pPr indent="0" lvl="0" marL="0" rtl="0" algn="l">
              <a:spcBef>
                <a:spcPts val="0"/>
              </a:spcBef>
              <a:spcAft>
                <a:spcPts val="0"/>
              </a:spcAft>
              <a:buNone/>
            </a:pPr>
            <a:r>
              <a:rPr lang="en-US"/>
              <a:t>Can bring up the trend in TGC Comraderie at this point (ask the question what are your club members looking for out of these competitions)</a:t>
            </a:r>
            <a:endParaRPr/>
          </a:p>
          <a:p>
            <a:pPr indent="0" lvl="0" marL="0" rtl="0" algn="l">
              <a:spcBef>
                <a:spcPts val="0"/>
              </a:spcBef>
              <a:spcAft>
                <a:spcPts val="0"/>
              </a:spcAft>
              <a:buNone/>
            </a:pPr>
            <a:r>
              <a:rPr lang="en-US"/>
              <a:t>Meet Registration - what worked, what didn’t</a:t>
            </a:r>
            <a:endParaRPr/>
          </a:p>
          <a:p>
            <a:pPr indent="0" lvl="0" marL="0" rtl="0" algn="l">
              <a:spcBef>
                <a:spcPts val="0"/>
              </a:spcBef>
              <a:spcAft>
                <a:spcPts val="0"/>
              </a:spcAft>
              <a:buNone/>
            </a:pPr>
            <a:r>
              <a:rPr lang="en-US"/>
              <a:t>Meet Bidding process- need a shared calendar system more suited towards our needs next year</a:t>
            </a:r>
            <a:endParaRPr/>
          </a:p>
        </p:txBody>
      </p:sp>
      <p:sp>
        <p:nvSpPr>
          <p:cNvPr id="125" name="Google Shape;125;g16322e51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1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4.jpg"/><Relationship Id="rId11" Type="http://schemas.openxmlformats.org/officeDocument/2006/relationships/image" Target="../media/image21.gif"/><Relationship Id="rId10" Type="http://schemas.openxmlformats.org/officeDocument/2006/relationships/image" Target="../media/image17.gif"/><Relationship Id="rId21" Type="http://schemas.openxmlformats.org/officeDocument/2006/relationships/image" Target="../media/image11.png"/><Relationship Id="rId13" Type="http://schemas.openxmlformats.org/officeDocument/2006/relationships/image" Target="../media/image10.png"/><Relationship Id="rId12"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9.gif"/><Relationship Id="rId9" Type="http://schemas.openxmlformats.org/officeDocument/2006/relationships/image" Target="../media/image13.gif"/><Relationship Id="rId15" Type="http://schemas.openxmlformats.org/officeDocument/2006/relationships/image" Target="../media/image6.png"/><Relationship Id="rId14" Type="http://schemas.openxmlformats.org/officeDocument/2006/relationships/image" Target="../media/image5.png"/><Relationship Id="rId17" Type="http://schemas.openxmlformats.org/officeDocument/2006/relationships/image" Target="../media/image3.png"/><Relationship Id="rId16" Type="http://schemas.openxmlformats.org/officeDocument/2006/relationships/image" Target="../media/image2.jpg"/><Relationship Id="rId5" Type="http://schemas.openxmlformats.org/officeDocument/2006/relationships/image" Target="../media/image4.jpg"/><Relationship Id="rId19" Type="http://schemas.openxmlformats.org/officeDocument/2006/relationships/image" Target="../media/image1.jpg"/><Relationship Id="rId6" Type="http://schemas.openxmlformats.org/officeDocument/2006/relationships/image" Target="../media/image7.gif"/><Relationship Id="rId18" Type="http://schemas.openxmlformats.org/officeDocument/2006/relationships/image" Target="../media/image12.jpg"/><Relationship Id="rId7" Type="http://schemas.openxmlformats.org/officeDocument/2006/relationships/image" Target="../media/image18.gif"/><Relationship Id="rId8" Type="http://schemas.openxmlformats.org/officeDocument/2006/relationships/image" Target="../media/image9.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685800" y="15240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TGC Annual Meeting</a:t>
            </a:r>
            <a:endParaRPr/>
          </a:p>
        </p:txBody>
      </p:sp>
      <p:sp>
        <p:nvSpPr>
          <p:cNvPr id="61" name="Google Shape;61;p14"/>
          <p:cNvSpPr txBox="1"/>
          <p:nvPr>
            <p:ph idx="1" type="subTitle"/>
          </p:nvPr>
        </p:nvSpPr>
        <p:spPr>
          <a:xfrm>
            <a:off x="1371600" y="3948112"/>
            <a:ext cx="6400800" cy="14620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Arial"/>
              <a:buNone/>
            </a:pPr>
            <a:r>
              <a:rPr b="0" i="0" lang="en-US" sz="3200" u="none" cap="none" strike="noStrike">
                <a:solidFill>
                  <a:srgbClr val="888888"/>
                </a:solidFill>
                <a:latin typeface="Calibri"/>
                <a:ea typeface="Calibri"/>
                <a:cs typeface="Calibri"/>
                <a:sym typeface="Calibri"/>
              </a:rPr>
              <a:t>Austin, TX</a:t>
            </a:r>
            <a:endParaRPr/>
          </a:p>
          <a:p>
            <a:pPr indent="0" lvl="0" marL="0" marR="0" rtl="0" algn="ctr">
              <a:spcBef>
                <a:spcPts val="640"/>
              </a:spcBef>
              <a:spcAft>
                <a:spcPts val="0"/>
              </a:spcAft>
              <a:buClr>
                <a:srgbClr val="888888"/>
              </a:buClr>
              <a:buFont typeface="Arial"/>
              <a:buNone/>
            </a:pPr>
            <a:r>
              <a:rPr b="0" i="0" lang="en-US" sz="3200" u="none" cap="none" strike="noStrike">
                <a:solidFill>
                  <a:srgbClr val="888888"/>
                </a:solidFill>
                <a:latin typeface="Calibri"/>
                <a:ea typeface="Calibri"/>
                <a:cs typeface="Calibri"/>
                <a:sym typeface="Calibri"/>
              </a:rPr>
              <a:t>Friday </a:t>
            </a:r>
            <a:r>
              <a:rPr lang="en-US" sz="3200">
                <a:solidFill>
                  <a:srgbClr val="888888"/>
                </a:solidFill>
                <a:latin typeface="Calibri"/>
                <a:ea typeface="Calibri"/>
                <a:cs typeface="Calibri"/>
                <a:sym typeface="Calibri"/>
              </a:rPr>
              <a:t>August</a:t>
            </a:r>
            <a:r>
              <a:rPr b="0" i="0" lang="en-US" sz="3200" u="none" cap="none" strike="noStrike">
                <a:solidFill>
                  <a:srgbClr val="888888"/>
                </a:solidFill>
                <a:latin typeface="Calibri"/>
                <a:ea typeface="Calibri"/>
                <a:cs typeface="Calibri"/>
                <a:sym typeface="Calibri"/>
              </a:rPr>
              <a:t> 31</a:t>
            </a:r>
            <a:r>
              <a:rPr baseline="30000" lang="en-US"/>
              <a:t>st</a:t>
            </a:r>
            <a:r>
              <a:rPr b="0" i="0" lang="en-US" sz="3200" u="none" cap="none" strike="noStrike">
                <a:solidFill>
                  <a:srgbClr val="888888"/>
                </a:solidFill>
                <a:latin typeface="Calibri"/>
                <a:ea typeface="Calibri"/>
                <a:cs typeface="Calibri"/>
                <a:sym typeface="Calibri"/>
              </a:rPr>
              <a:t> 201</a:t>
            </a:r>
            <a:r>
              <a:rPr lang="en-US" sz="3200">
                <a:solidFill>
                  <a:srgbClr val="888888"/>
                </a:solidFill>
                <a:latin typeface="Calibri"/>
                <a:ea typeface="Calibri"/>
                <a:cs typeface="Calibri"/>
                <a:sym typeface="Calibri"/>
              </a:rPr>
              <a:t>8</a:t>
            </a:r>
            <a:endParaRPr/>
          </a:p>
        </p:txBody>
      </p:sp>
      <p:pic>
        <p:nvPicPr>
          <p:cNvPr id="62" name="Google Shape;62;p14"/>
          <p:cNvPicPr preferRelativeResize="0"/>
          <p:nvPr/>
        </p:nvPicPr>
        <p:blipFill rotWithShape="1">
          <a:blip r:embed="rId3">
            <a:alphaModFix/>
          </a:blip>
          <a:srcRect b="0" l="0" r="0" t="0"/>
          <a:stretch/>
        </p:blipFill>
        <p:spPr>
          <a:xfrm>
            <a:off x="8086724" y="457200"/>
            <a:ext cx="457200" cy="457200"/>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6553200" y="517451"/>
            <a:ext cx="476250" cy="476250"/>
          </a:xfrm>
          <a:prstGeom prst="rect">
            <a:avLst/>
          </a:prstGeom>
          <a:noFill/>
          <a:ln>
            <a:noFill/>
          </a:ln>
        </p:spPr>
      </p:pic>
      <p:pic>
        <p:nvPicPr>
          <p:cNvPr id="64" name="Google Shape;64;p14"/>
          <p:cNvPicPr preferRelativeResize="0"/>
          <p:nvPr/>
        </p:nvPicPr>
        <p:blipFill rotWithShape="1">
          <a:blip r:embed="rId5">
            <a:alphaModFix/>
          </a:blip>
          <a:srcRect b="0" l="0" r="0" t="0"/>
          <a:stretch/>
        </p:blipFill>
        <p:spPr>
          <a:xfrm>
            <a:off x="5276850" y="457200"/>
            <a:ext cx="457200" cy="457200"/>
          </a:xfrm>
          <a:prstGeom prst="rect">
            <a:avLst/>
          </a:prstGeom>
          <a:noFill/>
          <a:ln>
            <a:noFill/>
          </a:ln>
        </p:spPr>
      </p:pic>
      <p:pic>
        <p:nvPicPr>
          <p:cNvPr id="65" name="Google Shape;65;p14"/>
          <p:cNvPicPr preferRelativeResize="0"/>
          <p:nvPr/>
        </p:nvPicPr>
        <p:blipFill rotWithShape="1">
          <a:blip r:embed="rId6">
            <a:alphaModFix/>
          </a:blip>
          <a:srcRect b="0" l="0" r="0" t="0"/>
          <a:stretch/>
        </p:blipFill>
        <p:spPr>
          <a:xfrm>
            <a:off x="3727030" y="517451"/>
            <a:ext cx="476250" cy="476250"/>
          </a:xfrm>
          <a:prstGeom prst="rect">
            <a:avLst/>
          </a:prstGeom>
          <a:noFill/>
          <a:ln>
            <a:noFill/>
          </a:ln>
        </p:spPr>
      </p:pic>
      <p:pic>
        <p:nvPicPr>
          <p:cNvPr id="66" name="Google Shape;66;p14"/>
          <p:cNvPicPr preferRelativeResize="0"/>
          <p:nvPr/>
        </p:nvPicPr>
        <p:blipFill rotWithShape="1">
          <a:blip r:embed="rId7">
            <a:alphaModFix/>
          </a:blip>
          <a:srcRect b="0" l="0" r="0" t="0"/>
          <a:stretch/>
        </p:blipFill>
        <p:spPr>
          <a:xfrm>
            <a:off x="2254103" y="536501"/>
            <a:ext cx="476250" cy="457200"/>
          </a:xfrm>
          <a:prstGeom prst="rect">
            <a:avLst/>
          </a:prstGeom>
          <a:noFill/>
          <a:ln>
            <a:noFill/>
          </a:ln>
        </p:spPr>
      </p:pic>
      <p:pic>
        <p:nvPicPr>
          <p:cNvPr id="67" name="Google Shape;67;p14"/>
          <p:cNvPicPr preferRelativeResize="0"/>
          <p:nvPr/>
        </p:nvPicPr>
        <p:blipFill rotWithShape="1">
          <a:blip r:embed="rId8">
            <a:alphaModFix/>
          </a:blip>
          <a:srcRect b="0" l="0" r="0" t="0"/>
          <a:stretch/>
        </p:blipFill>
        <p:spPr>
          <a:xfrm>
            <a:off x="691949" y="517451"/>
            <a:ext cx="400050" cy="466725"/>
          </a:xfrm>
          <a:prstGeom prst="rect">
            <a:avLst/>
          </a:prstGeom>
          <a:noFill/>
          <a:ln>
            <a:noFill/>
          </a:ln>
        </p:spPr>
      </p:pic>
      <p:pic>
        <p:nvPicPr>
          <p:cNvPr id="68" name="Google Shape;68;p14"/>
          <p:cNvPicPr preferRelativeResize="0"/>
          <p:nvPr/>
        </p:nvPicPr>
        <p:blipFill rotWithShape="1">
          <a:blip r:embed="rId9">
            <a:alphaModFix/>
          </a:blip>
          <a:srcRect b="0" l="0" r="0" t="0"/>
          <a:stretch/>
        </p:blipFill>
        <p:spPr>
          <a:xfrm>
            <a:off x="685800" y="6097194"/>
            <a:ext cx="333375" cy="457200"/>
          </a:xfrm>
          <a:prstGeom prst="rect">
            <a:avLst/>
          </a:prstGeom>
          <a:noFill/>
          <a:ln>
            <a:noFill/>
          </a:ln>
        </p:spPr>
      </p:pic>
      <p:pic>
        <p:nvPicPr>
          <p:cNvPr id="69" name="Google Shape;69;p14"/>
          <p:cNvPicPr preferRelativeResize="0"/>
          <p:nvPr/>
        </p:nvPicPr>
        <p:blipFill rotWithShape="1">
          <a:blip r:embed="rId10">
            <a:alphaModFix/>
          </a:blip>
          <a:srcRect b="0" l="0" r="0" t="0"/>
          <a:stretch/>
        </p:blipFill>
        <p:spPr>
          <a:xfrm>
            <a:off x="8077200" y="6276975"/>
            <a:ext cx="476250" cy="247650"/>
          </a:xfrm>
          <a:prstGeom prst="rect">
            <a:avLst/>
          </a:prstGeom>
          <a:noFill/>
          <a:ln>
            <a:noFill/>
          </a:ln>
        </p:spPr>
      </p:pic>
      <p:pic>
        <p:nvPicPr>
          <p:cNvPr id="70" name="Google Shape;70;p14"/>
          <p:cNvPicPr preferRelativeResize="0"/>
          <p:nvPr/>
        </p:nvPicPr>
        <p:blipFill rotWithShape="1">
          <a:blip r:embed="rId11">
            <a:alphaModFix/>
          </a:blip>
          <a:srcRect b="0" l="0" r="0" t="0"/>
          <a:stretch/>
        </p:blipFill>
        <p:spPr>
          <a:xfrm>
            <a:off x="3899160" y="2963024"/>
            <a:ext cx="1152600" cy="1152600"/>
          </a:xfrm>
          <a:prstGeom prst="rect">
            <a:avLst/>
          </a:prstGeom>
          <a:noFill/>
          <a:ln>
            <a:noFill/>
          </a:ln>
        </p:spPr>
      </p:pic>
      <p:pic>
        <p:nvPicPr>
          <p:cNvPr id="71" name="Google Shape;71;p14"/>
          <p:cNvPicPr preferRelativeResize="0"/>
          <p:nvPr/>
        </p:nvPicPr>
        <p:blipFill rotWithShape="1">
          <a:blip r:embed="rId12">
            <a:alphaModFix/>
          </a:blip>
          <a:srcRect b="0" l="0" r="0" t="0"/>
          <a:stretch/>
        </p:blipFill>
        <p:spPr>
          <a:xfrm>
            <a:off x="5313918" y="6138918"/>
            <a:ext cx="634921" cy="488889"/>
          </a:xfrm>
          <a:prstGeom prst="rect">
            <a:avLst/>
          </a:prstGeom>
          <a:noFill/>
          <a:ln>
            <a:noFill/>
          </a:ln>
        </p:spPr>
      </p:pic>
      <p:pic>
        <p:nvPicPr>
          <p:cNvPr id="72" name="Google Shape;72;p14"/>
          <p:cNvPicPr preferRelativeResize="0"/>
          <p:nvPr/>
        </p:nvPicPr>
        <p:blipFill rotWithShape="1">
          <a:blip r:embed="rId13">
            <a:alphaModFix/>
          </a:blip>
          <a:srcRect b="0" l="0" r="0" t="0"/>
          <a:stretch/>
        </p:blipFill>
        <p:spPr>
          <a:xfrm>
            <a:off x="2023862" y="6210295"/>
            <a:ext cx="936731" cy="374692"/>
          </a:xfrm>
          <a:prstGeom prst="rect">
            <a:avLst/>
          </a:prstGeom>
          <a:noFill/>
          <a:ln>
            <a:noFill/>
          </a:ln>
        </p:spPr>
      </p:pic>
      <p:pic>
        <p:nvPicPr>
          <p:cNvPr id="73" name="Google Shape;73;p14"/>
          <p:cNvPicPr preferRelativeResize="0"/>
          <p:nvPr/>
        </p:nvPicPr>
        <p:blipFill rotWithShape="1">
          <a:blip r:embed="rId14">
            <a:alphaModFix/>
          </a:blip>
          <a:srcRect b="0" l="0" r="0" t="0"/>
          <a:stretch/>
        </p:blipFill>
        <p:spPr>
          <a:xfrm>
            <a:off x="3647694" y="6084922"/>
            <a:ext cx="634921" cy="558730"/>
          </a:xfrm>
          <a:prstGeom prst="rect">
            <a:avLst/>
          </a:prstGeom>
          <a:noFill/>
          <a:ln>
            <a:noFill/>
          </a:ln>
        </p:spPr>
      </p:pic>
      <p:pic>
        <p:nvPicPr>
          <p:cNvPr id="74" name="Google Shape;74;p14"/>
          <p:cNvPicPr preferRelativeResize="0"/>
          <p:nvPr/>
        </p:nvPicPr>
        <p:blipFill rotWithShape="1">
          <a:blip r:embed="rId15">
            <a:alphaModFix/>
          </a:blip>
          <a:srcRect b="0" l="0" r="0" t="0"/>
          <a:stretch/>
        </p:blipFill>
        <p:spPr>
          <a:xfrm>
            <a:off x="6711989" y="6270657"/>
            <a:ext cx="634921" cy="253968"/>
          </a:xfrm>
          <a:prstGeom prst="rect">
            <a:avLst/>
          </a:prstGeom>
          <a:noFill/>
          <a:ln>
            <a:noFill/>
          </a:ln>
        </p:spPr>
      </p:pic>
      <p:pic>
        <p:nvPicPr>
          <p:cNvPr id="75" name="Google Shape;75;p14"/>
          <p:cNvPicPr preferRelativeResize="0"/>
          <p:nvPr/>
        </p:nvPicPr>
        <p:blipFill rotWithShape="1">
          <a:blip r:embed="rId16">
            <a:alphaModFix/>
          </a:blip>
          <a:srcRect b="0" l="0" r="0" t="0"/>
          <a:stretch/>
        </p:blipFill>
        <p:spPr>
          <a:xfrm>
            <a:off x="7985049" y="3276600"/>
            <a:ext cx="495300" cy="544830"/>
          </a:xfrm>
          <a:prstGeom prst="rect">
            <a:avLst/>
          </a:prstGeom>
          <a:noFill/>
          <a:ln>
            <a:noFill/>
          </a:ln>
        </p:spPr>
      </p:pic>
      <p:pic>
        <p:nvPicPr>
          <p:cNvPr id="76" name="Google Shape;76;p14"/>
          <p:cNvPicPr preferRelativeResize="0"/>
          <p:nvPr/>
        </p:nvPicPr>
        <p:blipFill rotWithShape="1">
          <a:blip r:embed="rId17">
            <a:alphaModFix/>
          </a:blip>
          <a:srcRect b="0" l="0" r="0" t="0"/>
          <a:stretch/>
        </p:blipFill>
        <p:spPr>
          <a:xfrm>
            <a:off x="8025807" y="4876800"/>
            <a:ext cx="512135" cy="512135"/>
          </a:xfrm>
          <a:prstGeom prst="rect">
            <a:avLst/>
          </a:prstGeom>
          <a:noFill/>
          <a:ln>
            <a:noFill/>
          </a:ln>
        </p:spPr>
      </p:pic>
      <p:pic>
        <p:nvPicPr>
          <p:cNvPr id="77" name="Google Shape;77;p14"/>
          <p:cNvPicPr preferRelativeResize="0"/>
          <p:nvPr/>
        </p:nvPicPr>
        <p:blipFill rotWithShape="1">
          <a:blip r:embed="rId18">
            <a:alphaModFix/>
          </a:blip>
          <a:srcRect b="0" l="0" r="0" t="0"/>
          <a:stretch/>
        </p:blipFill>
        <p:spPr>
          <a:xfrm>
            <a:off x="495701" y="3334473"/>
            <a:ext cx="792545" cy="475527"/>
          </a:xfrm>
          <a:prstGeom prst="rect">
            <a:avLst/>
          </a:prstGeom>
          <a:noFill/>
          <a:ln>
            <a:noFill/>
          </a:ln>
        </p:spPr>
      </p:pic>
      <p:pic>
        <p:nvPicPr>
          <p:cNvPr id="78" name="Google Shape;78;p14"/>
          <p:cNvPicPr preferRelativeResize="0"/>
          <p:nvPr/>
        </p:nvPicPr>
        <p:blipFill rotWithShape="1">
          <a:blip r:embed="rId19">
            <a:alphaModFix/>
          </a:blip>
          <a:srcRect b="0" l="0" r="0" t="0"/>
          <a:stretch/>
        </p:blipFill>
        <p:spPr>
          <a:xfrm>
            <a:off x="584793" y="1744900"/>
            <a:ext cx="614363" cy="614363"/>
          </a:xfrm>
          <a:prstGeom prst="rect">
            <a:avLst/>
          </a:prstGeom>
          <a:noFill/>
          <a:ln>
            <a:noFill/>
          </a:ln>
        </p:spPr>
      </p:pic>
      <p:pic>
        <p:nvPicPr>
          <p:cNvPr id="79" name="Google Shape;79;p14"/>
          <p:cNvPicPr preferRelativeResize="0"/>
          <p:nvPr/>
        </p:nvPicPr>
        <p:blipFill rotWithShape="1">
          <a:blip r:embed="rId20">
            <a:alphaModFix/>
          </a:blip>
          <a:srcRect b="0" l="0" r="0" t="0"/>
          <a:stretch/>
        </p:blipFill>
        <p:spPr>
          <a:xfrm>
            <a:off x="469120" y="4705350"/>
            <a:ext cx="762000" cy="628650"/>
          </a:xfrm>
          <a:prstGeom prst="rect">
            <a:avLst/>
          </a:prstGeom>
          <a:noFill/>
          <a:ln>
            <a:noFill/>
          </a:ln>
        </p:spPr>
      </p:pic>
      <p:pic>
        <p:nvPicPr>
          <p:cNvPr id="80" name="Google Shape;80;p14"/>
          <p:cNvPicPr preferRelativeResize="0"/>
          <p:nvPr/>
        </p:nvPicPr>
        <p:blipFill>
          <a:blip r:embed="rId21">
            <a:alphaModFix/>
          </a:blip>
          <a:stretch>
            <a:fillRect/>
          </a:stretch>
        </p:blipFill>
        <p:spPr>
          <a:xfrm>
            <a:off x="8000210" y="1916000"/>
            <a:ext cx="563326" cy="512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457200" y="248013"/>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January</a:t>
            </a:r>
            <a:endParaRPr>
              <a:solidFill>
                <a:srgbClr val="FFFFFF"/>
              </a:solidFill>
            </a:endParaRPr>
          </a:p>
        </p:txBody>
      </p:sp>
      <p:pic>
        <p:nvPicPr>
          <p:cNvPr id="134" name="Google Shape;134;p23"/>
          <p:cNvPicPr preferRelativeResize="0"/>
          <p:nvPr/>
        </p:nvPicPr>
        <p:blipFill>
          <a:blip r:embed="rId3">
            <a:alphaModFix/>
          </a:blip>
          <a:stretch>
            <a:fillRect/>
          </a:stretch>
        </p:blipFill>
        <p:spPr>
          <a:xfrm>
            <a:off x="152400" y="1543413"/>
            <a:ext cx="8839199" cy="48458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38" name="Shape 138"/>
        <p:cNvGrpSpPr/>
        <p:nvPr/>
      </p:nvGrpSpPr>
      <p:grpSpPr>
        <a:xfrm>
          <a:off x="0" y="0"/>
          <a:ext cx="0" cy="0"/>
          <a:chOff x="0" y="0"/>
          <a:chExt cx="0" cy="0"/>
        </a:xfrm>
      </p:grpSpPr>
      <p:sp>
        <p:nvSpPr>
          <p:cNvPr id="139" name="Google Shape;139;p24"/>
          <p:cNvSpPr txBox="1"/>
          <p:nvPr>
            <p:ph type="title"/>
          </p:nvPr>
        </p:nvSpPr>
        <p:spPr>
          <a:xfrm>
            <a:off x="457200" y="2613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February</a:t>
            </a:r>
            <a:endParaRPr>
              <a:solidFill>
                <a:srgbClr val="FFFFFF"/>
              </a:solidFill>
            </a:endParaRPr>
          </a:p>
        </p:txBody>
      </p:sp>
      <p:pic>
        <p:nvPicPr>
          <p:cNvPr id="140" name="Google Shape;140;p24"/>
          <p:cNvPicPr preferRelativeResize="0"/>
          <p:nvPr/>
        </p:nvPicPr>
        <p:blipFill>
          <a:blip r:embed="rId3">
            <a:alphaModFix/>
          </a:blip>
          <a:stretch>
            <a:fillRect/>
          </a:stretch>
        </p:blipFill>
        <p:spPr>
          <a:xfrm>
            <a:off x="152400" y="1556738"/>
            <a:ext cx="8839199" cy="47962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44" name="Shape 144"/>
        <p:cNvGrpSpPr/>
        <p:nvPr/>
      </p:nvGrpSpPr>
      <p:grpSpPr>
        <a:xfrm>
          <a:off x="0" y="0"/>
          <a:ext cx="0" cy="0"/>
          <a:chOff x="0" y="0"/>
          <a:chExt cx="0" cy="0"/>
        </a:xfrm>
      </p:grpSpPr>
      <p:sp>
        <p:nvSpPr>
          <p:cNvPr id="145" name="Google Shape;145;p25"/>
          <p:cNvSpPr txBox="1"/>
          <p:nvPr>
            <p:ph type="title"/>
          </p:nvPr>
        </p:nvSpPr>
        <p:spPr>
          <a:xfrm>
            <a:off x="457200" y="221363"/>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March</a:t>
            </a:r>
            <a:endParaRPr>
              <a:solidFill>
                <a:srgbClr val="FFFFFF"/>
              </a:solidFill>
            </a:endParaRPr>
          </a:p>
        </p:txBody>
      </p:sp>
      <p:pic>
        <p:nvPicPr>
          <p:cNvPr id="146" name="Google Shape;146;p25"/>
          <p:cNvPicPr preferRelativeResize="0"/>
          <p:nvPr/>
        </p:nvPicPr>
        <p:blipFill>
          <a:blip r:embed="rId3">
            <a:alphaModFix/>
          </a:blip>
          <a:stretch>
            <a:fillRect/>
          </a:stretch>
        </p:blipFill>
        <p:spPr>
          <a:xfrm>
            <a:off x="152400" y="1516763"/>
            <a:ext cx="8839200" cy="40588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50" name="Shape 150"/>
        <p:cNvGrpSpPr/>
        <p:nvPr/>
      </p:nvGrpSpPr>
      <p:grpSpPr>
        <a:xfrm>
          <a:off x="0" y="0"/>
          <a:ext cx="0" cy="0"/>
          <a:chOff x="0" y="0"/>
          <a:chExt cx="0" cy="0"/>
        </a:xfrm>
      </p:grpSpPr>
      <p:sp>
        <p:nvSpPr>
          <p:cNvPr id="151" name="Google Shape;151;p2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April</a:t>
            </a:r>
            <a:endParaRPr>
              <a:solidFill>
                <a:srgbClr val="FFFFFF"/>
              </a:solidFill>
            </a:endParaRPr>
          </a:p>
        </p:txBody>
      </p:sp>
      <p:pic>
        <p:nvPicPr>
          <p:cNvPr id="152" name="Google Shape;152;p26"/>
          <p:cNvPicPr preferRelativeResize="0"/>
          <p:nvPr/>
        </p:nvPicPr>
        <p:blipFill>
          <a:blip r:embed="rId3">
            <a:alphaModFix/>
          </a:blip>
          <a:stretch>
            <a:fillRect/>
          </a:stretch>
        </p:blipFill>
        <p:spPr>
          <a:xfrm>
            <a:off x="152400" y="1570038"/>
            <a:ext cx="8839199" cy="47460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56" name="Shape 156"/>
        <p:cNvGrpSpPr/>
        <p:nvPr/>
      </p:nvGrpSpPr>
      <p:grpSpPr>
        <a:xfrm>
          <a:off x="0" y="0"/>
          <a:ext cx="0" cy="0"/>
          <a:chOff x="0" y="0"/>
          <a:chExt cx="0" cy="0"/>
        </a:xfrm>
      </p:grpSpPr>
      <p:sp>
        <p:nvSpPr>
          <p:cNvPr id="157" name="Google Shape;15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solidFill>
                  <a:srgbClr val="FFFFFF"/>
                </a:solidFill>
              </a:rPr>
              <a:t>Potential Meet Host Survey Results</a:t>
            </a:r>
            <a:endParaRPr>
              <a:solidFill>
                <a:srgbClr val="FFFFFF"/>
              </a:solidFill>
            </a:endParaRPr>
          </a:p>
        </p:txBody>
      </p:sp>
      <p:graphicFrame>
        <p:nvGraphicFramePr>
          <p:cNvPr id="158" name="Google Shape;158;p27"/>
          <p:cNvGraphicFramePr/>
          <p:nvPr/>
        </p:nvGraphicFramePr>
        <p:xfrm>
          <a:off x="601275" y="1610225"/>
          <a:ext cx="3000000" cy="3000000"/>
        </p:xfrm>
        <a:graphic>
          <a:graphicData uri="http://schemas.openxmlformats.org/drawingml/2006/table">
            <a:tbl>
              <a:tblPr>
                <a:noFill/>
                <a:tableStyleId>{D1E5E298-A21D-44F4-9EC0-1F85027CA55B}</a:tableStyleId>
              </a:tblPr>
              <a:tblGrid>
                <a:gridCol w="994375"/>
                <a:gridCol w="686175"/>
                <a:gridCol w="798250"/>
                <a:gridCol w="938300"/>
                <a:gridCol w="2255350"/>
                <a:gridCol w="879075"/>
                <a:gridCol w="1389925"/>
              </a:tblGrid>
              <a:tr h="794100">
                <a:tc>
                  <a:txBody>
                    <a:bodyPr/>
                    <a:lstStyle/>
                    <a:p>
                      <a:pPr indent="0" lvl="0" marL="0" rtl="0" algn="ctr">
                        <a:spcBef>
                          <a:spcPts val="0"/>
                        </a:spcBef>
                        <a:spcAft>
                          <a:spcPts val="0"/>
                        </a:spcAft>
                        <a:buNone/>
                      </a:pPr>
                      <a:r>
                        <a:rPr b="1" lang="en-US">
                          <a:solidFill>
                            <a:schemeClr val="lt1"/>
                          </a:solidFill>
                          <a:latin typeface="Calibri"/>
                          <a:ea typeface="Calibri"/>
                          <a:cs typeface="Calibri"/>
                          <a:sym typeface="Calibri"/>
                        </a:rPr>
                        <a:t>Club</a:t>
                      </a:r>
                      <a:endParaRPr b="1">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a:solidFill>
                            <a:schemeClr val="lt1"/>
                          </a:solidFill>
                          <a:latin typeface="Calibri"/>
                          <a:ea typeface="Calibri"/>
                          <a:cs typeface="Calibri"/>
                          <a:sym typeface="Calibri"/>
                        </a:rPr>
                        <a:t>M</a:t>
                      </a:r>
                      <a:endParaRPr b="1">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a:solidFill>
                            <a:schemeClr val="lt1"/>
                          </a:solidFill>
                          <a:latin typeface="Calibri"/>
                          <a:ea typeface="Calibri"/>
                          <a:cs typeface="Calibri"/>
                          <a:sym typeface="Calibri"/>
                        </a:rPr>
                        <a:t>W - L8</a:t>
                      </a:r>
                      <a:endParaRPr b="1">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a:solidFill>
                            <a:schemeClr val="lt1"/>
                          </a:solidFill>
                          <a:latin typeface="Calibri"/>
                          <a:ea typeface="Calibri"/>
                          <a:cs typeface="Calibri"/>
                          <a:sym typeface="Calibri"/>
                        </a:rPr>
                        <a:t>W - L9</a:t>
                      </a:r>
                      <a:endParaRPr b="1">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a:solidFill>
                            <a:schemeClr val="lt1"/>
                          </a:solidFill>
                          <a:latin typeface="Calibri"/>
                          <a:ea typeface="Calibri"/>
                          <a:cs typeface="Calibri"/>
                          <a:sym typeface="Calibri"/>
                        </a:rPr>
                        <a:t>Competitor Restrictions</a:t>
                      </a:r>
                      <a:endParaRPr b="1">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a:solidFill>
                            <a:schemeClr val="lt1"/>
                          </a:solidFill>
                          <a:latin typeface="Calibri"/>
                          <a:ea typeface="Calibri"/>
                          <a:cs typeface="Calibri"/>
                          <a:sym typeface="Calibri"/>
                        </a:rPr>
                        <a:t>Alumni Awarded</a:t>
                      </a:r>
                      <a:endParaRPr b="1">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a:solidFill>
                            <a:schemeClr val="lt1"/>
                          </a:solidFill>
                          <a:latin typeface="Calibri"/>
                          <a:ea typeface="Calibri"/>
                          <a:cs typeface="Calibri"/>
                          <a:sym typeface="Calibri"/>
                        </a:rPr>
                        <a:t>Notes</a:t>
                      </a:r>
                      <a:endParaRPr b="1">
                        <a:solidFill>
                          <a:schemeClr val="lt1"/>
                        </a:solidFill>
                        <a:latin typeface="Calibri"/>
                        <a:ea typeface="Calibri"/>
                        <a:cs typeface="Calibri"/>
                        <a:sym typeface="Calibri"/>
                      </a:endParaRPr>
                    </a:p>
                  </a:txBody>
                  <a:tcPr marT="91425" marB="91425" marR="91425" marL="91425"/>
                </a:tc>
              </a:tr>
              <a:tr h="794100">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Texas A&amp;M</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a:solidFill>
                            <a:srgbClr val="00FF00"/>
                          </a:solidFill>
                          <a:latin typeface="Calibri"/>
                          <a:ea typeface="Calibri"/>
                          <a:cs typeface="Calibri"/>
                          <a:sym typeface="Calibri"/>
                        </a:rPr>
                        <a:t>✓</a:t>
                      </a:r>
                      <a:endParaRPr>
                        <a:solidFill>
                          <a:srgbClr val="00FF00"/>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No</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Yes</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t/>
                      </a:r>
                      <a:endParaRPr>
                        <a:solidFill>
                          <a:schemeClr val="lt1"/>
                        </a:solidFill>
                        <a:latin typeface="Calibri"/>
                        <a:ea typeface="Calibri"/>
                        <a:cs typeface="Calibri"/>
                        <a:sym typeface="Calibri"/>
                      </a:endParaRPr>
                    </a:p>
                  </a:txBody>
                  <a:tcPr marT="91425" marB="91425" marR="91425" marL="91425"/>
                </a:tc>
              </a:tr>
              <a:tr h="522675">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UT Dallas</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8 competitors per level per event?</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Yes</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t/>
                      </a:r>
                      <a:endParaRPr>
                        <a:solidFill>
                          <a:schemeClr val="lt1"/>
                        </a:solidFill>
                        <a:latin typeface="Calibri"/>
                        <a:ea typeface="Calibri"/>
                        <a:cs typeface="Calibri"/>
                        <a:sym typeface="Calibri"/>
                      </a:endParaRPr>
                    </a:p>
                  </a:txBody>
                  <a:tcPr marT="91425" marB="91425" marR="91425" marL="91425"/>
                </a:tc>
              </a:tr>
              <a:tr h="522675">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Baylor</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a:solidFill>
                            <a:srgbClr val="FF0000"/>
                          </a:solidFill>
                          <a:latin typeface="Calibri"/>
                          <a:ea typeface="Calibri"/>
                          <a:cs typeface="Calibri"/>
                          <a:sym typeface="Calibri"/>
                        </a:rPr>
                        <a:t>X</a:t>
                      </a:r>
                      <a:endParaRPr>
                        <a:solidFill>
                          <a:srgbClr val="FF0000"/>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No</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Yes</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t/>
                      </a:r>
                      <a:endParaRPr>
                        <a:solidFill>
                          <a:schemeClr val="lt1"/>
                        </a:solidFill>
                        <a:latin typeface="Calibri"/>
                        <a:ea typeface="Calibri"/>
                        <a:cs typeface="Calibri"/>
                        <a:sym typeface="Calibri"/>
                      </a:endParaRPr>
                    </a:p>
                  </a:txBody>
                  <a:tcPr marT="91425" marB="91425" marR="91425" marL="91425"/>
                </a:tc>
              </a:tr>
              <a:tr h="522675">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UT Austin</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Maximum 10-12 athletes per event</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Yes</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Want to discuss potential athlete max at GAT</a:t>
                      </a:r>
                      <a:endParaRPr>
                        <a:solidFill>
                          <a:schemeClr val="lt1"/>
                        </a:solidFill>
                        <a:latin typeface="Calibri"/>
                        <a:ea typeface="Calibri"/>
                        <a:cs typeface="Calibri"/>
                        <a:sym typeface="Calibri"/>
                      </a:endParaRPr>
                    </a:p>
                  </a:txBody>
                  <a:tcPr marT="91425" marB="91425" marR="91425" marL="91425"/>
                </a:tc>
              </a:tr>
              <a:tr h="522675">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UTSA</a:t>
                      </a:r>
                      <a:endParaRPr>
                        <a:solidFill>
                          <a:schemeClr val="lt1"/>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Yes</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t/>
                      </a:r>
                      <a:endParaRPr>
                        <a:solidFill>
                          <a:schemeClr val="lt1"/>
                        </a:solidFill>
                        <a:latin typeface="Calibri"/>
                        <a:ea typeface="Calibri"/>
                        <a:cs typeface="Calibri"/>
                        <a:sym typeface="Calibri"/>
                      </a:endParaRPr>
                    </a:p>
                  </a:txBody>
                  <a:tcPr marT="91425" marB="91425" marR="91425" marL="91425"/>
                </a:tc>
              </a:tr>
              <a:tr h="522675">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Texas Tech</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Clr>
                          <a:schemeClr val="dk1"/>
                        </a:buClr>
                        <a:buSzPts val="1100"/>
                        <a:buFont typeface="Arial"/>
                        <a:buNone/>
                      </a:pPr>
                      <a:r>
                        <a:rPr lang="en-US">
                          <a:solidFill>
                            <a:srgbClr val="00FF00"/>
                          </a:solidFill>
                          <a:latin typeface="Calibri"/>
                          <a:ea typeface="Calibri"/>
                          <a:cs typeface="Calibri"/>
                          <a:sym typeface="Calibri"/>
                        </a:rPr>
                        <a:t>✓</a:t>
                      </a:r>
                      <a:endParaRPr>
                        <a:solidFill>
                          <a:schemeClr val="lt1"/>
                        </a:solidFill>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N/A</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Yes</a:t>
                      </a:r>
                      <a:endParaRPr>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alibri"/>
                          <a:ea typeface="Calibri"/>
                          <a:cs typeface="Calibri"/>
                          <a:sym typeface="Calibri"/>
                        </a:rPr>
                        <a:t>Want to host State</a:t>
                      </a:r>
                      <a:endParaRPr>
                        <a:solidFill>
                          <a:schemeClr val="lt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solidFill>
                  <a:srgbClr val="FFFFFF"/>
                </a:solidFill>
              </a:rPr>
              <a:t>2017-2018 Budget</a:t>
            </a:r>
            <a:endParaRPr>
              <a:solidFill>
                <a:srgbClr val="FFFFFF"/>
              </a:solidFill>
            </a:endParaRPr>
          </a:p>
        </p:txBody>
      </p:sp>
      <p:pic>
        <p:nvPicPr>
          <p:cNvPr id="164" name="Google Shape;164;p28"/>
          <p:cNvPicPr preferRelativeResize="0"/>
          <p:nvPr/>
        </p:nvPicPr>
        <p:blipFill rotWithShape="1">
          <a:blip r:embed="rId3">
            <a:alphaModFix/>
          </a:blip>
          <a:srcRect b="0" l="14522" r="0" t="23948"/>
          <a:stretch/>
        </p:blipFill>
        <p:spPr>
          <a:xfrm>
            <a:off x="811051" y="1721422"/>
            <a:ext cx="7521899" cy="43839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68" name="Shape 168"/>
        <p:cNvGrpSpPr/>
        <p:nvPr/>
      </p:nvGrpSpPr>
      <p:grpSpPr>
        <a:xfrm>
          <a:off x="0" y="0"/>
          <a:ext cx="0" cy="0"/>
          <a:chOff x="0" y="0"/>
          <a:chExt cx="0" cy="0"/>
        </a:xfrm>
      </p:grpSpPr>
      <p:sp>
        <p:nvSpPr>
          <p:cNvPr id="169" name="Google Shape;16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solidFill>
                  <a:srgbClr val="FFFFFF"/>
                </a:solidFill>
              </a:rPr>
              <a:t>TGC Income 2012-2017</a:t>
            </a:r>
            <a:endParaRPr>
              <a:solidFill>
                <a:srgbClr val="FFFFFF"/>
              </a:solidFill>
            </a:endParaRPr>
          </a:p>
        </p:txBody>
      </p:sp>
      <p:pic>
        <p:nvPicPr>
          <p:cNvPr id="170" name="Google Shape;170;p29"/>
          <p:cNvPicPr preferRelativeResize="0"/>
          <p:nvPr/>
        </p:nvPicPr>
        <p:blipFill>
          <a:blip r:embed="rId3">
            <a:alphaModFix/>
          </a:blip>
          <a:stretch>
            <a:fillRect/>
          </a:stretch>
        </p:blipFill>
        <p:spPr>
          <a:xfrm>
            <a:off x="1683838" y="1417638"/>
            <a:ext cx="5776330" cy="51355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74" name="Shape 174"/>
        <p:cNvGrpSpPr/>
        <p:nvPr/>
      </p:nvGrpSpPr>
      <p:grpSpPr>
        <a:xfrm>
          <a:off x="0" y="0"/>
          <a:ext cx="0" cy="0"/>
          <a:chOff x="0" y="0"/>
          <a:chExt cx="0" cy="0"/>
        </a:xfrm>
      </p:grpSpPr>
      <p:sp>
        <p:nvSpPr>
          <p:cNvPr id="175" name="Google Shape;17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solidFill>
                  <a:srgbClr val="FFFFFF"/>
                </a:solidFill>
              </a:rPr>
              <a:t>Questions?</a:t>
            </a:r>
            <a:endParaRPr>
              <a:solidFill>
                <a:srgbClr val="FFFFFF"/>
              </a:solidFill>
            </a:endParaRPr>
          </a:p>
        </p:txBody>
      </p:sp>
      <p:sp>
        <p:nvSpPr>
          <p:cNvPr id="176" name="Google Shape;176;p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496"/>
              </a:spcBef>
              <a:spcAft>
                <a:spcPts val="0"/>
              </a:spcAft>
              <a:buClr>
                <a:srgbClr val="FFFFFF"/>
              </a:buClr>
              <a:buSzPts val="2480"/>
              <a:buFont typeface="Arial"/>
              <a:buChar char="•"/>
            </a:pPr>
            <a:r>
              <a:rPr lang="en-US" sz="2480">
                <a:solidFill>
                  <a:srgbClr val="FFFFFF"/>
                </a:solidFill>
              </a:rPr>
              <a:t>Any questions about the presentation so far</a:t>
            </a:r>
            <a:r>
              <a:rPr lang="en-US" sz="2480">
                <a:solidFill>
                  <a:srgbClr val="FFFFFF"/>
                </a:solidFill>
              </a:rPr>
              <a:t>?</a:t>
            </a:r>
            <a:endParaRPr sz="2480">
              <a:solidFill>
                <a:srgbClr val="FFFFFF"/>
              </a:solidFill>
            </a:endParaRPr>
          </a:p>
          <a:p>
            <a:pPr indent="0" lvl="0" marL="0" marR="0" rtl="0" algn="l">
              <a:lnSpc>
                <a:spcPct val="80000"/>
              </a:lnSpc>
              <a:spcBef>
                <a:spcPts val="1600"/>
              </a:spcBef>
              <a:spcAft>
                <a:spcPts val="0"/>
              </a:spcAft>
              <a:buNone/>
            </a:pPr>
            <a:r>
              <a:t/>
            </a:r>
            <a:endParaRPr sz="2480">
              <a:solidFill>
                <a:srgbClr val="FFFFFF"/>
              </a:solidFill>
            </a:endParaRPr>
          </a:p>
          <a:p>
            <a:pPr indent="-342900" lvl="0" marL="342900" marR="0" rtl="0" algn="l">
              <a:lnSpc>
                <a:spcPct val="80000"/>
              </a:lnSpc>
              <a:spcBef>
                <a:spcPts val="1600"/>
              </a:spcBef>
              <a:spcAft>
                <a:spcPts val="0"/>
              </a:spcAft>
              <a:buClr>
                <a:srgbClr val="FFFFFF"/>
              </a:buClr>
              <a:buSzPts val="2480"/>
              <a:buFont typeface="Arial"/>
              <a:buChar char="•"/>
            </a:pPr>
            <a:r>
              <a:rPr lang="en-US" sz="2480">
                <a:solidFill>
                  <a:srgbClr val="FFFFFF"/>
                </a:solidFill>
              </a:rPr>
              <a:t>10min break / intermission</a:t>
            </a:r>
            <a:endParaRPr sz="2480">
              <a:solidFill>
                <a:srgbClr val="FFFFFF"/>
              </a:solidFill>
            </a:endParaRPr>
          </a:p>
          <a:p>
            <a:pPr indent="0" lvl="0" marL="0" marR="0" rtl="0" algn="l">
              <a:lnSpc>
                <a:spcPct val="80000"/>
              </a:lnSpc>
              <a:spcBef>
                <a:spcPts val="1600"/>
              </a:spcBef>
              <a:spcAft>
                <a:spcPts val="0"/>
              </a:spcAft>
              <a:buNone/>
            </a:pPr>
            <a:r>
              <a:t/>
            </a:r>
            <a:endParaRPr sz="2480">
              <a:solidFill>
                <a:srgbClr val="FFFFFF"/>
              </a:solidFill>
            </a:endParaRPr>
          </a:p>
          <a:p>
            <a:pPr indent="-342900" lvl="0" marL="342900" marR="0" rtl="0" algn="l">
              <a:lnSpc>
                <a:spcPct val="80000"/>
              </a:lnSpc>
              <a:spcBef>
                <a:spcPts val="1600"/>
              </a:spcBef>
              <a:spcAft>
                <a:spcPts val="0"/>
              </a:spcAft>
              <a:buClr>
                <a:srgbClr val="FFFFFF"/>
              </a:buClr>
              <a:buSzPts val="2480"/>
              <a:buFont typeface="Arial"/>
              <a:buChar char="•"/>
            </a:pPr>
            <a:r>
              <a:rPr lang="en-US" sz="2480">
                <a:solidFill>
                  <a:srgbClr val="FFFFFF"/>
                </a:solidFill>
              </a:rPr>
              <a:t>Next up:</a:t>
            </a:r>
            <a:endParaRPr sz="2480">
              <a:solidFill>
                <a:srgbClr val="FFFFFF"/>
              </a:solidFill>
            </a:endParaRPr>
          </a:p>
          <a:p>
            <a:pPr indent="-265430" lvl="1" marL="742950" marR="0" rtl="0" algn="l">
              <a:lnSpc>
                <a:spcPct val="80000"/>
              </a:lnSpc>
              <a:spcBef>
                <a:spcPts val="1600"/>
              </a:spcBef>
              <a:spcAft>
                <a:spcPts val="0"/>
              </a:spcAft>
              <a:buClr>
                <a:srgbClr val="FFFFFF"/>
              </a:buClr>
              <a:buSzPts val="2480"/>
              <a:buFont typeface="Arial"/>
              <a:buChar char="–"/>
            </a:pPr>
            <a:r>
              <a:rPr lang="en-US" sz="2480">
                <a:solidFill>
                  <a:srgbClr val="FFFFFF"/>
                </a:solidFill>
              </a:rPr>
              <a:t>Constitution/Rules Discussion</a:t>
            </a:r>
            <a:endParaRPr sz="2480">
              <a:solidFill>
                <a:srgbClr val="FFFFFF"/>
              </a:solidFill>
            </a:endParaRPr>
          </a:p>
          <a:p>
            <a:pPr indent="-265430" lvl="1" marL="742950" marR="0" rtl="0" algn="l">
              <a:lnSpc>
                <a:spcPct val="80000"/>
              </a:lnSpc>
              <a:spcBef>
                <a:spcPts val="1600"/>
              </a:spcBef>
              <a:spcAft>
                <a:spcPts val="0"/>
              </a:spcAft>
              <a:buClr>
                <a:srgbClr val="FFFFFF"/>
              </a:buClr>
              <a:buSzPts val="2480"/>
              <a:buFont typeface="Arial"/>
              <a:buChar char="–"/>
            </a:pPr>
            <a:r>
              <a:rPr lang="en-US" sz="2480">
                <a:solidFill>
                  <a:srgbClr val="FFFFFF"/>
                </a:solidFill>
              </a:rPr>
              <a:t>TGC board elections</a:t>
            </a:r>
            <a:endParaRPr sz="2480">
              <a:solidFill>
                <a:srgbClr val="FFFFFF"/>
              </a:solidFill>
            </a:endParaRPr>
          </a:p>
          <a:p>
            <a:pPr indent="0" lvl="0" marL="457200" marR="0" rtl="0" algn="l">
              <a:lnSpc>
                <a:spcPct val="80000"/>
              </a:lnSpc>
              <a:spcBef>
                <a:spcPts val="1600"/>
              </a:spcBef>
              <a:spcAft>
                <a:spcPts val="1600"/>
              </a:spcAft>
              <a:buNone/>
            </a:pPr>
            <a:r>
              <a:t/>
            </a:r>
            <a:endParaRPr sz="248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80" name="Shape 180"/>
        <p:cNvGrpSpPr/>
        <p:nvPr/>
      </p:nvGrpSpPr>
      <p:grpSpPr>
        <a:xfrm>
          <a:off x="0" y="0"/>
          <a:ext cx="0" cy="0"/>
          <a:chOff x="0" y="0"/>
          <a:chExt cx="0" cy="0"/>
        </a:xfrm>
      </p:grpSpPr>
      <p:sp>
        <p:nvSpPr>
          <p:cNvPr id="181" name="Google Shape;18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 </a:t>
            </a:r>
            <a:r>
              <a:rPr b="0" i="0" lang="en-US" sz="4400" u="none" cap="none" strike="noStrike">
                <a:solidFill>
                  <a:srgbClr val="FFFFFF"/>
                </a:solidFill>
                <a:latin typeface="Calibri"/>
                <a:ea typeface="Calibri"/>
                <a:cs typeface="Calibri"/>
                <a:sym typeface="Calibri"/>
              </a:rPr>
              <a:t>TGC Rules Discussio</a:t>
            </a:r>
            <a:r>
              <a:rPr lang="en-US">
                <a:solidFill>
                  <a:srgbClr val="FFFFFF"/>
                </a:solidFill>
              </a:rPr>
              <a:t>n</a:t>
            </a:r>
            <a:endParaRPr>
              <a:solidFill>
                <a:srgbClr val="FFFFFF"/>
              </a:solidFill>
            </a:endParaRPr>
          </a:p>
        </p:txBody>
      </p:sp>
      <p:sp>
        <p:nvSpPr>
          <p:cNvPr id="182" name="Google Shape;182;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rgbClr val="FFFFFF"/>
              </a:buClr>
              <a:buSzPts val="3200"/>
              <a:buChar char="•"/>
            </a:pPr>
            <a:r>
              <a:rPr lang="en-US">
                <a:solidFill>
                  <a:srgbClr val="FFFFFF"/>
                </a:solidFill>
              </a:rPr>
              <a:t>Current Rules/Current State of Constitution</a:t>
            </a:r>
            <a:endParaRPr>
              <a:solidFill>
                <a:srgbClr val="FFFFFF"/>
              </a:solidFill>
            </a:endParaRPr>
          </a:p>
          <a:p>
            <a:pPr indent="-431800" lvl="0" marL="457200" marR="0" rtl="0" algn="l">
              <a:lnSpc>
                <a:spcPct val="100000"/>
              </a:lnSpc>
              <a:spcBef>
                <a:spcPts val="0"/>
              </a:spcBef>
              <a:spcAft>
                <a:spcPts val="0"/>
              </a:spcAft>
              <a:buClr>
                <a:srgbClr val="FFFFFF"/>
              </a:buClr>
              <a:buSzPts val="3200"/>
              <a:buChar char="•"/>
            </a:pPr>
            <a:r>
              <a:rPr lang="en-US">
                <a:solidFill>
                  <a:srgbClr val="FFFFFF"/>
                </a:solidFill>
              </a:rPr>
              <a:t>Open discussion </a:t>
            </a:r>
            <a:endParaRPr>
              <a:solidFill>
                <a:srgbClr val="FFFFFF"/>
              </a:solidFill>
            </a:endParaRPr>
          </a:p>
          <a:p>
            <a:pPr indent="-431800" lvl="0" marL="457200" marR="0" rtl="0" algn="l">
              <a:lnSpc>
                <a:spcPct val="100000"/>
              </a:lnSpc>
              <a:spcBef>
                <a:spcPts val="0"/>
              </a:spcBef>
              <a:spcAft>
                <a:spcPts val="0"/>
              </a:spcAft>
              <a:buClr>
                <a:srgbClr val="FFFFFF"/>
              </a:buClr>
              <a:buSzPts val="3200"/>
              <a:buChar char="•"/>
            </a:pPr>
            <a:r>
              <a:rPr lang="en-US">
                <a:solidFill>
                  <a:srgbClr val="FFFFFF"/>
                </a:solidFill>
              </a:rPr>
              <a:t>New Proposals</a:t>
            </a:r>
            <a:endParaRPr>
              <a:solidFill>
                <a:srgbClr val="FFFFFF"/>
              </a:solidFill>
            </a:endParaRPr>
          </a:p>
          <a:p>
            <a:pPr indent="-431800" lvl="0" marL="457200" marR="0" rtl="0" algn="l">
              <a:lnSpc>
                <a:spcPct val="100000"/>
              </a:lnSpc>
              <a:spcBef>
                <a:spcPts val="0"/>
              </a:spcBef>
              <a:spcAft>
                <a:spcPts val="0"/>
              </a:spcAft>
              <a:buClr>
                <a:srgbClr val="FFFFFF"/>
              </a:buClr>
              <a:buSzPts val="3200"/>
              <a:buChar char="•"/>
            </a:pPr>
            <a:r>
              <a:rPr lang="en-US">
                <a:solidFill>
                  <a:srgbClr val="FFFFFF"/>
                </a:solidFill>
              </a:rPr>
              <a:t>Operational Rules</a:t>
            </a:r>
            <a:endParaRPr>
              <a:solidFill>
                <a:srgbClr val="FFFFFF"/>
              </a:solidFill>
            </a:endParaRPr>
          </a:p>
          <a:p>
            <a:pPr indent="0" lvl="0" marL="0" marR="0" rtl="0" algn="l">
              <a:spcBef>
                <a:spcPts val="640"/>
              </a:spcBef>
              <a:spcAft>
                <a:spcPts val="1600"/>
              </a:spcAft>
              <a:buClr>
                <a:schemeClr val="dk1"/>
              </a:buClr>
              <a:buFont typeface="Arial"/>
              <a:buNone/>
            </a:pPr>
            <a:r>
              <a:t/>
            </a:r>
            <a:endParaRPr b="0"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86" name="Shape 186"/>
        <p:cNvGrpSpPr/>
        <p:nvPr/>
      </p:nvGrpSpPr>
      <p:grpSpPr>
        <a:xfrm>
          <a:off x="0" y="0"/>
          <a:ext cx="0" cy="0"/>
          <a:chOff x="0" y="0"/>
          <a:chExt cx="0" cy="0"/>
        </a:xfrm>
      </p:grpSpPr>
      <p:sp>
        <p:nvSpPr>
          <p:cNvPr id="187" name="Google Shape;18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 </a:t>
            </a:r>
            <a:r>
              <a:rPr lang="en-US">
                <a:solidFill>
                  <a:srgbClr val="FFFFFF"/>
                </a:solidFill>
              </a:rPr>
              <a:t>NAIGC</a:t>
            </a:r>
            <a:r>
              <a:rPr b="0" i="0" lang="en-US" sz="4400" u="none" cap="none" strike="noStrike">
                <a:solidFill>
                  <a:srgbClr val="FFFFFF"/>
                </a:solidFill>
                <a:latin typeface="Calibri"/>
                <a:ea typeface="Calibri"/>
                <a:cs typeface="Calibri"/>
                <a:sym typeface="Calibri"/>
              </a:rPr>
              <a:t> Rules Discussio</a:t>
            </a:r>
            <a:r>
              <a:rPr lang="en-US">
                <a:solidFill>
                  <a:srgbClr val="FFFFFF"/>
                </a:solidFill>
              </a:rPr>
              <a:t>n</a:t>
            </a:r>
            <a:endParaRPr>
              <a:solidFill>
                <a:srgbClr val="FFFFFF"/>
              </a:solidFill>
            </a:endParaRPr>
          </a:p>
        </p:txBody>
      </p:sp>
      <p:sp>
        <p:nvSpPr>
          <p:cNvPr id="188" name="Google Shape;188;p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Clr>
                <a:srgbClr val="FFFFFF"/>
              </a:buClr>
              <a:buSzPts val="3200"/>
              <a:buChar char="•"/>
            </a:pPr>
            <a:r>
              <a:rPr lang="en-US">
                <a:solidFill>
                  <a:srgbClr val="FFFFFF"/>
                </a:solidFill>
              </a:rPr>
              <a:t>Current Rules</a:t>
            </a:r>
            <a:endParaRPr>
              <a:solidFill>
                <a:srgbClr val="FFFFFF"/>
              </a:solidFill>
            </a:endParaRPr>
          </a:p>
          <a:p>
            <a:pPr indent="-431800" lvl="0" marL="457200" marR="0" rtl="0" algn="l">
              <a:lnSpc>
                <a:spcPct val="100000"/>
              </a:lnSpc>
              <a:spcBef>
                <a:spcPts val="0"/>
              </a:spcBef>
              <a:spcAft>
                <a:spcPts val="0"/>
              </a:spcAft>
              <a:buClr>
                <a:srgbClr val="FFFFFF"/>
              </a:buClr>
              <a:buSzPts val="3200"/>
              <a:buChar char="•"/>
            </a:pPr>
            <a:r>
              <a:rPr lang="en-US">
                <a:solidFill>
                  <a:srgbClr val="FFFFFF"/>
                </a:solidFill>
              </a:rPr>
              <a:t>Open Discussion</a:t>
            </a:r>
            <a:endParaRPr>
              <a:solidFill>
                <a:srgbClr val="FFFFFF"/>
              </a:solidFill>
            </a:endParaRPr>
          </a:p>
          <a:p>
            <a:pPr indent="-431800" lvl="0" marL="457200" marR="0" rtl="0" algn="l">
              <a:lnSpc>
                <a:spcPct val="100000"/>
              </a:lnSpc>
              <a:spcBef>
                <a:spcPts val="0"/>
              </a:spcBef>
              <a:spcAft>
                <a:spcPts val="0"/>
              </a:spcAft>
              <a:buClr>
                <a:srgbClr val="FFFFFF"/>
              </a:buClr>
              <a:buSzPts val="3200"/>
              <a:buChar char="•"/>
            </a:pPr>
            <a:r>
              <a:rPr lang="en-US">
                <a:solidFill>
                  <a:srgbClr val="FFFFFF"/>
                </a:solidFill>
              </a:rPr>
              <a:t>Regional Coordinator Position Opening</a:t>
            </a:r>
            <a:endParaRPr>
              <a:solidFill>
                <a:srgbClr val="FFFFFF"/>
              </a:solidFill>
            </a:endParaRPr>
          </a:p>
          <a:p>
            <a:pPr indent="-431800" lvl="0" marL="457200" marR="0" rtl="0" algn="l">
              <a:lnSpc>
                <a:spcPct val="100000"/>
              </a:lnSpc>
              <a:spcBef>
                <a:spcPts val="0"/>
              </a:spcBef>
              <a:spcAft>
                <a:spcPts val="0"/>
              </a:spcAft>
              <a:buClr>
                <a:srgbClr val="FFFFFF"/>
              </a:buClr>
              <a:buSzPts val="3200"/>
              <a:buChar char="•"/>
            </a:pPr>
            <a:r>
              <a:rPr lang="en-US">
                <a:solidFill>
                  <a:srgbClr val="FFFFFF"/>
                </a:solidFill>
              </a:rPr>
              <a:t>Potential Town Hall with NAIGC President Tim Michaels</a:t>
            </a:r>
            <a:endParaRPr>
              <a:solidFill>
                <a:srgbClr val="FFFFFF"/>
              </a:solidFill>
            </a:endParaRPr>
          </a:p>
          <a:p>
            <a:pPr indent="0" lvl="0" marL="0" marR="0" rtl="0" algn="l">
              <a:spcBef>
                <a:spcPts val="640"/>
              </a:spcBef>
              <a:spcAft>
                <a:spcPts val="1600"/>
              </a:spcAft>
              <a:buClr>
                <a:schemeClr val="dk1"/>
              </a:buClr>
              <a:buFont typeface="Arial"/>
              <a:buNone/>
            </a:pPr>
            <a:r>
              <a:t/>
            </a:r>
            <a:endParaRPr b="0"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rgbClr val="FFFFFF"/>
                </a:solidFill>
                <a:latin typeface="Calibri"/>
                <a:ea typeface="Calibri"/>
                <a:cs typeface="Calibri"/>
                <a:sym typeface="Calibri"/>
              </a:rPr>
              <a:t>Agenda</a:t>
            </a:r>
            <a:endParaRPr>
              <a:solidFill>
                <a:srgbClr val="FFFFFF"/>
              </a:solidFill>
            </a:endParaRPr>
          </a:p>
        </p:txBody>
      </p:sp>
      <p:sp>
        <p:nvSpPr>
          <p:cNvPr id="86" name="Google Shape;86;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rgbClr val="FFFFFF"/>
              </a:buClr>
              <a:buSzPts val="3200"/>
              <a:buFont typeface="Calibri"/>
              <a:buChar char="-"/>
            </a:pPr>
            <a:r>
              <a:rPr lang="en-US">
                <a:solidFill>
                  <a:srgbClr val="FFFFFF"/>
                </a:solidFill>
              </a:rPr>
              <a:t>Approve 2017 Minutes</a:t>
            </a:r>
            <a:endParaRPr>
              <a:solidFill>
                <a:srgbClr val="FFFFFF"/>
              </a:solidFill>
            </a:endParaRPr>
          </a:p>
          <a:p>
            <a:pPr indent="-431800" lvl="0" marL="457200" marR="0" rtl="0" algn="l">
              <a:spcBef>
                <a:spcPts val="0"/>
              </a:spcBef>
              <a:spcAft>
                <a:spcPts val="0"/>
              </a:spcAft>
              <a:buClr>
                <a:srgbClr val="FFFFFF"/>
              </a:buClr>
              <a:buSzPts val="3200"/>
              <a:buFont typeface="Calibri"/>
              <a:buChar char="-"/>
            </a:pPr>
            <a:r>
              <a:rPr b="0" i="0" lang="en-US" sz="3200" u="none" cap="none" strike="noStrike">
                <a:solidFill>
                  <a:srgbClr val="FFFFFF"/>
                </a:solidFill>
                <a:latin typeface="Calibri"/>
                <a:ea typeface="Calibri"/>
                <a:cs typeface="Calibri"/>
                <a:sym typeface="Calibri"/>
              </a:rPr>
              <a:t>Roll Call</a:t>
            </a:r>
            <a:endParaRPr>
              <a:solidFill>
                <a:srgbClr val="FFFFFF"/>
              </a:solidFill>
            </a:endParaRPr>
          </a:p>
          <a:p>
            <a:pPr indent="-431800" lvl="0" marL="457200" marR="0" rtl="0" algn="l">
              <a:spcBef>
                <a:spcPts val="0"/>
              </a:spcBef>
              <a:spcAft>
                <a:spcPts val="0"/>
              </a:spcAft>
              <a:buClr>
                <a:srgbClr val="FFFFFF"/>
              </a:buClr>
              <a:buSzPts val="3200"/>
              <a:buFont typeface="Calibri"/>
              <a:buChar char="-"/>
            </a:pPr>
            <a:r>
              <a:rPr b="0" i="0" lang="en-US" sz="3200" u="none" cap="none" strike="noStrike">
                <a:solidFill>
                  <a:srgbClr val="FFFFFF"/>
                </a:solidFill>
                <a:latin typeface="Calibri"/>
                <a:ea typeface="Calibri"/>
                <a:cs typeface="Calibri"/>
                <a:sym typeface="Calibri"/>
              </a:rPr>
              <a:t>TGC </a:t>
            </a:r>
            <a:r>
              <a:rPr lang="en-US">
                <a:solidFill>
                  <a:srgbClr val="FFFFFF"/>
                </a:solidFill>
              </a:rPr>
              <a:t>Background</a:t>
            </a:r>
            <a:endParaRPr>
              <a:solidFill>
                <a:srgbClr val="FFFFFF"/>
              </a:solidFill>
            </a:endParaRPr>
          </a:p>
          <a:p>
            <a:pPr indent="-431800" lvl="0" marL="457200" marR="0" rtl="0" algn="l">
              <a:spcBef>
                <a:spcPts val="0"/>
              </a:spcBef>
              <a:spcAft>
                <a:spcPts val="0"/>
              </a:spcAft>
              <a:buClr>
                <a:srgbClr val="FFFFFF"/>
              </a:buClr>
              <a:buSzPts val="3200"/>
              <a:buFont typeface="Calibri"/>
              <a:buChar char="-"/>
            </a:pPr>
            <a:r>
              <a:rPr b="0" i="0" lang="en-US" sz="3200" u="none" cap="none" strike="noStrike">
                <a:solidFill>
                  <a:srgbClr val="FFFFFF"/>
                </a:solidFill>
                <a:latin typeface="Calibri"/>
                <a:ea typeface="Calibri"/>
                <a:cs typeface="Calibri"/>
                <a:sym typeface="Calibri"/>
              </a:rPr>
              <a:t>Current </a:t>
            </a:r>
            <a:r>
              <a:rPr lang="en-US">
                <a:solidFill>
                  <a:srgbClr val="FFFFFF"/>
                </a:solidFill>
              </a:rPr>
              <a:t>Objectives/Goals</a:t>
            </a:r>
            <a:endParaRPr>
              <a:solidFill>
                <a:srgbClr val="FFFFFF"/>
              </a:solidFill>
            </a:endParaRPr>
          </a:p>
          <a:p>
            <a:pPr indent="-431800" lvl="0" marL="457200" marR="0" rtl="0" algn="l">
              <a:spcBef>
                <a:spcPts val="0"/>
              </a:spcBef>
              <a:spcAft>
                <a:spcPts val="0"/>
              </a:spcAft>
              <a:buClr>
                <a:srgbClr val="FFFFFF"/>
              </a:buClr>
              <a:buSzPts val="3200"/>
              <a:buChar char="-"/>
            </a:pPr>
            <a:r>
              <a:rPr lang="en-US">
                <a:solidFill>
                  <a:srgbClr val="FFFFFF"/>
                </a:solidFill>
              </a:rPr>
              <a:t>2019 Meet Schedule</a:t>
            </a:r>
            <a:endParaRPr>
              <a:solidFill>
                <a:srgbClr val="FFFFFF"/>
              </a:solidFill>
            </a:endParaRPr>
          </a:p>
          <a:p>
            <a:pPr indent="-431800" lvl="0" marL="457200" marR="0" rtl="0" algn="l">
              <a:spcBef>
                <a:spcPts val="0"/>
              </a:spcBef>
              <a:spcAft>
                <a:spcPts val="0"/>
              </a:spcAft>
              <a:buClr>
                <a:srgbClr val="FFFFFF"/>
              </a:buClr>
              <a:buSzPts val="3200"/>
              <a:buChar char="-"/>
            </a:pPr>
            <a:r>
              <a:rPr lang="en-US">
                <a:solidFill>
                  <a:srgbClr val="FFFFFF"/>
                </a:solidFill>
              </a:rPr>
              <a:t>Constitution/</a:t>
            </a:r>
            <a:r>
              <a:rPr lang="en-US">
                <a:solidFill>
                  <a:srgbClr val="FFFFFF"/>
                </a:solidFill>
              </a:rPr>
              <a:t>Rules Discussion</a:t>
            </a:r>
            <a:endParaRPr>
              <a:solidFill>
                <a:srgbClr val="FFFFFF"/>
              </a:solidFill>
            </a:endParaRPr>
          </a:p>
          <a:p>
            <a:pPr indent="-431800" lvl="0" marL="457200" marR="0" rtl="0" algn="l">
              <a:spcBef>
                <a:spcPts val="0"/>
              </a:spcBef>
              <a:spcAft>
                <a:spcPts val="0"/>
              </a:spcAft>
              <a:buClr>
                <a:srgbClr val="FFFFFF"/>
              </a:buClr>
              <a:buSzPts val="3200"/>
              <a:buChar char="-"/>
            </a:pPr>
            <a:r>
              <a:rPr lang="en-US">
                <a:solidFill>
                  <a:srgbClr val="FFFFFF"/>
                </a:solidFill>
              </a:rPr>
              <a:t>Vote on 2018/2019 Shirt Designs</a:t>
            </a:r>
            <a:endParaRPr>
              <a:solidFill>
                <a:srgbClr val="FFFFFF"/>
              </a:solidFill>
            </a:endParaRPr>
          </a:p>
          <a:p>
            <a:pPr indent="-431800" lvl="0" marL="457200" marR="0" rtl="0" algn="l">
              <a:spcBef>
                <a:spcPts val="0"/>
              </a:spcBef>
              <a:spcAft>
                <a:spcPts val="0"/>
              </a:spcAft>
              <a:buClr>
                <a:srgbClr val="FFFFFF"/>
              </a:buClr>
              <a:buSzPts val="3200"/>
              <a:buChar char="-"/>
            </a:pPr>
            <a:r>
              <a:rPr lang="en-US">
                <a:solidFill>
                  <a:srgbClr val="FFFFFF"/>
                </a:solidFill>
              </a:rPr>
              <a:t>Elections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92" name="Shape 192"/>
        <p:cNvGrpSpPr/>
        <p:nvPr/>
      </p:nvGrpSpPr>
      <p:grpSpPr>
        <a:xfrm>
          <a:off x="0" y="0"/>
          <a:ext cx="0" cy="0"/>
          <a:chOff x="0" y="0"/>
          <a:chExt cx="0" cy="0"/>
        </a:xfrm>
      </p:grpSpPr>
      <p:sp>
        <p:nvSpPr>
          <p:cNvPr id="193" name="Google Shape;193;p33"/>
          <p:cNvSpPr txBox="1"/>
          <p:nvPr>
            <p:ph type="ctrTitle"/>
          </p:nvPr>
        </p:nvSpPr>
        <p:spPr>
          <a:xfrm>
            <a:off x="304800" y="2130425"/>
            <a:ext cx="8153400" cy="147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sz="4400">
                <a:solidFill>
                  <a:srgbClr val="FFFFFF"/>
                </a:solidFill>
                <a:latin typeface="Calibri"/>
                <a:ea typeface="Calibri"/>
                <a:cs typeface="Calibri"/>
                <a:sym typeface="Calibri"/>
              </a:rPr>
              <a:t>2018-2019 Shirt Designs</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97" name="Shape 197"/>
        <p:cNvGrpSpPr/>
        <p:nvPr/>
      </p:nvGrpSpPr>
      <p:grpSpPr>
        <a:xfrm>
          <a:off x="0" y="0"/>
          <a:ext cx="0" cy="0"/>
          <a:chOff x="0" y="0"/>
          <a:chExt cx="0" cy="0"/>
        </a:xfrm>
      </p:grpSpPr>
      <p:sp>
        <p:nvSpPr>
          <p:cNvPr id="198" name="Google Shape;198;p34"/>
          <p:cNvSpPr txBox="1"/>
          <p:nvPr>
            <p:ph type="ctrTitle"/>
          </p:nvPr>
        </p:nvSpPr>
        <p:spPr>
          <a:xfrm>
            <a:off x="304800" y="2130425"/>
            <a:ext cx="8153400" cy="147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rgbClr val="FFFFFF"/>
                </a:solidFill>
                <a:latin typeface="Calibri"/>
                <a:ea typeface="Calibri"/>
                <a:cs typeface="Calibri"/>
                <a:sym typeface="Calibri"/>
              </a:rPr>
              <a:t>Anything else?</a:t>
            </a:r>
            <a:endParaRPr>
              <a:solidFill>
                <a:srgbClr val="FFFFFF"/>
              </a:solidFill>
            </a:endParaRPr>
          </a:p>
        </p:txBody>
      </p:sp>
      <p:sp>
        <p:nvSpPr>
          <p:cNvPr id="199" name="Google Shape;199;p34"/>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Arial"/>
              <a:buNone/>
            </a:pPr>
            <a:r>
              <a:rPr b="0" i="0" lang="en-US" sz="3200" u="none" cap="none" strike="noStrike">
                <a:solidFill>
                  <a:srgbClr val="FFFFFF"/>
                </a:solidFill>
                <a:latin typeface="Calibri"/>
                <a:ea typeface="Calibri"/>
                <a:cs typeface="Calibri"/>
                <a:sym typeface="Calibri"/>
              </a:rPr>
              <a:t>Before we open the floor to elections</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203" name="Shape 203"/>
        <p:cNvGrpSpPr/>
        <p:nvPr/>
      </p:nvGrpSpPr>
      <p:grpSpPr>
        <a:xfrm>
          <a:off x="0" y="0"/>
          <a:ext cx="0" cy="0"/>
          <a:chOff x="0" y="0"/>
          <a:chExt cx="0" cy="0"/>
        </a:xfrm>
      </p:grpSpPr>
      <p:sp>
        <p:nvSpPr>
          <p:cNvPr id="204" name="Google Shape;20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rgbClr val="FFFFFF"/>
                </a:solidFill>
                <a:latin typeface="Calibri"/>
                <a:ea typeface="Calibri"/>
                <a:cs typeface="Calibri"/>
                <a:sym typeface="Calibri"/>
              </a:rPr>
              <a:t>Elections</a:t>
            </a:r>
            <a:endParaRPr>
              <a:solidFill>
                <a:srgbClr val="FFFFFF"/>
              </a:solidFill>
            </a:endParaRPr>
          </a:p>
        </p:txBody>
      </p:sp>
      <p:sp>
        <p:nvSpPr>
          <p:cNvPr id="205" name="Google Shape;205;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rgbClr val="FFFFFF"/>
                </a:solidFill>
              </a:rPr>
              <a:t>1. </a:t>
            </a:r>
            <a:r>
              <a:rPr lang="en-US">
                <a:solidFill>
                  <a:srgbClr val="FFFFFF"/>
                </a:solidFill>
              </a:rPr>
              <a:t>President</a:t>
            </a:r>
            <a:endParaRPr>
              <a:solidFill>
                <a:srgbClr val="FFFFFF"/>
              </a:solidFill>
            </a:endParaRPr>
          </a:p>
          <a:p>
            <a:pPr indent="0" lvl="0" marL="0" marR="0" rtl="0" algn="l">
              <a:spcBef>
                <a:spcPts val="0"/>
              </a:spcBef>
              <a:spcAft>
                <a:spcPts val="0"/>
              </a:spcAft>
              <a:buNone/>
            </a:pPr>
            <a:r>
              <a:rPr lang="en-US">
                <a:solidFill>
                  <a:srgbClr val="FFFFFF"/>
                </a:solidFill>
              </a:rPr>
              <a:t>2. Vice President</a:t>
            </a:r>
            <a:endParaRPr>
              <a:solidFill>
                <a:srgbClr val="FFFFFF"/>
              </a:solidFill>
            </a:endParaRPr>
          </a:p>
          <a:p>
            <a:pPr indent="0" lvl="0" marL="0" marR="0" rtl="0" algn="l">
              <a:spcBef>
                <a:spcPts val="0"/>
              </a:spcBef>
              <a:spcAft>
                <a:spcPts val="0"/>
              </a:spcAft>
              <a:buNone/>
            </a:pPr>
            <a:r>
              <a:rPr lang="en-US">
                <a:solidFill>
                  <a:srgbClr val="FFFFFF"/>
                </a:solidFill>
              </a:rPr>
              <a:t>3. Secretary/Treasurer</a:t>
            </a:r>
            <a:endParaRPr>
              <a:solidFill>
                <a:srgbClr val="FFFFFF"/>
              </a:solidFill>
            </a:endParaRPr>
          </a:p>
          <a:p>
            <a:pPr indent="0" lvl="0" marL="0" marR="0" rtl="0" algn="l">
              <a:spcBef>
                <a:spcPts val="0"/>
              </a:spcBef>
              <a:spcAft>
                <a:spcPts val="0"/>
              </a:spcAft>
              <a:buNone/>
            </a:pPr>
            <a:r>
              <a:rPr lang="en-US">
                <a:solidFill>
                  <a:srgbClr val="FFFFFF"/>
                </a:solidFill>
              </a:rPr>
              <a:t>4. Directors (2)</a:t>
            </a:r>
            <a:endParaRPr>
              <a:solidFill>
                <a:srgbClr val="FFFFFF"/>
              </a:solidFill>
            </a:endParaRPr>
          </a:p>
          <a:p>
            <a:pPr indent="0" lvl="0" marL="0" marR="0" rtl="0" algn="l">
              <a:spcBef>
                <a:spcPts val="0"/>
              </a:spcBef>
              <a:spcAft>
                <a:spcPts val="0"/>
              </a:spcAft>
              <a:buNone/>
            </a:pPr>
            <a:r>
              <a:rPr lang="en-US">
                <a:solidFill>
                  <a:srgbClr val="FFFFFF"/>
                </a:solidFill>
              </a:rPr>
              <a:t>5. Executive Director</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457200" y="301263"/>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solidFill>
                  <a:srgbClr val="FFFFFF"/>
                </a:solidFill>
              </a:rPr>
              <a:t>Attending Clubs</a:t>
            </a:r>
            <a:endParaRPr>
              <a:solidFill>
                <a:srgbClr val="FFFFFF"/>
              </a:solidFill>
            </a:endParaRPr>
          </a:p>
        </p:txBody>
      </p:sp>
      <p:graphicFrame>
        <p:nvGraphicFramePr>
          <p:cNvPr id="92" name="Google Shape;92;p16"/>
          <p:cNvGraphicFramePr/>
          <p:nvPr/>
        </p:nvGraphicFramePr>
        <p:xfrm>
          <a:off x="447200" y="1744400"/>
          <a:ext cx="3000000" cy="3000000"/>
        </p:xfrm>
        <a:graphic>
          <a:graphicData uri="http://schemas.openxmlformats.org/drawingml/2006/table">
            <a:tbl>
              <a:tblPr bandRow="1" firstRow="1">
                <a:noFill/>
                <a:tableStyleId>{52ED5FAA-F6DC-4250-A05A-4CE30721AEAF}</a:tableStyleId>
              </a:tblPr>
              <a:tblGrid>
                <a:gridCol w="4124800"/>
                <a:gridCol w="4124800"/>
              </a:tblGrid>
              <a:tr h="3905300">
                <a:tc>
                  <a:txBody>
                    <a:bodyPr/>
                    <a:lstStyle/>
                    <a:p>
                      <a:pPr indent="0" lvl="0" marL="0" rtl="0" algn="l">
                        <a:lnSpc>
                          <a:spcPct val="115000"/>
                        </a:lnSpc>
                        <a:spcBef>
                          <a:spcPts val="0"/>
                        </a:spcBef>
                        <a:spcAft>
                          <a:spcPts val="0"/>
                        </a:spcAft>
                        <a:buNone/>
                      </a:pPr>
                      <a:r>
                        <a:rPr lang="en-US" sz="2400">
                          <a:solidFill>
                            <a:srgbClr val="FFFFFF"/>
                          </a:solidFill>
                        </a:rPr>
                        <a:t>-</a:t>
                      </a:r>
                      <a:r>
                        <a:rPr lang="en-US" sz="2400">
                          <a:solidFill>
                            <a:srgbClr val="FFFFFF"/>
                          </a:solidFill>
                        </a:rPr>
                        <a:t>UT Dallas (Caleb)</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-UT Austin (Jade, Sal)</a:t>
                      </a:r>
                      <a:endParaRPr sz="2400">
                        <a:solidFill>
                          <a:srgbClr val="FFFFFF"/>
                        </a:solidFill>
                      </a:endParaRPr>
                    </a:p>
                    <a:p>
                      <a:pPr indent="0" lvl="0" marL="0" rtl="0" algn="l">
                        <a:lnSpc>
                          <a:spcPct val="115000"/>
                        </a:lnSpc>
                        <a:spcBef>
                          <a:spcPts val="0"/>
                        </a:spcBef>
                        <a:spcAft>
                          <a:spcPts val="0"/>
                        </a:spcAft>
                        <a:buClr>
                          <a:schemeClr val="dk1"/>
                        </a:buClr>
                        <a:buFont typeface="Arial"/>
                        <a:buNone/>
                      </a:pPr>
                      <a:r>
                        <a:rPr lang="en-US" sz="2400">
                          <a:solidFill>
                            <a:srgbClr val="FFFFFF"/>
                          </a:solidFill>
                        </a:rPr>
                        <a:t>-</a:t>
                      </a:r>
                      <a:r>
                        <a:rPr lang="en-US" sz="2400">
                          <a:solidFill>
                            <a:srgbClr val="FFFFFF"/>
                          </a:solidFill>
                        </a:rPr>
                        <a:t>UTEP ()</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a:t>
                      </a:r>
                      <a:r>
                        <a:rPr lang="en-US" sz="2400">
                          <a:solidFill>
                            <a:srgbClr val="FFFFFF"/>
                          </a:solidFill>
                        </a:rPr>
                        <a:t>A&amp;M (Madison, Isabel)</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a:t>
                      </a:r>
                      <a:r>
                        <a:rPr lang="en-US" sz="2400">
                          <a:solidFill>
                            <a:srgbClr val="FFFFFF"/>
                          </a:solidFill>
                        </a:rPr>
                        <a:t>Abilene (Andrew)</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-Baylor (Amber)</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-Texas Tech (Wendy, Zachary)</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-UTSA</a:t>
                      </a:r>
                      <a:r>
                        <a:rPr lang="en-US" sz="2400">
                          <a:solidFill>
                            <a:srgbClr val="FFFFFF"/>
                          </a:solidFill>
                        </a:rPr>
                        <a:t> (R</a:t>
                      </a:r>
                      <a:r>
                        <a:rPr lang="en-US" sz="2400">
                          <a:solidFill>
                            <a:srgbClr val="FFFFFF"/>
                          </a:solidFill>
                        </a:rPr>
                        <a:t>yan)</a:t>
                      </a:r>
                      <a:endParaRPr sz="2400">
                        <a:solidFill>
                          <a:srgbClr val="FFFFFF"/>
                        </a:solidFill>
                      </a:endParaRPr>
                    </a:p>
                    <a:p>
                      <a:pPr indent="0" lvl="0" marL="0" rtl="0" algn="l">
                        <a:lnSpc>
                          <a:spcPct val="115000"/>
                        </a:lnSpc>
                        <a:spcBef>
                          <a:spcPts val="0"/>
                        </a:spcBef>
                        <a:spcAft>
                          <a:spcPts val="0"/>
                        </a:spcAft>
                        <a:buClr>
                          <a:schemeClr val="dk1"/>
                        </a:buClr>
                        <a:buFont typeface="Arial"/>
                        <a:buNone/>
                      </a:pPr>
                      <a:r>
                        <a:rPr lang="en-US" sz="2400">
                          <a:solidFill>
                            <a:srgbClr val="FFFFFF"/>
                          </a:solidFill>
                        </a:rPr>
                        <a:t>-OU (Randy, Corbin)</a:t>
                      </a:r>
                      <a:endParaRPr sz="2400">
                        <a:solidFill>
                          <a:srgbClr val="FFFFFF"/>
                        </a:solidFill>
                      </a:endParaRPr>
                    </a:p>
                    <a:p>
                      <a:pPr indent="0" lvl="0" marL="0" rtl="0" algn="l">
                        <a:lnSpc>
                          <a:spcPct val="115000"/>
                        </a:lnSpc>
                        <a:spcBef>
                          <a:spcPts val="0"/>
                        </a:spcBef>
                        <a:spcAft>
                          <a:spcPts val="0"/>
                        </a:spcAft>
                        <a:buClr>
                          <a:schemeClr val="dk1"/>
                        </a:buClr>
                        <a:buFont typeface="Arial"/>
                        <a:buNone/>
                      </a:pPr>
                      <a:r>
                        <a:rPr lang="en-US" sz="2400">
                          <a:solidFill>
                            <a:srgbClr val="FFFFFF"/>
                          </a:solidFill>
                        </a:rPr>
                        <a:t>-Alum/Adults (Sydney)</a:t>
                      </a:r>
                      <a:endParaRPr sz="2400">
                        <a:solidFill>
                          <a:srgbClr val="FFFFFF"/>
                        </a:solidFill>
                      </a:endParaRPr>
                    </a:p>
                    <a:p>
                      <a:pPr indent="0" lvl="0" marL="0" marR="0" rtl="0" algn="l">
                        <a:lnSpc>
                          <a:spcPct val="115000"/>
                        </a:lnSpc>
                        <a:spcBef>
                          <a:spcPts val="0"/>
                        </a:spcBef>
                        <a:spcAft>
                          <a:spcPts val="0"/>
                        </a:spcAft>
                        <a:buNone/>
                      </a:pPr>
                      <a:r>
                        <a:t/>
                      </a:r>
                      <a:endParaRPr sz="2400">
                        <a:solidFill>
                          <a:srgbClr val="FFFFFF"/>
                        </a:solidFill>
                      </a:endParaRPr>
                    </a:p>
                  </a:txBody>
                  <a:tcPr marT="45725" marB="45725" marR="91450" marL="91450"/>
                </a:tc>
                <a:tc>
                  <a:txBody>
                    <a:bodyPr/>
                    <a:lstStyle/>
                    <a:p>
                      <a:pPr indent="0" lvl="0" marL="0" rtl="0" algn="l">
                        <a:lnSpc>
                          <a:spcPct val="115000"/>
                        </a:lnSpc>
                        <a:spcBef>
                          <a:spcPts val="0"/>
                        </a:spcBef>
                        <a:spcAft>
                          <a:spcPts val="0"/>
                        </a:spcAft>
                        <a:buNone/>
                      </a:pPr>
                      <a:r>
                        <a:rPr lang="en-US" sz="2400">
                          <a:solidFill>
                            <a:srgbClr val="FFFFFF"/>
                          </a:solidFill>
                        </a:rPr>
                        <a:t>-Houston (Lauren)</a:t>
                      </a:r>
                      <a:endParaRPr sz="2400">
                        <a:solidFill>
                          <a:srgbClr val="FFFFFF"/>
                        </a:solidFill>
                      </a:endParaRPr>
                    </a:p>
                    <a:p>
                      <a:pPr indent="0" lvl="0" marL="0" marR="0" rtl="0" algn="l">
                        <a:lnSpc>
                          <a:spcPct val="115000"/>
                        </a:lnSpc>
                        <a:spcBef>
                          <a:spcPts val="0"/>
                        </a:spcBef>
                        <a:spcAft>
                          <a:spcPts val="0"/>
                        </a:spcAft>
                        <a:buNone/>
                      </a:pPr>
                      <a:r>
                        <a:rPr lang="en-US" sz="2400">
                          <a:solidFill>
                            <a:srgbClr val="FFFFFF"/>
                          </a:solidFill>
                        </a:rPr>
                        <a:t>-UT Arlington (Lydia)</a:t>
                      </a:r>
                      <a:endParaRPr sz="2400">
                        <a:solidFill>
                          <a:srgbClr val="FFFFFF"/>
                        </a:solidFill>
                      </a:endParaRPr>
                    </a:p>
                    <a:p>
                      <a:pPr indent="0" lvl="0" marL="0" rtl="0" algn="l">
                        <a:lnSpc>
                          <a:spcPct val="115000"/>
                        </a:lnSpc>
                        <a:spcBef>
                          <a:spcPts val="0"/>
                        </a:spcBef>
                        <a:spcAft>
                          <a:spcPts val="0"/>
                        </a:spcAft>
                        <a:buClr>
                          <a:schemeClr val="dk1"/>
                        </a:buClr>
                        <a:buFont typeface="Arial"/>
                        <a:buNone/>
                      </a:pPr>
                      <a:r>
                        <a:rPr lang="en-US" sz="2400">
                          <a:solidFill>
                            <a:srgbClr val="FFFFFF"/>
                          </a:solidFill>
                        </a:rPr>
                        <a:t>-TCU (Andrew)</a:t>
                      </a:r>
                      <a:endParaRPr sz="2400">
                        <a:solidFill>
                          <a:srgbClr val="FFFFFF"/>
                        </a:solidFill>
                      </a:endParaRPr>
                    </a:p>
                    <a:p>
                      <a:pPr indent="0" lvl="0" marL="0" marR="0" rtl="0" algn="l">
                        <a:lnSpc>
                          <a:spcPct val="115000"/>
                        </a:lnSpc>
                        <a:spcBef>
                          <a:spcPts val="0"/>
                        </a:spcBef>
                        <a:spcAft>
                          <a:spcPts val="0"/>
                        </a:spcAft>
                        <a:buNone/>
                      </a:pPr>
                      <a:r>
                        <a:rPr lang="en-US" sz="2400">
                          <a:solidFill>
                            <a:srgbClr val="FFFFFF"/>
                          </a:solidFill>
                        </a:rPr>
                        <a:t>-Tulane (Andrew)</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-Texas State ()</a:t>
                      </a:r>
                      <a:endParaRPr sz="2400">
                        <a:solidFill>
                          <a:srgbClr val="FFFFFF"/>
                        </a:solidFill>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TGC History</a:t>
            </a:r>
            <a:endParaRPr>
              <a:solidFill>
                <a:srgbClr val="FFFFFF"/>
              </a:solidFill>
            </a:endParaRPr>
          </a:p>
        </p:txBody>
      </p:sp>
      <p:sp>
        <p:nvSpPr>
          <p:cNvPr id="98" name="Google Shape;98;p17"/>
          <p:cNvSpPr txBox="1"/>
          <p:nvPr>
            <p:ph idx="1" type="body"/>
          </p:nvPr>
        </p:nvSpPr>
        <p:spPr>
          <a:xfrm>
            <a:off x="457200" y="1323025"/>
            <a:ext cx="8229600" cy="452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80000"/>
              </a:lnSpc>
              <a:spcBef>
                <a:spcPts val="0"/>
              </a:spcBef>
              <a:spcAft>
                <a:spcPts val="0"/>
              </a:spcAft>
              <a:buClr>
                <a:srgbClr val="FFFFFF"/>
              </a:buClr>
              <a:buSzPts val="3200"/>
              <a:buFont typeface="Calibri"/>
              <a:buChar char="-"/>
            </a:pPr>
            <a:r>
              <a:rPr lang="en-US">
                <a:solidFill>
                  <a:srgbClr val="FFFFFF"/>
                </a:solidFill>
              </a:rPr>
              <a:t>1979: TGCCC Founded, though clubs and competition existed beforehand</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Teams began attending NAIGC nationals in early 90’s</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2006(?): Constitution written</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2012: Began collecting income</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2015: </a:t>
            </a:r>
            <a:r>
              <a:rPr lang="en-US">
                <a:solidFill>
                  <a:srgbClr val="FFFFFF"/>
                </a:solidFill>
              </a:rPr>
              <a:t>Outreach initiative</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2016: Board expanded</a:t>
            </a:r>
            <a:endParaRPr>
              <a:solidFill>
                <a:srgbClr val="FFFFFF"/>
              </a:solidFill>
            </a:endParaRPr>
          </a:p>
          <a:p>
            <a:pPr indent="0" lvl="0" marL="0" marR="0" rtl="0" algn="l">
              <a:lnSpc>
                <a:spcPct val="80000"/>
              </a:lnSpc>
              <a:spcBef>
                <a:spcPts val="0"/>
              </a:spcBef>
              <a:spcAft>
                <a:spcPts val="0"/>
              </a:spcAft>
              <a:buNone/>
            </a:pPr>
            <a:r>
              <a:t/>
            </a:r>
            <a:endParaRPr>
              <a:solidFill>
                <a:srgbClr val="FFFFFF"/>
              </a:solidFill>
            </a:endParaRPr>
          </a:p>
          <a:p>
            <a:pPr indent="0" lvl="0" marL="0" marR="0" rtl="0" algn="l">
              <a:lnSpc>
                <a:spcPct val="80000"/>
              </a:lnSpc>
              <a:spcBef>
                <a:spcPts val="448"/>
              </a:spcBef>
              <a:spcAft>
                <a:spcPts val="0"/>
              </a:spcAft>
              <a:buNone/>
            </a:pPr>
            <a:r>
              <a:t/>
            </a:r>
            <a:endParaRPr sz="2240">
              <a:solidFill>
                <a:srgbClr val="FFFFFF"/>
              </a:solidFill>
            </a:endParaRPr>
          </a:p>
          <a:p>
            <a:pPr indent="0" lvl="0" marL="0" marR="0" rtl="0" algn="l">
              <a:lnSpc>
                <a:spcPct val="80000"/>
              </a:lnSpc>
              <a:spcBef>
                <a:spcPts val="448"/>
              </a:spcBef>
              <a:spcAft>
                <a:spcPts val="0"/>
              </a:spcAft>
              <a:buNone/>
            </a:pPr>
            <a:r>
              <a:t/>
            </a:r>
            <a:endParaRPr sz="2240">
              <a:solidFill>
                <a:srgbClr val="FFFFFF"/>
              </a:solidFill>
            </a:endParaRPr>
          </a:p>
          <a:p>
            <a:pPr indent="0" lvl="0" marL="457200" marR="0" rtl="0" algn="l">
              <a:lnSpc>
                <a:spcPct val="80000"/>
              </a:lnSpc>
              <a:spcBef>
                <a:spcPts val="392"/>
              </a:spcBef>
              <a:spcAft>
                <a:spcPts val="0"/>
              </a:spcAft>
              <a:buNone/>
            </a:pPr>
            <a:r>
              <a:t/>
            </a:r>
            <a:endParaRPr>
              <a:solidFill>
                <a:srgbClr val="FFFFFF"/>
              </a:solidFill>
            </a:endParaRPr>
          </a:p>
          <a:p>
            <a:pPr indent="0" lvl="1" marL="581660" marR="0" rtl="0" algn="l">
              <a:lnSpc>
                <a:spcPct val="80000"/>
              </a:lnSpc>
              <a:spcBef>
                <a:spcPts val="392"/>
              </a:spcBef>
              <a:spcAft>
                <a:spcPts val="1600"/>
              </a:spcAft>
              <a:buClr>
                <a:schemeClr val="dk1"/>
              </a:buClr>
              <a:buSzPts val="1960"/>
              <a:buFont typeface="Arial"/>
              <a:buNone/>
            </a:pPr>
            <a:r>
              <a:t/>
            </a:r>
            <a:endParaRPr b="0" i="0" sz="196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rPr>
              <a:t>Current Objectives</a:t>
            </a:r>
            <a:endParaRPr>
              <a:solidFill>
                <a:srgbClr val="FFFFFF"/>
              </a:solidFill>
            </a:endParaRPr>
          </a:p>
        </p:txBody>
      </p:sp>
      <p:sp>
        <p:nvSpPr>
          <p:cNvPr id="104" name="Google Shape;104;p18"/>
          <p:cNvSpPr txBox="1"/>
          <p:nvPr>
            <p:ph idx="1" type="body"/>
          </p:nvPr>
        </p:nvSpPr>
        <p:spPr>
          <a:xfrm>
            <a:off x="457200" y="1333850"/>
            <a:ext cx="8229600" cy="45261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Clr>
                <a:srgbClr val="FFFFFF"/>
              </a:buClr>
              <a:buSzPts val="3200"/>
              <a:buAutoNum type="arabicPeriod"/>
            </a:pPr>
            <a:r>
              <a:rPr lang="en-US">
                <a:solidFill>
                  <a:srgbClr val="FFFFFF"/>
                </a:solidFill>
              </a:rPr>
              <a:t>Education</a:t>
            </a:r>
            <a:endParaRPr>
              <a:solidFill>
                <a:srgbClr val="FFFFFF"/>
              </a:solidFill>
            </a:endParaRPr>
          </a:p>
          <a:p>
            <a:pPr indent="457200" lvl="0" marL="0" rtl="0" algn="l">
              <a:spcBef>
                <a:spcPts val="0"/>
              </a:spcBef>
              <a:spcAft>
                <a:spcPts val="0"/>
              </a:spcAft>
              <a:buNone/>
            </a:pPr>
            <a:r>
              <a:rPr lang="en-US">
                <a:solidFill>
                  <a:srgbClr val="FFFFFF"/>
                </a:solidFill>
              </a:rPr>
              <a:t>-Alliance with Judging Organizations</a:t>
            </a:r>
            <a:endParaRPr>
              <a:solidFill>
                <a:srgbClr val="FFFFFF"/>
              </a:solidFill>
            </a:endParaRPr>
          </a:p>
          <a:p>
            <a:pPr indent="457200" lvl="0" marL="0" rtl="0" algn="l">
              <a:spcBef>
                <a:spcPts val="0"/>
              </a:spcBef>
              <a:spcAft>
                <a:spcPts val="0"/>
              </a:spcAft>
              <a:buNone/>
            </a:pPr>
            <a:r>
              <a:rPr lang="en-US">
                <a:solidFill>
                  <a:srgbClr val="FFFFFF"/>
                </a:solidFill>
              </a:rPr>
              <a:t>-Clinics/ Judging Courses</a:t>
            </a:r>
            <a:endParaRPr>
              <a:solidFill>
                <a:srgbClr val="FFFFFF"/>
              </a:solidFill>
            </a:endParaRPr>
          </a:p>
          <a:p>
            <a:pPr indent="0" lvl="0" marL="0" rtl="0" algn="l">
              <a:spcBef>
                <a:spcPts val="0"/>
              </a:spcBef>
              <a:spcAft>
                <a:spcPts val="0"/>
              </a:spcAft>
              <a:buClr>
                <a:schemeClr val="dk1"/>
              </a:buClr>
              <a:buSzPts val="1100"/>
              <a:buFont typeface="Arial"/>
              <a:buNone/>
            </a:pPr>
            <a:r>
              <a:rPr lang="en-US">
                <a:solidFill>
                  <a:srgbClr val="FFFFFF"/>
                </a:solidFill>
              </a:rPr>
              <a:t>2. </a:t>
            </a:r>
            <a:r>
              <a:rPr lang="en-US">
                <a:solidFill>
                  <a:srgbClr val="FFFFFF"/>
                </a:solidFill>
              </a:rPr>
              <a:t>Outreach</a:t>
            </a:r>
            <a:endParaRPr>
              <a:solidFill>
                <a:srgbClr val="FFFFFF"/>
              </a:solidFill>
            </a:endParaRPr>
          </a:p>
          <a:p>
            <a:pPr indent="0" lvl="0" marL="0" rtl="0" algn="l">
              <a:spcBef>
                <a:spcPts val="0"/>
              </a:spcBef>
              <a:spcAft>
                <a:spcPts val="0"/>
              </a:spcAft>
              <a:buClr>
                <a:schemeClr val="dk1"/>
              </a:buClr>
              <a:buSzPts val="1100"/>
              <a:buFont typeface="Arial"/>
              <a:buNone/>
            </a:pPr>
            <a:r>
              <a:rPr lang="en-US">
                <a:solidFill>
                  <a:srgbClr val="FFFFFF"/>
                </a:solidFill>
              </a:rPr>
              <a:t>	-New Clubs</a:t>
            </a:r>
            <a:endParaRPr>
              <a:solidFill>
                <a:srgbClr val="FFFFFF"/>
              </a:solidFill>
            </a:endParaRPr>
          </a:p>
          <a:p>
            <a:pPr indent="0" lvl="0" marL="457200" rtl="0" algn="l">
              <a:spcBef>
                <a:spcPts val="0"/>
              </a:spcBef>
              <a:spcAft>
                <a:spcPts val="0"/>
              </a:spcAft>
              <a:buClr>
                <a:schemeClr val="dk1"/>
              </a:buClr>
              <a:buSzPts val="1100"/>
              <a:buFont typeface="Arial"/>
              <a:buNone/>
            </a:pPr>
            <a:r>
              <a:rPr lang="en-US">
                <a:solidFill>
                  <a:srgbClr val="FFFFFF"/>
                </a:solidFill>
              </a:rPr>
              <a:t>-Visibility to JO Clubs/High School Programs</a:t>
            </a:r>
            <a:endParaRPr>
              <a:solidFill>
                <a:srgbClr val="FFFFFF"/>
              </a:solidFill>
            </a:endParaRPr>
          </a:p>
          <a:p>
            <a:pPr indent="0" lvl="0" marL="0" rtl="0" algn="l">
              <a:spcBef>
                <a:spcPts val="0"/>
              </a:spcBef>
              <a:spcAft>
                <a:spcPts val="0"/>
              </a:spcAft>
              <a:buClr>
                <a:schemeClr val="dk1"/>
              </a:buClr>
              <a:buSzPts val="1100"/>
              <a:buFont typeface="Arial"/>
              <a:buNone/>
            </a:pPr>
            <a:r>
              <a:rPr lang="en-US">
                <a:solidFill>
                  <a:srgbClr val="FFFFFF"/>
                </a:solidFill>
              </a:rPr>
              <a:t>	-Marketing/Brand Development </a:t>
            </a:r>
            <a:endParaRPr>
              <a:solidFill>
                <a:srgbClr val="FFFFFF"/>
              </a:solidFill>
            </a:endParaRPr>
          </a:p>
          <a:p>
            <a:pPr indent="-139700" lvl="0" marL="342900" rtl="0" algn="l">
              <a:spcBef>
                <a:spcPts val="640"/>
              </a:spcBef>
              <a:spcAft>
                <a:spcPts val="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rgbClr val="FFFFFF"/>
                </a:solidFill>
                <a:latin typeface="Calibri"/>
                <a:ea typeface="Calibri"/>
                <a:cs typeface="Calibri"/>
                <a:sym typeface="Calibri"/>
              </a:rPr>
              <a:t>Current </a:t>
            </a:r>
            <a:r>
              <a:rPr lang="en-US">
                <a:solidFill>
                  <a:srgbClr val="FFFFFF"/>
                </a:solidFill>
              </a:rPr>
              <a:t>Objectives</a:t>
            </a:r>
            <a:endParaRPr>
              <a:solidFill>
                <a:srgbClr val="FFFFFF"/>
              </a:solidFill>
            </a:endParaRPr>
          </a:p>
        </p:txBody>
      </p:sp>
      <p:sp>
        <p:nvSpPr>
          <p:cNvPr id="110" name="Google Shape;110;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FFFFFF"/>
                </a:solidFill>
              </a:rPr>
              <a:t>3. </a:t>
            </a:r>
            <a:r>
              <a:rPr lang="en-US">
                <a:solidFill>
                  <a:srgbClr val="FFFFFF"/>
                </a:solidFill>
              </a:rPr>
              <a:t>Facilitating Competition</a:t>
            </a:r>
            <a:endParaRPr>
              <a:solidFill>
                <a:srgbClr val="FFFFFF"/>
              </a:solidFill>
            </a:endParaRPr>
          </a:p>
          <a:p>
            <a:pPr indent="0" lvl="0" marL="0" rtl="0" algn="l">
              <a:spcBef>
                <a:spcPts val="0"/>
              </a:spcBef>
              <a:spcAft>
                <a:spcPts val="0"/>
              </a:spcAft>
              <a:buClr>
                <a:schemeClr val="dk1"/>
              </a:buClr>
              <a:buSzPts val="1100"/>
              <a:buFont typeface="Arial"/>
              <a:buNone/>
            </a:pPr>
            <a:r>
              <a:rPr lang="en-US">
                <a:solidFill>
                  <a:srgbClr val="FFFFFF"/>
                </a:solidFill>
              </a:rPr>
              <a:t>	-Streamline Meet Registrations</a:t>
            </a:r>
            <a:endParaRPr>
              <a:solidFill>
                <a:srgbClr val="FFFFFF"/>
              </a:solidFill>
            </a:endParaRPr>
          </a:p>
          <a:p>
            <a:pPr indent="0" lvl="0" marL="0" rtl="0" algn="l">
              <a:spcBef>
                <a:spcPts val="0"/>
              </a:spcBef>
              <a:spcAft>
                <a:spcPts val="0"/>
              </a:spcAft>
              <a:buClr>
                <a:schemeClr val="dk1"/>
              </a:buClr>
              <a:buSzPts val="1100"/>
              <a:buFont typeface="Arial"/>
              <a:buNone/>
            </a:pPr>
            <a:r>
              <a:rPr lang="en-US">
                <a:solidFill>
                  <a:srgbClr val="FFFFFF"/>
                </a:solidFill>
              </a:rPr>
              <a:t>	-Streamline Competition Structure and Rules</a:t>
            </a:r>
            <a:endParaRPr>
              <a:solidFill>
                <a:srgbClr val="FFFFFF"/>
              </a:solidFill>
            </a:endParaRPr>
          </a:p>
          <a:p>
            <a:pPr indent="0" lvl="0" marL="0" rtl="0" algn="l">
              <a:spcBef>
                <a:spcPts val="0"/>
              </a:spcBef>
              <a:spcAft>
                <a:spcPts val="0"/>
              </a:spcAft>
              <a:buClr>
                <a:schemeClr val="dk1"/>
              </a:buClr>
              <a:buSzPts val="1100"/>
              <a:buFont typeface="Arial"/>
              <a:buNone/>
            </a:pPr>
            <a:r>
              <a:rPr lang="en-US">
                <a:solidFill>
                  <a:srgbClr val="FFFFFF"/>
                </a:solidFill>
              </a:rPr>
              <a:t>	-Dual or Regional Meets</a:t>
            </a:r>
            <a:endParaRPr>
              <a:solidFill>
                <a:srgbClr val="FFFFFF"/>
              </a:solidFill>
            </a:endParaRPr>
          </a:p>
          <a:p>
            <a:pPr indent="457200" lvl="0" marL="0" rtl="0" algn="l">
              <a:spcBef>
                <a:spcPts val="0"/>
              </a:spcBef>
              <a:spcAft>
                <a:spcPts val="0"/>
              </a:spcAft>
              <a:buNone/>
            </a:pPr>
            <a:r>
              <a:rPr lang="en-US">
                <a:solidFill>
                  <a:srgbClr val="FFFFFF"/>
                </a:solidFill>
              </a:rPr>
              <a:t>-Centenary / Metroplex</a:t>
            </a:r>
            <a:endParaRPr>
              <a:solidFill>
                <a:srgbClr val="FFFFFF"/>
              </a:solidFill>
            </a:endParaRPr>
          </a:p>
          <a:p>
            <a:pPr indent="0" lvl="0" marL="0" rtl="0" algn="l">
              <a:spcBef>
                <a:spcPts val="0"/>
              </a:spcBef>
              <a:spcAft>
                <a:spcPts val="0"/>
              </a:spcAft>
              <a:buNone/>
            </a:pPr>
            <a:r>
              <a:rPr lang="en-US">
                <a:solidFill>
                  <a:srgbClr val="FFFFFF"/>
                </a:solidFill>
              </a:rPr>
              <a:t>4. </a:t>
            </a:r>
            <a:r>
              <a:rPr lang="en-US">
                <a:solidFill>
                  <a:srgbClr val="FFFFFF"/>
                </a:solidFill>
              </a:rPr>
              <a:t>Operations</a:t>
            </a:r>
            <a:endParaRPr>
              <a:solidFill>
                <a:srgbClr val="FFFFFF"/>
              </a:solidFill>
            </a:endParaRPr>
          </a:p>
          <a:p>
            <a:pPr indent="457200" lvl="0" marL="0" rtl="0" algn="l">
              <a:spcBef>
                <a:spcPts val="0"/>
              </a:spcBef>
              <a:spcAft>
                <a:spcPts val="0"/>
              </a:spcAft>
              <a:buNone/>
            </a:pPr>
            <a:r>
              <a:rPr lang="en-US">
                <a:solidFill>
                  <a:srgbClr val="FFFFFF"/>
                </a:solidFill>
              </a:rPr>
              <a:t>-Non-Profit Status</a:t>
            </a:r>
            <a:endParaRPr>
              <a:solidFill>
                <a:srgbClr val="FFFFFF"/>
              </a:solidFill>
            </a:endParaRPr>
          </a:p>
          <a:p>
            <a:pPr indent="457200" lvl="0" marL="0" rtl="0" algn="l">
              <a:spcBef>
                <a:spcPts val="0"/>
              </a:spcBef>
              <a:spcAft>
                <a:spcPts val="0"/>
              </a:spcAft>
              <a:buNone/>
            </a:pPr>
            <a:r>
              <a:rPr lang="en-US">
                <a:solidFill>
                  <a:srgbClr val="FFFFFF"/>
                </a:solidFill>
              </a:rPr>
              <a:t>-Constitutional Revisions</a:t>
            </a:r>
            <a:endParaRPr>
              <a:solidFill>
                <a:srgbClr val="FFFFFF"/>
              </a:solidFill>
            </a:endParaRPr>
          </a:p>
          <a:p>
            <a:pPr indent="0" lvl="0" marL="0" rtl="0" algn="l">
              <a:spcBef>
                <a:spcPts val="640"/>
              </a:spcBef>
              <a:spcAft>
                <a:spcPts val="0"/>
              </a:spcAft>
              <a:buNone/>
            </a:pPr>
            <a:r>
              <a:t/>
            </a:r>
            <a:endParaRPr i="0" sz="3200" u="none" cap="none" strike="noStrike">
              <a:solidFill>
                <a:schemeClr val="dk1"/>
              </a:solidFill>
            </a:endParaRPr>
          </a:p>
          <a:p>
            <a:pPr indent="-139700" lvl="0" marL="342900" marR="0" rtl="0" algn="l">
              <a:spcBef>
                <a:spcPts val="1600"/>
              </a:spcBef>
              <a:spcAft>
                <a:spcPts val="160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solidFill>
                  <a:srgbClr val="FFFFFF"/>
                </a:solidFill>
              </a:rPr>
              <a:t>TGC Fall Clinic</a:t>
            </a:r>
            <a:endParaRPr>
              <a:solidFill>
                <a:srgbClr val="FFFFFF"/>
              </a:solidFill>
            </a:endParaRPr>
          </a:p>
        </p:txBody>
      </p:sp>
      <p:sp>
        <p:nvSpPr>
          <p:cNvPr id="116" name="Google Shape;116;p20"/>
          <p:cNvSpPr txBox="1"/>
          <p:nvPr>
            <p:ph idx="1" type="body"/>
          </p:nvPr>
        </p:nvSpPr>
        <p:spPr>
          <a:xfrm>
            <a:off x="457200" y="1417650"/>
            <a:ext cx="8229600" cy="48450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None/>
            </a:pPr>
            <a:r>
              <a:rPr lang="en-US">
                <a:solidFill>
                  <a:srgbClr val="FFFFFF"/>
                </a:solidFill>
              </a:rPr>
              <a:t>October 13-14 or 20-21</a:t>
            </a:r>
            <a:endParaRPr>
              <a:solidFill>
                <a:srgbClr val="FFFFFF"/>
              </a:solidFill>
            </a:endParaRPr>
          </a:p>
          <a:p>
            <a:pPr indent="0" lvl="0" marL="0" marR="0" rtl="0" algn="l">
              <a:spcBef>
                <a:spcPts val="640"/>
              </a:spcBef>
              <a:spcAft>
                <a:spcPts val="0"/>
              </a:spcAft>
              <a:buNone/>
            </a:pPr>
            <a:r>
              <a:rPr b="0" i="0" lang="en-US" u="none" cap="none" strike="noStrike">
                <a:solidFill>
                  <a:srgbClr val="FFFFFF"/>
                </a:solidFill>
                <a:latin typeface="Calibri"/>
                <a:ea typeface="Calibri"/>
                <a:cs typeface="Calibri"/>
                <a:sym typeface="Calibri"/>
              </a:rPr>
              <a:t>Part 1: Clinic (</a:t>
            </a:r>
            <a:r>
              <a:rPr lang="en-US">
                <a:solidFill>
                  <a:srgbClr val="FFFFFF"/>
                </a:solidFill>
              </a:rPr>
              <a:t>Saturday around noon)</a:t>
            </a:r>
            <a:endParaRPr>
              <a:solidFill>
                <a:srgbClr val="FFFFFF"/>
              </a:solidFill>
            </a:endParaRPr>
          </a:p>
          <a:p>
            <a:pPr indent="-311150" lvl="1" marL="742950" marR="0" rtl="0" algn="l">
              <a:spcBef>
                <a:spcPts val="560"/>
              </a:spcBef>
              <a:spcAft>
                <a:spcPts val="0"/>
              </a:spcAft>
              <a:buClr>
                <a:srgbClr val="FFFFFF"/>
              </a:buClr>
              <a:buSzPts val="3200"/>
              <a:buFont typeface="Arial"/>
              <a:buChar char="–"/>
            </a:pPr>
            <a:r>
              <a:rPr b="0" i="0" lang="en-US" sz="3200" u="none" cap="none" strike="noStrike">
                <a:solidFill>
                  <a:srgbClr val="FFFFFF"/>
                </a:solidFill>
                <a:latin typeface="Calibri"/>
                <a:ea typeface="Calibri"/>
                <a:cs typeface="Calibri"/>
                <a:sym typeface="Calibri"/>
              </a:rPr>
              <a:t>Educate TGC members so that they can build stronger routines</a:t>
            </a:r>
            <a:endParaRPr b="0" i="0" sz="3200" u="none" cap="none" strike="noStrike">
              <a:solidFill>
                <a:srgbClr val="FFFFFF"/>
              </a:solidFill>
              <a:latin typeface="Calibri"/>
              <a:ea typeface="Calibri"/>
              <a:cs typeface="Calibri"/>
              <a:sym typeface="Calibri"/>
            </a:endParaRPr>
          </a:p>
          <a:p>
            <a:pPr indent="0" lvl="0" marL="0" marR="0" rtl="0" algn="l">
              <a:spcBef>
                <a:spcPts val="560"/>
              </a:spcBef>
              <a:spcAft>
                <a:spcPts val="0"/>
              </a:spcAft>
              <a:buNone/>
            </a:pPr>
            <a:r>
              <a:rPr lang="en-US">
                <a:solidFill>
                  <a:srgbClr val="FFFFFF"/>
                </a:solidFill>
              </a:rPr>
              <a:t>Part 2: TGC Social (Saturday evening)</a:t>
            </a:r>
            <a:endParaRPr sz="3200">
              <a:solidFill>
                <a:srgbClr val="FFFFFF"/>
              </a:solidFill>
            </a:endParaRPr>
          </a:p>
          <a:p>
            <a:pPr indent="0" lvl="0" marL="0" marR="0" rtl="0" algn="l">
              <a:spcBef>
                <a:spcPts val="640"/>
              </a:spcBef>
              <a:spcAft>
                <a:spcPts val="0"/>
              </a:spcAft>
              <a:buNone/>
            </a:pPr>
            <a:r>
              <a:rPr b="0" i="0" lang="en-US" u="none" cap="none" strike="noStrike">
                <a:solidFill>
                  <a:srgbClr val="FFFFFF"/>
                </a:solidFill>
                <a:latin typeface="Calibri"/>
                <a:ea typeface="Calibri"/>
                <a:cs typeface="Calibri"/>
                <a:sym typeface="Calibri"/>
              </a:rPr>
              <a:t>Part </a:t>
            </a:r>
            <a:r>
              <a:rPr lang="en-US">
                <a:solidFill>
                  <a:srgbClr val="FFFFFF"/>
                </a:solidFill>
              </a:rPr>
              <a:t>3</a:t>
            </a:r>
            <a:r>
              <a:rPr b="0" i="0" lang="en-US" u="none" cap="none" strike="noStrike">
                <a:solidFill>
                  <a:srgbClr val="FFFFFF"/>
                </a:solidFill>
                <a:latin typeface="Calibri"/>
                <a:ea typeface="Calibri"/>
                <a:cs typeface="Calibri"/>
                <a:sym typeface="Calibri"/>
              </a:rPr>
              <a:t>: Workout (</a:t>
            </a:r>
            <a:r>
              <a:rPr lang="en-US">
                <a:solidFill>
                  <a:srgbClr val="FFFFFF"/>
                </a:solidFill>
              </a:rPr>
              <a:t>Sunday mid-morning</a:t>
            </a:r>
            <a:endParaRPr>
              <a:solidFill>
                <a:srgbClr val="FFFFFF"/>
              </a:solidFill>
            </a:endParaRPr>
          </a:p>
          <a:p>
            <a:pPr indent="-311150" lvl="1" marL="742950" marR="0" rtl="0" algn="l">
              <a:spcBef>
                <a:spcPts val="560"/>
              </a:spcBef>
              <a:spcAft>
                <a:spcPts val="0"/>
              </a:spcAft>
              <a:buClr>
                <a:srgbClr val="FFFFFF"/>
              </a:buClr>
              <a:buSzPts val="3200"/>
              <a:buFont typeface="Arial"/>
              <a:buChar char="–"/>
            </a:pPr>
            <a:r>
              <a:rPr b="0" i="0" lang="en-US" sz="3200" u="none" cap="none" strike="noStrike">
                <a:solidFill>
                  <a:srgbClr val="FFFFFF"/>
                </a:solidFill>
                <a:latin typeface="Calibri"/>
                <a:ea typeface="Calibri"/>
                <a:cs typeface="Calibri"/>
                <a:sym typeface="Calibri"/>
              </a:rPr>
              <a:t>Provide coaching to build better teams</a:t>
            </a:r>
            <a:endParaRPr sz="3200">
              <a:solidFill>
                <a:srgbClr val="FFFFFF"/>
              </a:solidFill>
            </a:endParaRPr>
          </a:p>
          <a:p>
            <a:pPr indent="-311150" lvl="1" marL="742950" marR="0" rtl="0" algn="l">
              <a:spcBef>
                <a:spcPts val="560"/>
              </a:spcBef>
              <a:spcAft>
                <a:spcPts val="0"/>
              </a:spcAft>
              <a:buClr>
                <a:srgbClr val="FFFFFF"/>
              </a:buClr>
              <a:buSzPts val="3200"/>
              <a:buFont typeface="Arial"/>
              <a:buChar char="–"/>
            </a:pPr>
            <a:r>
              <a:rPr b="0" i="0" lang="en-US" sz="3200" u="none" cap="none" strike="noStrike">
                <a:solidFill>
                  <a:srgbClr val="FFFFFF"/>
                </a:solidFill>
                <a:latin typeface="Calibri"/>
                <a:ea typeface="Calibri"/>
                <a:cs typeface="Calibri"/>
                <a:sym typeface="Calibri"/>
              </a:rPr>
              <a:t>Promote TGC inter-team sportsmanship</a:t>
            </a:r>
            <a:endParaRPr sz="3200">
              <a:solidFill>
                <a:srgbClr val="FFFFFF"/>
              </a:solidFill>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160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solidFill>
                  <a:srgbClr val="FFFFFF"/>
                </a:solidFill>
              </a:rPr>
              <a:t>Growth/Outreach Strategy</a:t>
            </a:r>
            <a:endParaRPr>
              <a:solidFill>
                <a:srgbClr val="FFFFFF"/>
              </a:solidFill>
            </a:endParaRPr>
          </a:p>
        </p:txBody>
      </p:sp>
      <p:sp>
        <p:nvSpPr>
          <p:cNvPr id="122" name="Google Shape;122;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31800" lvl="0" marL="457200" rtl="0" algn="l">
              <a:lnSpc>
                <a:spcPct val="80000"/>
              </a:lnSpc>
              <a:spcBef>
                <a:spcPts val="434"/>
              </a:spcBef>
              <a:spcAft>
                <a:spcPts val="0"/>
              </a:spcAft>
              <a:buClr>
                <a:srgbClr val="FFFFFF"/>
              </a:buClr>
              <a:buSzPts val="3200"/>
              <a:buChar char="-"/>
            </a:pPr>
            <a:r>
              <a:rPr lang="en-US">
                <a:solidFill>
                  <a:schemeClr val="lt1"/>
                </a:solidFill>
              </a:rPr>
              <a:t>We have a table at GAT for the weekend to hand out info</a:t>
            </a:r>
            <a:endParaRPr>
              <a:solidFill>
                <a:schemeClr val="lt1"/>
              </a:solidFill>
            </a:endParaRPr>
          </a:p>
          <a:p>
            <a:pPr indent="-431800" lvl="0" marL="457200" marR="0" rtl="0" algn="l">
              <a:lnSpc>
                <a:spcPct val="80000"/>
              </a:lnSpc>
              <a:spcBef>
                <a:spcPts val="0"/>
              </a:spcBef>
              <a:spcAft>
                <a:spcPts val="0"/>
              </a:spcAft>
              <a:buClr>
                <a:srgbClr val="FFFFFF"/>
              </a:buClr>
              <a:buSzPts val="3200"/>
              <a:buChar char="-"/>
            </a:pPr>
            <a:r>
              <a:rPr b="0" i="0" lang="en-US" u="none" cap="none" strike="noStrike">
                <a:solidFill>
                  <a:srgbClr val="FFFFFF"/>
                </a:solidFill>
                <a:latin typeface="Calibri"/>
                <a:ea typeface="Calibri"/>
                <a:cs typeface="Calibri"/>
                <a:sym typeface="Calibri"/>
              </a:rPr>
              <a:t>JO Meets (TAAF</a:t>
            </a:r>
            <a:r>
              <a:rPr lang="en-US">
                <a:solidFill>
                  <a:srgbClr val="FFFFFF"/>
                </a:solidFill>
              </a:rPr>
              <a:t>, USAG, Xcel)</a:t>
            </a:r>
            <a:r>
              <a:rPr b="0" i="0" lang="en-US" u="none" cap="none" strike="noStrike">
                <a:solidFill>
                  <a:srgbClr val="FFFFFF"/>
                </a:solidFill>
                <a:latin typeface="Calibri"/>
                <a:ea typeface="Calibri"/>
                <a:cs typeface="Calibri"/>
                <a:sym typeface="Calibri"/>
              </a:rPr>
              <a:t> - have people attend and hand out info</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Work with </a:t>
            </a:r>
            <a:r>
              <a:rPr b="0" i="0" lang="en-US" u="none" cap="none" strike="noStrike">
                <a:solidFill>
                  <a:srgbClr val="FFFFFF"/>
                </a:solidFill>
                <a:latin typeface="Calibri"/>
                <a:ea typeface="Calibri"/>
                <a:cs typeface="Calibri"/>
                <a:sym typeface="Calibri"/>
              </a:rPr>
              <a:t>Judges to spread info</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Outreach to </a:t>
            </a:r>
            <a:r>
              <a:rPr b="0" i="0" lang="en-US" u="none" cap="none" strike="noStrike">
                <a:solidFill>
                  <a:srgbClr val="FFFFFF"/>
                </a:solidFill>
                <a:latin typeface="Calibri"/>
                <a:ea typeface="Calibri"/>
                <a:cs typeface="Calibri"/>
                <a:sym typeface="Calibri"/>
              </a:rPr>
              <a:t>High Schools </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Timing: Build on Ft Worth nationals</a:t>
            </a:r>
            <a:endParaRPr>
              <a:solidFill>
                <a:srgbClr val="FFFFFF"/>
              </a:solidFill>
            </a:endParaRPr>
          </a:p>
          <a:p>
            <a:pPr indent="-431800" lvl="0" marL="457200" marR="0" rtl="0" algn="l">
              <a:lnSpc>
                <a:spcPct val="80000"/>
              </a:lnSpc>
              <a:spcBef>
                <a:spcPts val="0"/>
              </a:spcBef>
              <a:spcAft>
                <a:spcPts val="0"/>
              </a:spcAft>
              <a:buClr>
                <a:srgbClr val="FFFFFF"/>
              </a:buClr>
              <a:buSzPts val="3200"/>
              <a:buChar char="-"/>
            </a:pPr>
            <a:r>
              <a:rPr lang="en-US">
                <a:solidFill>
                  <a:srgbClr val="FFFFFF"/>
                </a:solidFill>
              </a:rPr>
              <a:t>Same school student collection</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rgbClr val="FFFFFF"/>
                </a:solidFill>
                <a:latin typeface="Calibri"/>
                <a:ea typeface="Calibri"/>
                <a:cs typeface="Calibri"/>
                <a:sym typeface="Calibri"/>
              </a:rPr>
              <a:t>201</a:t>
            </a:r>
            <a:r>
              <a:rPr lang="en-US">
                <a:solidFill>
                  <a:srgbClr val="FFFFFF"/>
                </a:solidFill>
              </a:rPr>
              <a:t>8</a:t>
            </a:r>
            <a:r>
              <a:rPr b="0" i="0" lang="en-US" sz="4400" u="none" cap="none" strike="noStrike">
                <a:solidFill>
                  <a:srgbClr val="FFFFFF"/>
                </a:solidFill>
                <a:latin typeface="Calibri"/>
                <a:ea typeface="Calibri"/>
                <a:cs typeface="Calibri"/>
                <a:sym typeface="Calibri"/>
              </a:rPr>
              <a:t> Meet Schedule</a:t>
            </a:r>
            <a:endParaRPr>
              <a:solidFill>
                <a:srgbClr val="FFFFFF"/>
              </a:solidFill>
            </a:endParaRPr>
          </a:p>
        </p:txBody>
      </p:sp>
      <p:sp>
        <p:nvSpPr>
          <p:cNvPr id="128" name="Google Shape;128;p22"/>
          <p:cNvSpPr txBox="1"/>
          <p:nvPr>
            <p:ph idx="1" type="body"/>
          </p:nvPr>
        </p:nvSpPr>
        <p:spPr>
          <a:xfrm>
            <a:off x="457200" y="914400"/>
            <a:ext cx="8229600" cy="5791200"/>
          </a:xfrm>
          <a:prstGeom prst="rect">
            <a:avLst/>
          </a:prstGeom>
          <a:noFill/>
          <a:ln>
            <a:noFill/>
          </a:ln>
        </p:spPr>
        <p:txBody>
          <a:bodyPr anchorCtr="0" anchor="t" bIns="45700" lIns="91425" spcFirstLastPara="1" rIns="91425" wrap="square" tIns="45700">
            <a:noAutofit/>
          </a:bodyPr>
          <a:lstStyle/>
          <a:p>
            <a:pPr indent="-342900" lvl="0" marL="342900" rtl="0" algn="l">
              <a:spcBef>
                <a:spcPts val="640"/>
              </a:spcBef>
              <a:spcAft>
                <a:spcPts val="0"/>
              </a:spcAft>
              <a:buClr>
                <a:srgbClr val="FFFFFF"/>
              </a:buClr>
              <a:buSzPts val="3200"/>
              <a:buChar char="•"/>
            </a:pPr>
            <a:r>
              <a:rPr lang="en-US">
                <a:solidFill>
                  <a:srgbClr val="FFFFFF"/>
                </a:solidFill>
              </a:rPr>
              <a:t>Preliminary Discussion Items:</a:t>
            </a:r>
            <a:endParaRPr>
              <a:solidFill>
                <a:srgbClr val="FFFFFF"/>
              </a:solidFill>
            </a:endParaRPr>
          </a:p>
          <a:p>
            <a:pPr indent="-311150" lvl="1" marL="742950" rtl="0" algn="l">
              <a:spcBef>
                <a:spcPts val="1600"/>
              </a:spcBef>
              <a:spcAft>
                <a:spcPts val="0"/>
              </a:spcAft>
              <a:buClr>
                <a:srgbClr val="FFFFFF"/>
              </a:buClr>
              <a:buSzPts val="3200"/>
              <a:buChar char="–"/>
            </a:pPr>
            <a:r>
              <a:rPr lang="en-US" sz="3200">
                <a:solidFill>
                  <a:srgbClr val="FFFFFF"/>
                </a:solidFill>
              </a:rPr>
              <a:t>Anyone to men’s USAG?</a:t>
            </a:r>
            <a:endParaRPr sz="3200">
              <a:solidFill>
                <a:srgbClr val="FFFFFF"/>
              </a:solidFill>
            </a:endParaRPr>
          </a:p>
          <a:p>
            <a:pPr indent="-311150" lvl="1" marL="742950" rtl="0" algn="l">
              <a:spcBef>
                <a:spcPts val="1600"/>
              </a:spcBef>
              <a:spcAft>
                <a:spcPts val="0"/>
              </a:spcAft>
              <a:buClr>
                <a:srgbClr val="FFFFFF"/>
              </a:buClr>
              <a:buSzPts val="3200"/>
              <a:buChar char="–"/>
            </a:pPr>
            <a:r>
              <a:rPr lang="en-US" sz="3200">
                <a:solidFill>
                  <a:srgbClr val="FFFFFF"/>
                </a:solidFill>
              </a:rPr>
              <a:t>Thoughts on Competition Season last year - what you liked, what you want to change</a:t>
            </a:r>
            <a:endParaRPr sz="3200">
              <a:solidFill>
                <a:srgbClr val="FFFFFF"/>
              </a:solidFill>
            </a:endParaRPr>
          </a:p>
          <a:p>
            <a:pPr indent="-279400" lvl="2" marL="1143000" rtl="0" algn="l">
              <a:spcBef>
                <a:spcPts val="1600"/>
              </a:spcBef>
              <a:spcAft>
                <a:spcPts val="0"/>
              </a:spcAft>
              <a:buClr>
                <a:srgbClr val="FFFFFF"/>
              </a:buClr>
              <a:buSzPts val="3200"/>
              <a:buChar char="•"/>
            </a:pPr>
            <a:r>
              <a:rPr lang="en-US" sz="3200">
                <a:solidFill>
                  <a:srgbClr val="FFFFFF"/>
                </a:solidFill>
              </a:rPr>
              <a:t>Multi-Session Meets</a:t>
            </a:r>
            <a:endParaRPr sz="3200">
              <a:solidFill>
                <a:srgbClr val="FFFFFF"/>
              </a:solidFill>
            </a:endParaRPr>
          </a:p>
          <a:p>
            <a:pPr indent="-279400" lvl="2" marL="1143000" rtl="0" algn="l">
              <a:spcBef>
                <a:spcPts val="1600"/>
              </a:spcBef>
              <a:spcAft>
                <a:spcPts val="0"/>
              </a:spcAft>
              <a:buClr>
                <a:srgbClr val="FFFFFF"/>
              </a:buClr>
              <a:buSzPts val="3200"/>
              <a:buChar char="•"/>
            </a:pPr>
            <a:r>
              <a:rPr lang="en-US" sz="3200">
                <a:solidFill>
                  <a:srgbClr val="FFFFFF"/>
                </a:solidFill>
              </a:rPr>
              <a:t>Competitor Restrictions</a:t>
            </a:r>
            <a:endParaRPr sz="3200">
              <a:solidFill>
                <a:srgbClr val="FFFFFF"/>
              </a:solidFill>
            </a:endParaRPr>
          </a:p>
          <a:p>
            <a:pPr indent="-279400" lvl="2" marL="1143000" rtl="0" algn="l">
              <a:spcBef>
                <a:spcPts val="1600"/>
              </a:spcBef>
              <a:spcAft>
                <a:spcPts val="0"/>
              </a:spcAft>
              <a:buClr>
                <a:srgbClr val="FFFFFF"/>
              </a:buClr>
              <a:buSzPts val="3200"/>
              <a:buChar char="•"/>
            </a:pPr>
            <a:r>
              <a:rPr lang="en-US" sz="3200">
                <a:solidFill>
                  <a:srgbClr val="FFFFFF"/>
                </a:solidFill>
              </a:rPr>
              <a:t>Meet Registration</a:t>
            </a:r>
            <a:endParaRPr sz="3200">
              <a:solidFill>
                <a:srgbClr val="FFFFFF"/>
              </a:solidFill>
            </a:endParaRPr>
          </a:p>
          <a:p>
            <a:pPr indent="-139700" lvl="0" marL="342900" rtl="0" algn="l">
              <a:spcBef>
                <a:spcPts val="1600"/>
              </a:spcBef>
              <a:spcAft>
                <a:spcPts val="1600"/>
              </a:spcAft>
              <a:buClr>
                <a:schemeClr val="dk1"/>
              </a:buClr>
              <a:buSzPts val="32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