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5F2F88-0829-4E54-9E31-4CB5710B8946}">
  <a:tblStyle styleId="{C95F2F88-0829-4E54-9E31-4CB5710B89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478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601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85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7e608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7e6087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also go over Meet Fees Workbook, who can view, who has used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Treasurers update as payments come in, new officers should check and reach out to check on any overdue payments (especially Texas Tech 2015)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60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cfea92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look at purpose and objectives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Definitions and Privileges (similar to what was passed last year with addition of definition of annual meeting, privilege to vote expanded upon, privilege to use TGC Resources added)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 5 - note club responsibilities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 6 - note the meet bidding process (appendix a), responsibilities of meet host (appendix b), responsibilities of meet attendees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 7 - a) Talk through what our goals were when drafting this part (team competition, protect higher levels, have people compete the level they are and still be able to contribute to a team score)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b) Open/Collegiate division, Levels that meet hosts can choose from, registration limitations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c) Awards - 3 count per team in all, all levels place, but restrictions on who can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 8 - Amendments by Majority vote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fcfea92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25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69e4199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669e4199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534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322e51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6322e51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91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7bf3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TGC Hosts: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Everyone said both open &amp; collegiate to their respective offered levels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222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Everyone said modified capital cup (warm up each event before competing it)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3f7bf3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20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7bf33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Women for sure level 8 and 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slight chance might change to some combo of two out of three of: level 6, level 7 and developmental</a:t>
            </a:r>
            <a:endParaRPr/>
          </a:p>
        </p:txBody>
      </p:sp>
      <p:sp>
        <p:nvSpPr>
          <p:cNvPr id="167" name="Google Shape;167;g33f7bf33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64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f7bf338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3" name="Google Shape;173;g33f7bf338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4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f7bf33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3f7bf33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756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98d614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4198d614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0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7b58c3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Handouts: Constitution, Minutes (copies for everyone), survey results (like 5 copies to share, it’s on the website)</a:t>
            </a:r>
            <a:endParaRPr/>
          </a:p>
        </p:txBody>
      </p:sp>
      <p:sp>
        <p:nvSpPr>
          <p:cNvPr id="83" name="Google Shape;83;g167b58c3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48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6f93258e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1" name="Google Shape;191;g5e6f93258e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889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6f93258e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5e6f93258e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500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2019-2020 updates that have not been published by NAIGC yet.</a:t>
            </a:r>
            <a:endParaRPr/>
          </a:p>
        </p:txBody>
      </p:sp>
      <p:sp>
        <p:nvSpPr>
          <p:cNvPr id="203" name="Google Shape;20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584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135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Positions, (college students spiel),Take Nominees for Each Position, Vote For Each</a:t>
            </a:r>
            <a:endParaRPr/>
          </a:p>
        </p:txBody>
      </p:sp>
      <p:sp>
        <p:nvSpPr>
          <p:cNvPr id="215" name="Google Shape;21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368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6f93258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6f93258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53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2019-2020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 attendees to see packets with survey results for valuable information about other TGC clubs, can be a good resource especially for new officers and new clubs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Baylor not present per on campus recruiting event; freshman president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Houston has 2 away meet limit, no out of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ULL may come to TAMU meet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Tarleton girl for sure, maybe one guy from Trinity HS; working out at Texas Twisters (mostly cheer, no mens equipment, only gym in 30 miles)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Girl from prairie view competed for U Kentucky club team</a:t>
            </a: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71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740fba1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740fba1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31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94503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94503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61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69e419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new alum listserv</a:t>
            </a:r>
            <a:endParaRPr/>
          </a:p>
        </p:txBody>
      </p:sp>
      <p:sp>
        <p:nvSpPr>
          <p:cNvPr id="107" name="Google Shape;107;g1669e419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182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322e516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year’s numbers: 37 people at the open workout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Could maybe go through feedback from last year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Games (fall clinic)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 5: Tech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96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 2: TAMU</a:t>
            </a:r>
            <a:endParaRPr/>
          </a:p>
        </p:txBody>
      </p:sp>
      <p:sp>
        <p:nvSpPr>
          <p:cNvPr id="113" name="Google Shape;113;g16322e516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21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6f9325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Andrew to explain, gauge interest</a:t>
            </a:r>
            <a:endParaRPr/>
          </a:p>
        </p:txBody>
      </p:sp>
      <p:sp>
        <p:nvSpPr>
          <p:cNvPr id="119" name="Google Shape;119;g5e6f9325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94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52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gif"/><Relationship Id="rId19" Type="http://schemas.openxmlformats.org/officeDocument/2006/relationships/image" Target="../media/image17.jpg"/><Relationship Id="rId4" Type="http://schemas.openxmlformats.org/officeDocument/2006/relationships/image" Target="../media/image2.gif"/><Relationship Id="rId9" Type="http://schemas.openxmlformats.org/officeDocument/2006/relationships/image" Target="../media/image7.gif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Annual Meeting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371600" y="3948112"/>
            <a:ext cx="64008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Austin, TX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Friday 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August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30</a:t>
            </a:r>
            <a:r>
              <a:rPr lang="en-US" baseline="30000"/>
              <a:t>th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201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724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51745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850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7030" y="51745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54103" y="536501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1949" y="517451"/>
            <a:ext cx="4000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800" y="6097194"/>
            <a:ext cx="3333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77200" y="6276975"/>
            <a:ext cx="4762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99160" y="2963024"/>
            <a:ext cx="1152600" cy="1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13918" y="6138918"/>
            <a:ext cx="634921" cy="48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23862" y="6210295"/>
            <a:ext cx="936731" cy="37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47694" y="6084922"/>
            <a:ext cx="634921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11989" y="6270657"/>
            <a:ext cx="634921" cy="25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5049" y="3276600"/>
            <a:ext cx="495300" cy="54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25807" y="4876800"/>
            <a:ext cx="512135" cy="51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5701" y="3334473"/>
            <a:ext cx="792545" cy="47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84793" y="1744900"/>
            <a:ext cx="614363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9120" y="4705350"/>
            <a:ext cx="762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00210" y="1916000"/>
            <a:ext cx="563326" cy="5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2019-2020 Budget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l="-11557" t="7140"/>
          <a:stretch/>
        </p:blipFill>
        <p:spPr>
          <a:xfrm>
            <a:off x="1861688" y="1201250"/>
            <a:ext cx="4816175" cy="54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TGC Income 2012-2019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25" y="1343563"/>
            <a:ext cx="7850542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 </a:t>
            </a: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TGC Rules Discussio</a:t>
            </a:r>
            <a:r>
              <a:rPr lang="en-US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AutoNum type="arabicParenR"/>
            </a:pPr>
            <a:r>
              <a:rPr lang="en-US">
                <a:solidFill>
                  <a:srgbClr val="FFFFFF"/>
                </a:solidFill>
              </a:rPr>
              <a:t>Discussion of Proposed Constitution</a:t>
            </a:r>
            <a:endParaRPr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2) Vote on ratification</a:t>
            </a:r>
            <a:endParaRPr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3) Discuss and vote on any proposed amendments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Any questions about the presentation so far?</a:t>
            </a:r>
            <a:endParaRPr sz="248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8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10min break / intermission</a:t>
            </a:r>
            <a:endParaRPr sz="248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8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•"/>
            </a:pPr>
            <a:r>
              <a:rPr lang="en-US" sz="2480">
                <a:solidFill>
                  <a:srgbClr val="FFFFFF"/>
                </a:solidFill>
              </a:rPr>
              <a:t>Next up:</a:t>
            </a:r>
            <a:endParaRPr sz="2480">
              <a:solidFill>
                <a:srgbClr val="FFFFFF"/>
              </a:solidFill>
            </a:endParaRPr>
          </a:p>
          <a:p>
            <a:pPr marL="742950" marR="0" lvl="1" indent="-26543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2020 Meet Schedule</a:t>
            </a:r>
            <a:endParaRPr sz="2480">
              <a:solidFill>
                <a:srgbClr val="FFFFFF"/>
              </a:solidFill>
            </a:endParaRPr>
          </a:p>
          <a:p>
            <a:pPr marL="742950" marR="0" lvl="1" indent="-26543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Shirt Designs</a:t>
            </a:r>
            <a:endParaRPr sz="2480">
              <a:solidFill>
                <a:srgbClr val="FFFFFF"/>
              </a:solidFill>
            </a:endParaRPr>
          </a:p>
          <a:p>
            <a:pPr marL="742950" marR="0" lvl="1" indent="-26543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80"/>
              <a:buFont typeface="Arial"/>
              <a:buChar char="–"/>
            </a:pPr>
            <a:r>
              <a:rPr lang="en-US" sz="2480">
                <a:solidFill>
                  <a:srgbClr val="FFFFFF"/>
                </a:solidFill>
              </a:rPr>
              <a:t>TGC Board Elections</a:t>
            </a:r>
            <a:endParaRPr sz="248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8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>
                <a:solidFill>
                  <a:srgbClr val="FFFFFF"/>
                </a:solidFill>
              </a:rPr>
              <a:t>20</a:t>
            </a: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Meet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Preliminary Discussion Items:</a:t>
            </a:r>
            <a:endParaRPr>
              <a:solidFill>
                <a:srgbClr val="FFFFFF"/>
              </a:solidFill>
            </a:endParaRPr>
          </a:p>
          <a:p>
            <a:pPr marL="742950" lvl="1" indent="-3111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–"/>
            </a:pPr>
            <a:r>
              <a:rPr lang="en-US" sz="3200">
                <a:solidFill>
                  <a:srgbClr val="FFFFFF"/>
                </a:solidFill>
              </a:rPr>
              <a:t>Anyone to men’s USAG?</a:t>
            </a:r>
            <a:endParaRPr sz="3200">
              <a:solidFill>
                <a:srgbClr val="FFFFFF"/>
              </a:solidFill>
            </a:endParaRPr>
          </a:p>
          <a:p>
            <a:pPr marL="742950" lvl="1" indent="-3111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–"/>
            </a:pPr>
            <a:r>
              <a:rPr lang="en-US" sz="3200">
                <a:solidFill>
                  <a:srgbClr val="FFFFFF"/>
                </a:solidFill>
              </a:rPr>
              <a:t>Thoughts on Competition Season last year - what you liked, what you want to change</a:t>
            </a:r>
            <a:endParaRPr sz="3200">
              <a:solidFill>
                <a:srgbClr val="FFFFFF"/>
              </a:solidFill>
            </a:endParaRPr>
          </a:p>
          <a:p>
            <a:pPr marL="1143000" lvl="2" indent="-2794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 sz="3200">
                <a:solidFill>
                  <a:srgbClr val="FFFFFF"/>
                </a:solidFill>
              </a:rPr>
              <a:t>Multi-Session Meets</a:t>
            </a:r>
            <a:endParaRPr sz="3200">
              <a:solidFill>
                <a:srgbClr val="FFFFFF"/>
              </a:solidFill>
            </a:endParaRPr>
          </a:p>
          <a:p>
            <a:pPr marL="1143000" lvl="2" indent="-2794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 sz="3200">
                <a:solidFill>
                  <a:srgbClr val="FFFFFF"/>
                </a:solidFill>
              </a:rPr>
              <a:t>Competitor Restrictions</a:t>
            </a:r>
            <a:endParaRPr sz="3200">
              <a:solidFill>
                <a:srgbClr val="FFFFFF"/>
              </a:solidFill>
            </a:endParaRPr>
          </a:p>
          <a:p>
            <a:pPr marL="1143000" lvl="2" indent="-2794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 sz="3200">
                <a:solidFill>
                  <a:srgbClr val="FFFFFF"/>
                </a:solidFill>
              </a:rPr>
              <a:t>Meet Registration</a:t>
            </a:r>
            <a:endParaRPr sz="3200">
              <a:solidFill>
                <a:srgbClr val="FFFFFF"/>
              </a:solidFill>
            </a:endParaRPr>
          </a:p>
          <a:p>
            <a:pPr marL="342900" lvl="0" indent="-1397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Scheduling Constraints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Spring Break</a:t>
            </a:r>
            <a:endParaRPr>
              <a:solidFill>
                <a:srgbClr val="FFFFFF"/>
              </a:solidFill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en-US" sz="1800">
                <a:solidFill>
                  <a:srgbClr val="FFFFFF"/>
                </a:solidFill>
              </a:rPr>
              <a:t>Mar 9-13: TAMU, TCU, UNT, UTA, Tech, Baylor, UH</a:t>
            </a:r>
            <a:endParaRPr sz="1800">
              <a:solidFill>
                <a:srgbClr val="FFFFFF"/>
              </a:solidFill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en-US" sz="1800">
                <a:solidFill>
                  <a:srgbClr val="FFFFFF"/>
                </a:solidFill>
              </a:rPr>
              <a:t>Mar 16-21: UT, TxSt, OU, UTD</a:t>
            </a:r>
            <a:endParaRPr sz="140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Other big meets to avoid:</a:t>
            </a:r>
            <a:endParaRPr>
              <a:solidFill>
                <a:srgbClr val="FFFFFF"/>
              </a:solidFill>
            </a:endParaRPr>
          </a:p>
          <a:p>
            <a:pPr marL="742950" marR="0" lvl="1" indent="-2222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en-US" sz="1800">
                <a:solidFill>
                  <a:srgbClr val="FFFFFF"/>
                </a:solidFill>
              </a:rPr>
              <a:t>HNI Feb 7-9th</a:t>
            </a:r>
            <a:endParaRPr sz="1800">
              <a:solidFill>
                <a:srgbClr val="FFFFFF"/>
              </a:solidFill>
            </a:endParaRPr>
          </a:p>
          <a:p>
            <a:pPr marL="742950" marR="0" lvl="1" indent="-2222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en-US" sz="1800">
                <a:solidFill>
                  <a:srgbClr val="FFFFFF"/>
                </a:solidFill>
              </a:rPr>
              <a:t>Metroplex Jan 24th</a:t>
            </a:r>
            <a:endParaRPr sz="1800">
              <a:solidFill>
                <a:srgbClr val="FFFFFF"/>
              </a:solidFill>
            </a:endParaRPr>
          </a:p>
          <a:p>
            <a:pPr marL="742950" marR="0" lvl="1" indent="-2222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en-US" sz="1800">
                <a:solidFill>
                  <a:srgbClr val="FFFFFF"/>
                </a:solidFill>
              </a:rPr>
              <a:t>NAIGC Nationals April 16th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April 2020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April 4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: Open</a:t>
            </a:r>
            <a:endParaRPr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April 11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: Open</a:t>
            </a:r>
            <a:endParaRPr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April 16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-18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, NAIGC Nationals, Providence RI</a:t>
            </a:r>
            <a:endParaRPr sz="3000" dirty="0">
              <a:solidFill>
                <a:srgbClr val="FFFFFF"/>
              </a:solidFill>
            </a:endParaRPr>
          </a:p>
          <a:p>
            <a:pPr marL="742950" marR="0" lvl="1" indent="-2984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–"/>
            </a:pPr>
            <a:r>
              <a:rPr lang="en-US" sz="3000" dirty="0">
                <a:solidFill>
                  <a:srgbClr val="FFFFFF"/>
                </a:solidFill>
              </a:rPr>
              <a:t>Women: Developmental, </a:t>
            </a:r>
            <a:r>
              <a:rPr lang="en-US" sz="3000" dirty="0" smtClean="0">
                <a:solidFill>
                  <a:srgbClr val="FFFFFF"/>
                </a:solidFill>
              </a:rPr>
              <a:t>L7, </a:t>
            </a:r>
            <a:r>
              <a:rPr lang="en-US" sz="3000" dirty="0">
                <a:solidFill>
                  <a:srgbClr val="FFFFFF"/>
                </a:solidFill>
              </a:rPr>
              <a:t>8 ,9</a:t>
            </a:r>
            <a:endParaRPr sz="3000" dirty="0">
              <a:solidFill>
                <a:srgbClr val="FFFFFF"/>
              </a:solidFill>
            </a:endParaRPr>
          </a:p>
          <a:p>
            <a:pPr marL="742950" marR="0" lvl="1" indent="-2984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–"/>
            </a:pPr>
            <a:r>
              <a:rPr lang="en-US" sz="3000" dirty="0">
                <a:solidFill>
                  <a:srgbClr val="FFFFFF"/>
                </a:solidFill>
              </a:rPr>
              <a:t>Men: Developmental, 9, NCAA</a:t>
            </a:r>
            <a:endParaRPr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March 2020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</a:rPr>
              <a:t>Mar 7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: Open</a:t>
            </a:r>
            <a:endParaRPr sz="300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Mar 7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 - 15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: Spring break (</a:t>
            </a:r>
            <a:r>
              <a:rPr lang="en-US" sz="3000">
                <a:solidFill>
                  <a:schemeClr val="lt1"/>
                </a:solidFill>
              </a:rPr>
              <a:t>TAMU, TCU, UNT, UTA, Tech, Baylor, UH)</a:t>
            </a:r>
            <a:endParaRPr sz="300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Mar 14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: Open</a:t>
            </a:r>
            <a:endParaRPr sz="3000">
              <a:solidFill>
                <a:srgbClr val="FFFFFF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Mar 14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 - 22</a:t>
            </a:r>
            <a:r>
              <a:rPr lang="en-US" sz="3000" baseline="30000">
                <a:solidFill>
                  <a:srgbClr val="FFFFFF"/>
                </a:solidFill>
              </a:rPr>
              <a:t>nd</a:t>
            </a:r>
            <a:r>
              <a:rPr lang="en-US" sz="3000">
                <a:solidFill>
                  <a:srgbClr val="FFFFFF"/>
                </a:solidFill>
              </a:rPr>
              <a:t>: Spring break (</a:t>
            </a:r>
            <a:r>
              <a:rPr lang="en-US" sz="3000">
                <a:solidFill>
                  <a:schemeClr val="lt1"/>
                </a:solidFill>
              </a:rPr>
              <a:t>UT, TxSt, OU, UTD) </a:t>
            </a:r>
            <a:endParaRPr sz="300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Mar 21</a:t>
            </a:r>
            <a:r>
              <a:rPr lang="en-US" sz="3000" baseline="30000">
                <a:solidFill>
                  <a:srgbClr val="FFFFFF"/>
                </a:solidFill>
              </a:rPr>
              <a:t>st</a:t>
            </a:r>
            <a:r>
              <a:rPr lang="en-US" sz="3000">
                <a:solidFill>
                  <a:srgbClr val="FFFFFF"/>
                </a:solidFill>
              </a:rPr>
              <a:t>: Open</a:t>
            </a:r>
            <a:endParaRPr sz="300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Mar 28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: Proposed Conference Championships (A&amp;M or Powerhouse)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February 2020 (Dates)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Feb 1</a:t>
            </a:r>
            <a:r>
              <a:rPr lang="en-US" sz="3000" baseline="30000" dirty="0">
                <a:solidFill>
                  <a:srgbClr val="FFFFFF"/>
                </a:solidFill>
              </a:rPr>
              <a:t>st</a:t>
            </a:r>
            <a:r>
              <a:rPr lang="en-US" sz="3000" dirty="0">
                <a:solidFill>
                  <a:srgbClr val="FFFFFF"/>
                </a:solidFill>
              </a:rPr>
              <a:t>: Open</a:t>
            </a:r>
            <a:endParaRPr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Feb 8</a:t>
            </a:r>
            <a:r>
              <a:rPr lang="en-US" sz="3000" baseline="30000" dirty="0">
                <a:solidFill>
                  <a:srgbClr val="FFFFFF"/>
                </a:solidFill>
              </a:rPr>
              <a:t>th</a:t>
            </a:r>
            <a:r>
              <a:rPr lang="en-US" sz="3000" dirty="0">
                <a:solidFill>
                  <a:srgbClr val="FFFFFF"/>
                </a:solidFill>
              </a:rPr>
              <a:t>: </a:t>
            </a:r>
            <a:r>
              <a:rPr lang="en-US" sz="3000" dirty="0" smtClean="0">
                <a:solidFill>
                  <a:srgbClr val="FFFFFF"/>
                </a:solidFill>
              </a:rPr>
              <a:t>UTD </a:t>
            </a:r>
            <a:r>
              <a:rPr lang="en-US" sz="3000" dirty="0">
                <a:solidFill>
                  <a:srgbClr val="FFFFFF"/>
                </a:solidFill>
              </a:rPr>
              <a:t>(possibly Feb 7</a:t>
            </a:r>
            <a:r>
              <a:rPr lang="en-US" sz="3000" baseline="30000" dirty="0">
                <a:solidFill>
                  <a:schemeClr val="lt1"/>
                </a:solidFill>
              </a:rPr>
              <a:t>th</a:t>
            </a:r>
            <a:r>
              <a:rPr lang="en-US" sz="3000" dirty="0">
                <a:solidFill>
                  <a:schemeClr val="lt1"/>
                </a:solidFill>
              </a:rPr>
              <a:t>)</a:t>
            </a:r>
            <a:endParaRPr sz="3000" dirty="0">
              <a:solidFill>
                <a:srgbClr val="FFFFFF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 dirty="0">
                <a:solidFill>
                  <a:srgbClr val="FFFFFF"/>
                </a:solidFill>
              </a:rPr>
              <a:t>Feb </a:t>
            </a:r>
            <a:r>
              <a:rPr lang="en-US" sz="3000" dirty="0" smtClean="0">
                <a:solidFill>
                  <a:srgbClr val="FFFFFF"/>
                </a:solidFill>
              </a:rPr>
              <a:t>15</a:t>
            </a:r>
            <a:r>
              <a:rPr lang="en-US" sz="3000" baseline="30000" dirty="0" smtClean="0">
                <a:solidFill>
                  <a:schemeClr val="lt1"/>
                </a:solidFill>
              </a:rPr>
              <a:t>th</a:t>
            </a:r>
            <a:r>
              <a:rPr lang="en-US" sz="3000" dirty="0" smtClean="0">
                <a:solidFill>
                  <a:schemeClr val="lt1"/>
                </a:solidFill>
              </a:rPr>
              <a:t>: U </a:t>
            </a:r>
            <a:r>
              <a:rPr lang="en-US" sz="3000" dirty="0">
                <a:solidFill>
                  <a:schemeClr val="lt1"/>
                </a:solidFill>
              </a:rPr>
              <a:t>of </a:t>
            </a:r>
            <a:r>
              <a:rPr lang="en-US" sz="3000" dirty="0" smtClean="0">
                <a:solidFill>
                  <a:schemeClr val="lt1"/>
                </a:solidFill>
              </a:rPr>
              <a:t>H (women only)</a:t>
            </a:r>
            <a:endParaRPr sz="3000" dirty="0">
              <a:solidFill>
                <a:schemeClr val="lt1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 dirty="0">
                <a:solidFill>
                  <a:schemeClr val="lt1"/>
                </a:solidFill>
              </a:rPr>
              <a:t>Feb 22</a:t>
            </a:r>
            <a:r>
              <a:rPr lang="en-US" sz="3000" baseline="30000" dirty="0">
                <a:solidFill>
                  <a:schemeClr val="lt1"/>
                </a:solidFill>
              </a:rPr>
              <a:t>nd</a:t>
            </a:r>
            <a:r>
              <a:rPr lang="en-US" sz="3000" dirty="0">
                <a:solidFill>
                  <a:schemeClr val="lt1"/>
                </a:solidFill>
              </a:rPr>
              <a:t>: </a:t>
            </a:r>
            <a:r>
              <a:rPr lang="en-US" sz="3000" dirty="0" smtClean="0">
                <a:solidFill>
                  <a:schemeClr val="lt1"/>
                </a:solidFill>
              </a:rPr>
              <a:t>UT Arlington (possibly women only)</a:t>
            </a:r>
            <a:endParaRPr sz="3000" dirty="0">
              <a:solidFill>
                <a:schemeClr val="lt1"/>
              </a:solidFill>
            </a:endParaRPr>
          </a:p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 dirty="0">
                <a:solidFill>
                  <a:schemeClr val="lt1"/>
                </a:solidFill>
              </a:rPr>
              <a:t>Feb 29th: UT Austin (Preferred date)</a:t>
            </a:r>
            <a:endParaRPr sz="3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February 2020 (Meet Details)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UT Austin: Feb 8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, Feb 15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, Feb 22</a:t>
            </a:r>
            <a:r>
              <a:rPr lang="en-US" sz="1800" baseline="30000">
                <a:solidFill>
                  <a:schemeClr val="lt1"/>
                </a:solidFill>
              </a:rPr>
              <a:t>nd</a:t>
            </a:r>
            <a:r>
              <a:rPr lang="en-US" sz="1800">
                <a:solidFill>
                  <a:schemeClr val="lt1"/>
                </a:solidFill>
              </a:rPr>
              <a:t>, Feb 29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 (Preferred)</a:t>
            </a:r>
            <a:endParaRPr sz="18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15 per event limit; 2 sessions</a:t>
            </a:r>
            <a:endParaRPr sz="18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Women’s L8,L9, Men’s NCAA</a:t>
            </a:r>
            <a:endParaRPr sz="1800">
              <a:solidFill>
                <a:schemeClr val="lt1"/>
              </a:solidFill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U Houston: Feb 22</a:t>
            </a:r>
            <a:r>
              <a:rPr lang="en-US" sz="1800" baseline="30000">
                <a:solidFill>
                  <a:schemeClr val="lt1"/>
                </a:solidFill>
              </a:rPr>
              <a:t>nd,</a:t>
            </a:r>
            <a:r>
              <a:rPr lang="en-US" sz="1800">
                <a:solidFill>
                  <a:schemeClr val="lt1"/>
                </a:solidFill>
              </a:rPr>
              <a:t> Feb 15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, Feb 1</a:t>
            </a:r>
            <a:r>
              <a:rPr lang="en-US" sz="1800" baseline="30000">
                <a:solidFill>
                  <a:schemeClr val="lt1"/>
                </a:solidFill>
              </a:rPr>
              <a:t>st</a:t>
            </a:r>
            <a:r>
              <a:rPr lang="en-US" sz="1800">
                <a:solidFill>
                  <a:schemeClr val="lt1"/>
                </a:solidFill>
              </a:rPr>
              <a:t>; </a:t>
            </a:r>
            <a:endParaRPr sz="18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1 session; afternoon; Women’s L6, L8, L9; teams at 10 per level limit</a:t>
            </a:r>
            <a:endParaRPr sz="18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Men included if another gym found</a:t>
            </a:r>
            <a:endParaRPr sz="1800">
              <a:solidFill>
                <a:schemeClr val="lt1"/>
              </a:solidFill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A&amp;M: Feb 8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endParaRPr sz="1800" baseline="300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2 sessions; Men’s NCAA, Women’s L6, L8 and L9 or w/e else</a:t>
            </a:r>
            <a:endParaRPr sz="1800">
              <a:solidFill>
                <a:schemeClr val="lt1"/>
              </a:solidFill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UT Arlington: Feb 22</a:t>
            </a:r>
            <a:r>
              <a:rPr lang="en-US" sz="1800" baseline="30000">
                <a:solidFill>
                  <a:schemeClr val="lt1"/>
                </a:solidFill>
              </a:rPr>
              <a:t>nd</a:t>
            </a:r>
            <a:r>
              <a:rPr lang="en-US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Feb 22</a:t>
            </a:r>
            <a:r>
              <a:rPr lang="en-US" sz="1800" baseline="30000">
                <a:solidFill>
                  <a:schemeClr val="lt1"/>
                </a:solidFill>
              </a:rPr>
              <a:t>nd</a:t>
            </a:r>
            <a:r>
              <a:rPr lang="en-US" sz="1800">
                <a:solidFill>
                  <a:schemeClr val="lt1"/>
                </a:solidFill>
              </a:rPr>
              <a:t> @ Texas Tough Invite; possible increased fees</a:t>
            </a:r>
            <a:endParaRPr sz="18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TBA Date: Trevino’s, Women only</a:t>
            </a:r>
            <a:endParaRPr sz="1800">
              <a:solidFill>
                <a:schemeClr val="lt1"/>
              </a:solidFill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UT Dallas: Feb 7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/8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 or Jan 25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endParaRPr sz="1800" baseline="300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Feb 7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/8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 in conjunction with Friendship Invitational; 12 per event</a:t>
            </a:r>
            <a:endParaRPr sz="1800">
              <a:solidFill>
                <a:schemeClr val="lt1"/>
              </a:solidFill>
            </a:endParaRPr>
          </a:p>
          <a:p>
            <a:pPr marL="74295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>
                <a:solidFill>
                  <a:schemeClr val="lt1"/>
                </a:solidFill>
              </a:rPr>
              <a:t>Jan 25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 at Texas Champion Gymnastics, vault/hb/rings over mats in a pit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>
                <a:solidFill>
                  <a:srgbClr val="FFFFFF"/>
                </a:solidFill>
              </a:rPr>
              <a:t>Approve 2019 Minutes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Roll Call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TGC </a:t>
            </a:r>
            <a:r>
              <a:rPr lang="en-US">
                <a:solidFill>
                  <a:srgbClr val="FFFFFF"/>
                </a:solidFill>
              </a:rPr>
              <a:t>Background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>
                <a:solidFill>
                  <a:srgbClr val="FFFFFF"/>
                </a:solidFill>
              </a:rPr>
              <a:t>Objectives/Goals</a:t>
            </a:r>
            <a:endParaRPr>
              <a:solidFill>
                <a:srgbClr val="FFFFF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chemeClr val="lt1"/>
                </a:solidFill>
              </a:rPr>
              <a:t>Constitution/Rules Discussion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2020 Meet Schedule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Vote on 2020 Shirt Designs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Elections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ctr" rtl="0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None/>
            </a:pPr>
            <a:r>
              <a:rPr lang="en-US" sz="3400">
                <a:solidFill>
                  <a:schemeClr val="lt1"/>
                </a:solidFill>
              </a:rPr>
              <a:t>January 2020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lang="en-US" sz="3000">
                <a:solidFill>
                  <a:srgbClr val="FFFFFF"/>
                </a:solidFill>
              </a:rPr>
              <a:t>Jan 18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: Open</a:t>
            </a:r>
            <a:endParaRPr sz="3000">
              <a:solidFill>
                <a:srgbClr val="FFFFFF"/>
              </a:solidFill>
            </a:endParaRPr>
          </a:p>
          <a:p>
            <a:pPr marL="342900" marR="0" lvl="0" indent="-3175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sz="3000">
                <a:solidFill>
                  <a:srgbClr val="FFFFFF"/>
                </a:solidFill>
              </a:rPr>
              <a:t>Jan 25</a:t>
            </a:r>
            <a:r>
              <a:rPr lang="en-US" sz="3000" baseline="30000">
                <a:solidFill>
                  <a:srgbClr val="FFFFFF"/>
                </a:solidFill>
              </a:rPr>
              <a:t>th</a:t>
            </a:r>
            <a:r>
              <a:rPr lang="en-US" sz="3000">
                <a:solidFill>
                  <a:srgbClr val="FFFFFF"/>
                </a:solidFill>
              </a:rPr>
              <a:t>: (Metroplex Challenge); UT Dalla</a:t>
            </a:r>
            <a:r>
              <a:rPr lang="en-US" sz="2800">
                <a:solidFill>
                  <a:srgbClr val="FFFFFF"/>
                </a:solidFill>
              </a:rPr>
              <a:t>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2020 Shirt Designs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[the past 11 shirts are on display up front]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How did we like dri-fit?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Anything else / tank tops?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We need a design</a:t>
            </a:r>
            <a:endParaRPr>
              <a:solidFill>
                <a:srgbClr val="FFFFFF"/>
              </a:solidFill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Backup plan is the printing artist makes one again (Austin Cashell, Texas Tech gymnastics alum)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Quick Updates on Nationals Rules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No known women’s changes at this time.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Men’s level caps to prevent sandbagging</a:t>
            </a:r>
            <a:endParaRPr>
              <a:solidFill>
                <a:srgbClr val="FFFFFF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–"/>
            </a:pPr>
            <a:r>
              <a:rPr lang="en-US" sz="2600">
                <a:solidFill>
                  <a:srgbClr val="FFFFFF"/>
                </a:solidFill>
              </a:rPr>
              <a:t>12.3 start value cap for developmental</a:t>
            </a:r>
            <a:endParaRPr sz="2600">
              <a:solidFill>
                <a:srgbClr val="FFFFFF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–"/>
            </a:pPr>
            <a:r>
              <a:rPr lang="en-US" sz="2600">
                <a:solidFill>
                  <a:srgbClr val="FFFFFF"/>
                </a:solidFill>
              </a:rPr>
              <a:t>13.2 start value cap for level 9</a:t>
            </a:r>
            <a:endParaRPr sz="2600">
              <a:solidFill>
                <a:srgbClr val="FFFFFF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–"/>
            </a:pPr>
            <a:r>
              <a:rPr lang="en-US" sz="2600">
                <a:solidFill>
                  <a:srgbClr val="FFFFFF"/>
                </a:solidFill>
              </a:rPr>
              <a:t>no deduction for higher skills but no extra D score. This encourages higher level gymnasts to enter at the higher level.</a:t>
            </a:r>
            <a:endParaRPr sz="2600"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US">
                <a:solidFill>
                  <a:srgbClr val="FFFFFF"/>
                </a:solidFill>
              </a:rPr>
              <a:t>Men’s Minimum score</a:t>
            </a:r>
            <a:endParaRPr>
              <a:solidFill>
                <a:srgbClr val="FFFFFF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–"/>
            </a:pPr>
            <a:r>
              <a:rPr lang="en-US" sz="2600">
                <a:solidFill>
                  <a:srgbClr val="FFFFFF"/>
                </a:solidFill>
              </a:rPr>
              <a:t>doing nothing can still warrant a zero score, but:</a:t>
            </a:r>
            <a:endParaRPr sz="2600">
              <a:solidFill>
                <a:srgbClr val="FFFFFF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–"/>
            </a:pPr>
            <a:r>
              <a:rPr lang="en-US" sz="2600">
                <a:solidFill>
                  <a:srgbClr val="FFFFFF"/>
                </a:solidFill>
              </a:rPr>
              <a:t>any good faith attempt at a routine but has little or zero difficulty basically gets a pity score somewhere between 2.0 and 3.0. Applies to all difficulty levels.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ctrTitle"/>
          </p:nvPr>
        </p:nvSpPr>
        <p:spPr>
          <a:xfrm>
            <a:off x="304800" y="2130425"/>
            <a:ext cx="8153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Anything else?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we open the floor to elections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1. President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2. Vice President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3. Secretary/Treasurer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Directors (2)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Executive Director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Reminders for club reps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</a:rPr>
              <a:t>You should have a copy of this page printed to take home.</a:t>
            </a:r>
            <a:endParaRPr sz="26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Make sure your officers are subscribed to TGC email list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Make sure your officers are subscribed to NAIGC announcement list</a:t>
            </a:r>
            <a:endParaRPr sz="2000" dirty="0">
              <a:solidFill>
                <a:srgbClr val="FFFFFF"/>
              </a:solidFill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you can remind gymnasts too as rules and nationals logistics are announced via that list</a:t>
            </a:r>
            <a:endParaRPr sz="200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Optionally your officers can be in the NAIGC discussion google group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If you have competing alumni/adults make sure they are subscribed to the alumni email list.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Poll your team if anyone is interested in making a shirt design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Poll your team for outreach volunteers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Remind your team and the world to follow TGC social media!!!</a:t>
            </a:r>
            <a:endParaRPr sz="2000" dirty="0">
              <a:solidFill>
                <a:srgbClr val="FFFFFF"/>
              </a:solidFill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 dirty="0">
                <a:solidFill>
                  <a:srgbClr val="FFFFFF"/>
                </a:solidFill>
              </a:rPr>
              <a:t>Also follow each other on social media. tgcgymnastics.com/teams</a:t>
            </a:r>
            <a:endParaRPr sz="2000" dirty="0">
              <a:solidFill>
                <a:srgbClr val="FFFFF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57200" y="301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Attending Clubs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447200" y="14442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{C95F2F88-0829-4E54-9E31-4CB5710B8946}</a:tableStyleId>
              </a:tblPr>
              <a:tblGrid>
                <a:gridCol w="4124800"/>
                <a:gridCol w="4124800"/>
              </a:tblGrid>
              <a:tr h="530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-UT Dallas (Melanie)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-UT Austin (Nikki, Chris)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-A&amp;M (Madison, Joseph)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-OU (Corbin)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-Texas State (Aja,Brianna,Alicia)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-UT Arlington (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Lyndsay, Liam, Gabby</a:t>
                      </a: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-Katy Kips (Danelle)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-Alum/Adults (Lauren)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-Misc San Antonio Schools (Ryan Maskell)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-Hardin Simmons (Justin)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Not expected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-Baylor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-TCU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-UNT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-Houston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-Tulane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-Texas Tech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Individual competitors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-Tarleton (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 1 w from Trinity HS, maybe 1m</a:t>
                      </a: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-Eastfield (</a:t>
                      </a: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 m from Rockwall gym academy</a:t>
                      </a: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-A&amp;M Prairie View (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1W from Kentucky</a:t>
                      </a: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-ACC (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1M from Crenshaw’s</a:t>
                      </a: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TGC History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57200" y="1323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Char char="-"/>
            </a:pPr>
            <a:r>
              <a:rPr lang="en-US">
                <a:solidFill>
                  <a:srgbClr val="FFFFFF"/>
                </a:solidFill>
              </a:rPr>
              <a:t>1979: TGCCC Founded, though clubs and competition existed beforehand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Teams began attending NAIGC nationals in early 90’s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2006(?): Constitution written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2012: Began collecting income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2015: Outreach initiative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2016: Board expanded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endParaRPr sz="2240"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581660" marR="0" lvl="1" indent="0" algn="l" rtl="0">
              <a:lnSpc>
                <a:spcPct val="80000"/>
              </a:lnSpc>
              <a:spcBef>
                <a:spcPts val="392"/>
              </a:spcBef>
              <a:spcAft>
                <a:spcPts val="160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Current Objectives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57200" y="13338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AutoNum type="arabicPeriod"/>
            </a:pPr>
            <a:r>
              <a:rPr lang="en-US">
                <a:solidFill>
                  <a:srgbClr val="FFFFFF"/>
                </a:solidFill>
              </a:rPr>
              <a:t>Education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-Alliance with Judging Organizations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-Clinics/ Judging Courses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2. Outreach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-New Clubs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-Visibility to JO Clubs/High School Programs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-Marketing/Brand Development </a:t>
            </a:r>
            <a:endParaRPr>
              <a:solidFill>
                <a:srgbClr val="FFFFFF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>
                <a:solidFill>
                  <a:srgbClr val="FFFFFF"/>
                </a:solidFill>
              </a:rPr>
              <a:t>Objectives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3. Facilitating Competition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-Streamline Meet Registrations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-Streamline Competition Structure and Rules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-Dual or Regional Meets?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Operations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-Non-Profit Status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-Constitutional Revisions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i="0" u="none" strike="noStrike" cap="none">
              <a:solidFill>
                <a:schemeClr val="dk1"/>
              </a:solidFill>
            </a:endParaRPr>
          </a:p>
          <a:p>
            <a:pPr marL="342900" marR="0" lvl="0" indent="-1397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TGC Fall Clinic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October 5-6 or November 2-3; Cost $15-$20 per person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1: Clinic (</a:t>
            </a:r>
            <a:r>
              <a:rPr lang="en-US" sz="2400">
                <a:solidFill>
                  <a:srgbClr val="FFFFFF"/>
                </a:solidFill>
              </a:rPr>
              <a:t>Saturday around noon)</a:t>
            </a:r>
            <a:endParaRPr sz="2400">
              <a:solidFill>
                <a:srgbClr val="FFFFFF"/>
              </a:solidFill>
            </a:endParaRPr>
          </a:p>
          <a:p>
            <a:pPr marL="742950" marR="0" lvl="1" indent="-2603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Educate TGC members so that they can build stronger routines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603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</a:rPr>
              <a:t>Meet Hosting Seminar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Part 2: TGC Social (Saturday evening)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rPr lang="en-US" sz="2400">
                <a:solidFill>
                  <a:srgbClr val="FFFFFF"/>
                </a:solidFill>
              </a:rPr>
              <a:t>3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Workout (</a:t>
            </a:r>
            <a:r>
              <a:rPr lang="en-US" sz="2400">
                <a:solidFill>
                  <a:srgbClr val="FFFFFF"/>
                </a:solidFill>
              </a:rPr>
              <a:t>Sunday mid-morning</a:t>
            </a:r>
            <a:endParaRPr sz="2400">
              <a:solidFill>
                <a:srgbClr val="FFFFFF"/>
              </a:solidFill>
            </a:endParaRPr>
          </a:p>
          <a:p>
            <a:pPr marL="742950" marR="0" lvl="1" indent="-2603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coaching to build better teams</a:t>
            </a:r>
            <a:endParaRPr sz="2400">
              <a:solidFill>
                <a:srgbClr val="FFFFFF"/>
              </a:solidFill>
            </a:endParaRPr>
          </a:p>
          <a:p>
            <a:pPr marL="742950" marR="0" lvl="1" indent="-2603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Promote TGC inter-team sportsmanship</a:t>
            </a:r>
            <a:endParaRPr sz="2400">
              <a:solidFill>
                <a:srgbClr val="FFFFFF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17375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TGC Summer Retreat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Triple Springs Gymnastics Camp, located midway between Waco and Temple.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>
                <a:solidFill>
                  <a:srgbClr val="FFFFFF"/>
                </a:solidFill>
              </a:rPr>
              <a:t>Date might need to be near their kids camps b/c they rent the men’s equipment, so late July / early Aug 2020.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>
                <a:solidFill>
                  <a:srgbClr val="FFFFFF"/>
                </a:solidFill>
              </a:rPr>
              <a:t>Have cabin capacity for 400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>
                <a:solidFill>
                  <a:srgbClr val="FFFFFF"/>
                </a:solidFill>
              </a:rPr>
              <a:t>Dining hall / they can provide food in cost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>
                <a:solidFill>
                  <a:srgbClr val="FFFFFF"/>
                </a:solidFill>
              </a:rPr>
              <a:t>Pool, Lake, etc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>
                <a:solidFill>
                  <a:srgbClr val="FFFFFF"/>
                </a:solidFill>
              </a:rPr>
              <a:t>They would like a relationship with the TGC as well to help hire coaches in the future.</a:t>
            </a:r>
            <a:endParaRPr sz="2400">
              <a:solidFill>
                <a:srgbClr val="FFFFFF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>
                <a:solidFill>
                  <a:srgbClr val="FFFFFF"/>
                </a:solidFill>
              </a:rPr>
              <a:t>Cost TBD</a:t>
            </a:r>
            <a:endParaRPr sz="2400">
              <a:solidFill>
                <a:srgbClr val="FFFFFF"/>
              </a:solidFill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Growth/Outreach Strategy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chemeClr val="lt1"/>
                </a:solidFill>
              </a:rPr>
              <a:t>We have a table at GAT for the weekend to hand out info</a:t>
            </a:r>
            <a:endParaRPr>
              <a:solidFill>
                <a:schemeClr val="lt1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 Meets (TAAF</a:t>
            </a:r>
            <a:r>
              <a:rPr lang="en-US">
                <a:solidFill>
                  <a:srgbClr val="FFFFFF"/>
                </a:solidFill>
              </a:rPr>
              <a:t>, USAG, Xcel)</a:t>
            </a: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have people attend and hand out info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Work with </a:t>
            </a: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Judges and Coaches to spread info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Outreach to </a:t>
            </a: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 Schools </a:t>
            </a:r>
            <a:endParaRPr>
              <a:solidFill>
                <a:srgbClr val="FFFFFF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en-US">
                <a:solidFill>
                  <a:srgbClr val="FFFFFF"/>
                </a:solidFill>
              </a:rPr>
              <a:t>Organize the efforts of students attending the same school who are interested in starting a club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1598</Words>
  <Application>Microsoft Office PowerPoint</Application>
  <PresentationFormat>On-screen Show (4:3)</PresentationFormat>
  <Paragraphs>223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Simple Light</vt:lpstr>
      <vt:lpstr>TGC Annual Meeting</vt:lpstr>
      <vt:lpstr>Agenda</vt:lpstr>
      <vt:lpstr>Attending Clubs</vt:lpstr>
      <vt:lpstr>TGC History</vt:lpstr>
      <vt:lpstr>Current Objectives</vt:lpstr>
      <vt:lpstr>Current Objectives</vt:lpstr>
      <vt:lpstr>TGC Fall Clinic</vt:lpstr>
      <vt:lpstr>TGC Summer Retreat</vt:lpstr>
      <vt:lpstr>Growth/Outreach Strategy</vt:lpstr>
      <vt:lpstr>2019-2020 Budget</vt:lpstr>
      <vt:lpstr>TGC Income 2012-2019</vt:lpstr>
      <vt:lpstr> TGC Rules Discussion</vt:lpstr>
      <vt:lpstr>Questions?</vt:lpstr>
      <vt:lpstr>2020 Meet Schedule</vt:lpstr>
      <vt:lpstr>Scheduling Constraints</vt:lpstr>
      <vt:lpstr>April 2020</vt:lpstr>
      <vt:lpstr>March 2020</vt:lpstr>
      <vt:lpstr>February 2020 (Dates)</vt:lpstr>
      <vt:lpstr>February 2020 (Meet Details)</vt:lpstr>
      <vt:lpstr>January 2020</vt:lpstr>
      <vt:lpstr>2020 Shirt Designs</vt:lpstr>
      <vt:lpstr>Quick Updates on Nationals Rules</vt:lpstr>
      <vt:lpstr>Anything else?</vt:lpstr>
      <vt:lpstr>Elections</vt:lpstr>
      <vt:lpstr>Reminders for club reps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TGC Annual Meeting</dc:title>
  <cp:lastModifiedBy>Andrew Hutcheson</cp:lastModifiedBy>
  <cp:revision>5</cp:revision>
  <dcterms:modified xsi:type="dcterms:W3CDTF">2019-08-30T22:57:06Z</dcterms:modified>
</cp:coreProperties>
</file>