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7e6087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7e608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220a13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d220a13b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69e419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669e4199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322e51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6322e51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f7bf3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TGC Hosts: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Everyone said both open &amp; collegiate to their respective offered levels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Everyone said modified capital cup (warm up each event before competing it)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f7bf338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7bf33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Women for sure level 8 and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slight chance might change to some combo of two out of three of: level 6, level 7 and developmental</a:t>
            </a:r>
            <a:endParaRPr/>
          </a:p>
        </p:txBody>
      </p:sp>
      <p:sp>
        <p:nvSpPr>
          <p:cNvPr id="161" name="Google Shape;161;g33f7bf338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7bf3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7" name="Google Shape;167;g33f7bf338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f7bf3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3f7bf338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6f93258e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5e6f93258e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6f93258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e6f93258e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7b58c3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67b58c31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1a63f50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1a63f50c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2019-2020 updates that have not been published by NAIGC yet.</a:t>
            </a:r>
            <a:endParaRPr/>
          </a:p>
        </p:txBody>
      </p:sp>
      <p:sp>
        <p:nvSpPr>
          <p:cNvPr id="197" name="Google Shape;197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1a63f50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2019-2020 updates that have not been published by NAIGC yet.</a:t>
            </a:r>
            <a:endParaRPr/>
          </a:p>
        </p:txBody>
      </p:sp>
      <p:sp>
        <p:nvSpPr>
          <p:cNvPr id="203" name="Google Shape;203;ga1a63f50c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Positions, (college students spiel),Take Nominees for Each Position, Vote For Each</a:t>
            </a:r>
            <a:endParaRPr/>
          </a:p>
        </p:txBody>
      </p:sp>
      <p:sp>
        <p:nvSpPr>
          <p:cNvPr id="215" name="Google Shape;215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6f93258e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e6f93258e_6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740fba1f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740fba1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94503d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894503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69e419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new alum listserv</a:t>
            </a:r>
            <a:endParaRPr/>
          </a:p>
        </p:txBody>
      </p:sp>
      <p:sp>
        <p:nvSpPr>
          <p:cNvPr id="107" name="Google Shape;107;g1669e4199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220a13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9d220a13b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f7a0049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9f7a0049c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image" Target="../media/image4.gif"/><Relationship Id="rId10" Type="http://schemas.openxmlformats.org/officeDocument/2006/relationships/image" Target="../media/image18.gif"/><Relationship Id="rId21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7.gif"/><Relationship Id="rId9" Type="http://schemas.openxmlformats.org/officeDocument/2006/relationships/image" Target="../media/image1.gif"/><Relationship Id="rId15" Type="http://schemas.openxmlformats.org/officeDocument/2006/relationships/image" Target="../media/image14.png"/><Relationship Id="rId14" Type="http://schemas.openxmlformats.org/officeDocument/2006/relationships/image" Target="../media/image12.png"/><Relationship Id="rId17" Type="http://schemas.openxmlformats.org/officeDocument/2006/relationships/image" Target="../media/image22.jpg"/><Relationship Id="rId16" Type="http://schemas.openxmlformats.org/officeDocument/2006/relationships/image" Target="../media/image9.jpg"/><Relationship Id="rId5" Type="http://schemas.openxmlformats.org/officeDocument/2006/relationships/image" Target="../media/image5.jpg"/><Relationship Id="rId19" Type="http://schemas.openxmlformats.org/officeDocument/2006/relationships/image" Target="../media/image2.jpg"/><Relationship Id="rId6" Type="http://schemas.openxmlformats.org/officeDocument/2006/relationships/image" Target="../media/image6.gif"/><Relationship Id="rId18" Type="http://schemas.openxmlformats.org/officeDocument/2006/relationships/image" Target="../media/image3.jpg"/><Relationship Id="rId7" Type="http://schemas.openxmlformats.org/officeDocument/2006/relationships/image" Target="../media/image8.gif"/><Relationship Id="rId8" Type="http://schemas.openxmlformats.org/officeDocument/2006/relationships/image" Target="../media/image16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85800" y="1524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Annual Meeting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46500" y="3948112"/>
            <a:ext cx="6400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Zoom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Saturday October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aseline="30000" lang="en-US"/>
              <a:t>th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724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51745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6850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7030" y="51745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4103" y="536501"/>
            <a:ext cx="476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1949" y="517451"/>
            <a:ext cx="4000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800" y="6097194"/>
            <a:ext cx="3333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77200" y="6276975"/>
            <a:ext cx="4762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99160" y="2963024"/>
            <a:ext cx="1152600" cy="1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13918" y="6138918"/>
            <a:ext cx="634921" cy="48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23862" y="6210295"/>
            <a:ext cx="936731" cy="37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647694" y="6084922"/>
            <a:ext cx="634921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711989" y="6270657"/>
            <a:ext cx="634921" cy="25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985049" y="3276600"/>
            <a:ext cx="495300" cy="54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95701" y="3334473"/>
            <a:ext cx="792545" cy="47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84793" y="1744900"/>
            <a:ext cx="614363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69120" y="4705350"/>
            <a:ext cx="762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000210" y="1916000"/>
            <a:ext cx="563326" cy="5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964400" y="4731739"/>
            <a:ext cx="634925" cy="6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TGC Income 2012-2020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50" y="1339513"/>
            <a:ext cx="8159058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Proposed 2020-2021</a:t>
            </a:r>
            <a:r>
              <a:rPr lang="en-US">
                <a:solidFill>
                  <a:srgbClr val="FFFFFF"/>
                </a:solidFill>
              </a:rPr>
              <a:t> Budget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Domain name and website: -$73.14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Tax reimbursement: -$500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TGC Shirts: </a:t>
            </a:r>
            <a:endParaRPr>
              <a:solidFill>
                <a:srgbClr val="FFFFFF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Dri Fit: +$15/-$10 each</a:t>
            </a:r>
            <a:endParaRPr>
              <a:solidFill>
                <a:srgbClr val="FFFFFF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Regular: +10/-$8 each</a:t>
            </a:r>
            <a:endParaRPr>
              <a:solidFill>
                <a:srgbClr val="FFFFFF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Multiply ea profit by #sold, minus shipping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Any questions about the presentation so far</a:t>
            </a:r>
            <a:r>
              <a:rPr lang="en-US" sz="2480">
                <a:solidFill>
                  <a:srgbClr val="FFFFFF"/>
                </a:solidFill>
              </a:rPr>
              <a:t>?</a:t>
            </a:r>
            <a:endParaRPr sz="248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80"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10min break / intermission</a:t>
            </a:r>
            <a:endParaRPr sz="248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80"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Next up:</a:t>
            </a:r>
            <a:endParaRPr sz="2480">
              <a:solidFill>
                <a:srgbClr val="FFFFFF"/>
              </a:solidFill>
            </a:endParaRPr>
          </a:p>
          <a:p>
            <a:pPr indent="-265430" lvl="1" marL="74295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>
                <a:solidFill>
                  <a:srgbClr val="FFFFFF"/>
                </a:solidFill>
              </a:rPr>
              <a:t>2020 Meet Schedule</a:t>
            </a:r>
            <a:endParaRPr sz="2480">
              <a:solidFill>
                <a:srgbClr val="FFFFFF"/>
              </a:solidFill>
            </a:endParaRPr>
          </a:p>
          <a:p>
            <a:pPr indent="-265430" lvl="1" marL="74295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>
                <a:solidFill>
                  <a:srgbClr val="FFFFFF"/>
                </a:solidFill>
              </a:rPr>
              <a:t>Shirt Designs</a:t>
            </a:r>
            <a:endParaRPr sz="2480">
              <a:solidFill>
                <a:srgbClr val="FFFFFF"/>
              </a:solidFill>
            </a:endParaRPr>
          </a:p>
          <a:p>
            <a:pPr indent="-265430" lvl="1" marL="74295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>
                <a:solidFill>
                  <a:srgbClr val="FFFFFF"/>
                </a:solidFill>
              </a:rPr>
              <a:t>TGC Board Elections</a:t>
            </a:r>
            <a:endParaRPr sz="248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8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>
                <a:solidFill>
                  <a:srgbClr val="FFFFFF"/>
                </a:solidFill>
              </a:rPr>
              <a:t>20</a:t>
            </a: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Meet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Non-Covid Discussion Items</a:t>
            </a:r>
            <a:r>
              <a:rPr lang="en-US">
                <a:solidFill>
                  <a:srgbClr val="FFFFFF"/>
                </a:solidFill>
              </a:rPr>
              <a:t>:</a:t>
            </a:r>
            <a:endParaRPr sz="3200">
              <a:solidFill>
                <a:srgbClr val="FFFFFF"/>
              </a:solidFill>
            </a:endParaRPr>
          </a:p>
          <a:p>
            <a:pPr indent="-311150" lvl="1" marL="74295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–"/>
            </a:pPr>
            <a:r>
              <a:rPr lang="en-US" sz="3200">
                <a:solidFill>
                  <a:srgbClr val="FFFFFF"/>
                </a:solidFill>
              </a:rPr>
              <a:t>Thoughts on Competition Season last year - what you liked, what you want to change</a:t>
            </a:r>
            <a:endParaRPr sz="3200">
              <a:solidFill>
                <a:srgbClr val="FFFFFF"/>
              </a:solidFill>
            </a:endParaRPr>
          </a:p>
          <a:p>
            <a:pPr indent="-139700" lvl="0" marL="3429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Scheduling Constraints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Spring Break</a:t>
            </a:r>
            <a:endParaRPr>
              <a:solidFill>
                <a:srgbClr val="FFFFFF"/>
              </a:solidFill>
            </a:endParaRPr>
          </a:p>
          <a:p>
            <a:pPr indent="-222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Mar 9-11 (Tu-Th): TCU</a:t>
            </a:r>
            <a:endParaRPr sz="1800">
              <a:solidFill>
                <a:schemeClr val="lt1"/>
              </a:solidFill>
            </a:endParaRPr>
          </a:p>
          <a:p>
            <a:pPr indent="-222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Mar 15-19 (M-F): UT, UT Arlington, UT Dallas, U Houston, Blinn, TxSt, TCC</a:t>
            </a:r>
            <a:endParaRPr sz="1800">
              <a:solidFill>
                <a:schemeClr val="lt1"/>
              </a:solidFill>
            </a:endParaRPr>
          </a:p>
          <a:p>
            <a:pPr indent="-222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Cancelled: SMU, A&amp;M (just the 19th), UNT, OU, Baylor, Tech</a:t>
            </a:r>
            <a:endParaRPr sz="1800">
              <a:solidFill>
                <a:schemeClr val="lt1"/>
              </a:solidFill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</a:rPr>
              <a:t>Other big meets to avoid:</a:t>
            </a:r>
            <a:endParaRPr>
              <a:solidFill>
                <a:schemeClr val="lt1"/>
              </a:solidFill>
            </a:endParaRPr>
          </a:p>
          <a:p>
            <a:pPr indent="-2222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Metroplex Feb 12-14th</a:t>
            </a:r>
            <a:endParaRPr sz="1800">
              <a:solidFill>
                <a:schemeClr val="lt1"/>
              </a:solidFill>
            </a:endParaRPr>
          </a:p>
          <a:p>
            <a:pPr indent="-2222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Simone Biles Challenge Jan 21st-24th</a:t>
            </a:r>
            <a:endParaRPr sz="1800">
              <a:solidFill>
                <a:schemeClr val="lt1"/>
              </a:solidFill>
            </a:endParaRPr>
          </a:p>
          <a:p>
            <a:pPr indent="-2222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NAIGC Nationals April 14th-17th</a:t>
            </a:r>
            <a:endParaRPr sz="2100">
              <a:solidFill>
                <a:schemeClr val="lt1"/>
              </a:solidFill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</a:rPr>
              <a:t>Covid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April 2020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</a:rPr>
              <a:t>April 14-17: NAIGC Nationals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March 2020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March 27th: A&amp;M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Febr</a:t>
            </a:r>
            <a:r>
              <a:rPr lang="en-US" sz="3400">
                <a:solidFill>
                  <a:schemeClr val="lt1"/>
                </a:solidFill>
              </a:rPr>
              <a:t>uary 2021 (Dates)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Feb 27th: UT</a:t>
            </a:r>
            <a:endParaRPr sz="3000">
              <a:solidFill>
                <a:schemeClr val="lt1"/>
              </a:solidFill>
            </a:endParaRPr>
          </a:p>
          <a:p>
            <a:pPr indent="-3302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</a:rPr>
              <a:t>Feb 13th: A&amp;M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January 2021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 sz="2800">
                <a:solidFill>
                  <a:srgbClr val="FFFFFF"/>
                </a:solidFill>
              </a:rPr>
              <a:t>Jan 9th: OU (Men’s Teams only)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2020 Shirts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Outstanding schools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Baylor (Paid, not shipped)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UT Arlington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UT Dallas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Space City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417650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>
                <a:solidFill>
                  <a:srgbClr val="FFFFFF"/>
                </a:solidFill>
              </a:rPr>
              <a:t>Approve 2019 Minutes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Roll Call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TGC </a:t>
            </a:r>
            <a:r>
              <a:rPr lang="en-US">
                <a:solidFill>
                  <a:srgbClr val="FFFFFF"/>
                </a:solidFill>
              </a:rPr>
              <a:t>Background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>
                <a:solidFill>
                  <a:srgbClr val="FFFFFF"/>
                </a:solidFill>
              </a:rPr>
              <a:t>Objectives/Goals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chemeClr val="lt1"/>
                </a:solidFill>
              </a:rPr>
              <a:t>Constitution/Rules Discussion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2021 Meet Schedule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2020 TGC Shirts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2021 TGC</a:t>
            </a:r>
            <a:r>
              <a:rPr lang="en-US">
                <a:solidFill>
                  <a:srgbClr val="FFFFFF"/>
                </a:solidFill>
              </a:rPr>
              <a:t> Shirts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Elections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2021 Shirts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We have used a TGC Family vendor for the past decade but need a new vendor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We also need a design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Quick Updates on Nationals Rules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No major men’s changes at this time.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Women will add Level 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NAIGC Regional Town Hall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Mid-November?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NAIGC Mission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NAIGC Board Election System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ctrTitle"/>
          </p:nvPr>
        </p:nvSpPr>
        <p:spPr>
          <a:xfrm>
            <a:off x="304800" y="2130425"/>
            <a:ext cx="8153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Anything else?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3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we open the floor to elections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1. </a:t>
            </a:r>
            <a:r>
              <a:rPr lang="en-US">
                <a:solidFill>
                  <a:srgbClr val="FFFFFF"/>
                </a:solidFill>
              </a:rPr>
              <a:t>President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2. Vice President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3. Secretary/Treasurer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Directors (2)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Executive Director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Reminders for club reps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You should have a copy of this page printed to take home.</a:t>
            </a:r>
            <a:endParaRPr sz="2600">
              <a:solidFill>
                <a:srgbClr val="FFFFFF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Make sure your officers are subscribed to TGC email list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Make sure your officers are subscribed to NAIGC announcement list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</a:rPr>
              <a:t>y</a:t>
            </a:r>
            <a:r>
              <a:rPr lang="en-US" sz="2000">
                <a:solidFill>
                  <a:srgbClr val="FFFFFF"/>
                </a:solidFill>
              </a:rPr>
              <a:t>ou can remind gymnasts too as rules and nationals logistics are announced via that list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Optionally your officers can be in the NAIGC discussion google group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If you have competing alumni/adults make sure they are subscribed to the alumni email list.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Poll your team if anyone is interested in making a shirt design or has a family owned company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Remind your team and the world to follow TGC social media!!!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</a:rPr>
              <a:t>Also follow each other on social media. tgcgymnastics.com/teams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301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Roll Call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1323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Roll Call</a:t>
            </a:r>
            <a:endParaRPr>
              <a:solidFill>
                <a:srgbClr val="FFFFFF"/>
              </a:solidFill>
            </a:endParaRPr>
          </a:p>
          <a:p>
            <a:pPr indent="-4064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-US">
                <a:solidFill>
                  <a:srgbClr val="FFFFFF"/>
                </a:solidFill>
              </a:rPr>
              <a:t>Have you moved gyms this year?</a:t>
            </a:r>
            <a:endParaRPr>
              <a:solidFill>
                <a:srgbClr val="FFFFFF"/>
              </a:solidFill>
            </a:endParaRPr>
          </a:p>
          <a:p>
            <a:pPr indent="-4064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-US">
                <a:solidFill>
                  <a:srgbClr val="FFFFFF"/>
                </a:solidFill>
              </a:rPr>
              <a:t>Are you unable to workout due to covid?</a:t>
            </a:r>
            <a:endParaRPr>
              <a:solidFill>
                <a:srgbClr val="FFFFFF"/>
              </a:solidFill>
            </a:endParaRPr>
          </a:p>
          <a:p>
            <a:pPr indent="-4064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-US">
                <a:solidFill>
                  <a:srgbClr val="FFFFFF"/>
                </a:solidFill>
              </a:rPr>
              <a:t>Do you know if you will be allowed to compete?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Survey Results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A quick note on social media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1" marL="581660" marR="0" rtl="0" algn="l">
              <a:lnSpc>
                <a:spcPct val="80000"/>
              </a:lnSpc>
              <a:spcBef>
                <a:spcPts val="392"/>
              </a:spcBef>
              <a:spcAft>
                <a:spcPts val="160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TGC History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" y="1323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>
                <a:solidFill>
                  <a:srgbClr val="FFFFFF"/>
                </a:solidFill>
              </a:rPr>
              <a:t>1979: TGCCC Founded, though clubs and competition existed beforehand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Teams began attending NAIGC nationals in early 90’s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2006(?): Constitution written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2012: Began collecting income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2016: Board expanded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2018: Registration and Scoring System</a:t>
            </a:r>
            <a:endParaRPr>
              <a:solidFill>
                <a:srgbClr val="FFFFFF"/>
              </a:solidFill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2019: Constitution cleanup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1" marL="581660" marR="0" rtl="0" algn="l">
              <a:lnSpc>
                <a:spcPct val="80000"/>
              </a:lnSpc>
              <a:spcBef>
                <a:spcPts val="392"/>
              </a:spcBef>
              <a:spcAft>
                <a:spcPts val="160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Current Objectives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33385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AutoNum type="arabicPeriod"/>
            </a:pPr>
            <a:r>
              <a:rPr lang="en-US">
                <a:solidFill>
                  <a:srgbClr val="FFFFFF"/>
                </a:solidFill>
              </a:rPr>
              <a:t>Education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-Alliance with Judging Organizations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-Clinics/ Judging Courses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2. </a:t>
            </a:r>
            <a:r>
              <a:rPr lang="en-US">
                <a:solidFill>
                  <a:srgbClr val="FFFFFF"/>
                </a:solidFill>
              </a:rPr>
              <a:t>Outreach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-New Clubs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-Visibility to JO Clubs/High School Programs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-Marketing/Brand Development </a:t>
            </a:r>
            <a:endParaRPr>
              <a:solidFill>
                <a:srgbClr val="FFFFFF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>
                <a:solidFill>
                  <a:srgbClr val="FFFFFF"/>
                </a:solidFill>
              </a:rPr>
              <a:t>Objectives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3. </a:t>
            </a:r>
            <a:r>
              <a:rPr lang="en-US">
                <a:solidFill>
                  <a:srgbClr val="FFFFFF"/>
                </a:solidFill>
              </a:rPr>
              <a:t>Facilitating Competition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-Streamline Meet Registrations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-Streamline Competition Structure and Rules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-Virtual Meet?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-Dual Meets?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</a:t>
            </a:r>
            <a:r>
              <a:rPr lang="en-US">
                <a:solidFill>
                  <a:srgbClr val="FFFFFF"/>
                </a:solidFill>
              </a:rPr>
              <a:t>Operations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-Non-Profit Status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Proposed </a:t>
            </a:r>
            <a:r>
              <a:rPr lang="en-US">
                <a:solidFill>
                  <a:srgbClr val="FFFFFF"/>
                </a:solidFill>
              </a:rPr>
              <a:t>2019-2020 Budget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-11557" r="0" t="7140"/>
          <a:stretch/>
        </p:blipFill>
        <p:spPr>
          <a:xfrm>
            <a:off x="1861688" y="1201250"/>
            <a:ext cx="4816175" cy="54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Actual </a:t>
            </a:r>
            <a:r>
              <a:rPr lang="en-US">
                <a:solidFill>
                  <a:srgbClr val="FFFFFF"/>
                </a:solidFill>
              </a:rPr>
              <a:t>2019-2020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50" y="1364330"/>
            <a:ext cx="6598100" cy="43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Actual 2019-2020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However, this just reflects unpaid fees from this past year. We have a few more outstanding fees, only one of which was paid this past year.</a:t>
            </a:r>
            <a:endParaRPr>
              <a:solidFill>
                <a:srgbClr val="FFFFFF"/>
              </a:solidFill>
            </a:endParaRPr>
          </a:p>
          <a:p>
            <a:pPr indent="-139700" lvl="0" marL="3429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