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5"/>
  </p:notesMasterIdLst>
  <p:sldIdLst>
    <p:sldId id="256" r:id="rId2"/>
    <p:sldId id="257" r:id="rId3"/>
    <p:sldId id="258" r:id="rId4"/>
    <p:sldId id="259" r:id="rId5"/>
    <p:sldId id="260" r:id="rId6"/>
    <p:sldId id="261" r:id="rId7"/>
    <p:sldId id="285" r:id="rId8"/>
    <p:sldId id="286" r:id="rId9"/>
    <p:sldId id="287" r:id="rId10"/>
    <p:sldId id="266" r:id="rId11"/>
    <p:sldId id="284" r:id="rId12"/>
    <p:sldId id="281" r:id="rId13"/>
    <p:sldId id="282" r:id="rId14"/>
    <p:sldId id="288" r:id="rId15"/>
    <p:sldId id="267" r:id="rId16"/>
    <p:sldId id="269" r:id="rId17"/>
    <p:sldId id="271" r:id="rId18"/>
    <p:sldId id="272" r:id="rId19"/>
    <p:sldId id="273" r:id="rId20"/>
    <p:sldId id="275" r:id="rId21"/>
    <p:sldId id="278" r:id="rId22"/>
    <p:sldId id="279" r:id="rId23"/>
    <p:sldId id="280" r:id="rId2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27" autoAdjust="0"/>
    <p:restoredTop sz="94660"/>
  </p:normalViewPr>
  <p:slideViewPr>
    <p:cSldViewPr snapToGrid="0">
      <p:cViewPr varScale="1">
        <p:scale>
          <a:sx n="120" d="100"/>
          <a:sy n="120" d="100"/>
        </p:scale>
        <p:origin x="130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9d220a13bb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g9d220a13bb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9d220a13bb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g9d220a13bb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55414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9d220a13bb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g9d220a13bb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906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9d220a13bb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g9d220a13bb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3374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9d220a13bb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g9d220a13bb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44051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669e41994_1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g1669e41994_1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3f7bf338c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342900" lvl="0" indent="-342900" algn="l" rtl="0">
              <a:lnSpc>
                <a:spcPct val="115000"/>
              </a:lnSpc>
              <a:spcBef>
                <a:spcPts val="640"/>
              </a:spcBef>
              <a:spcAft>
                <a:spcPts val="0"/>
              </a:spcAft>
              <a:buClr>
                <a:schemeClr val="lt1"/>
              </a:buClr>
              <a:buSzPts val="3200"/>
              <a:buChar char="•"/>
            </a:pPr>
            <a:r>
              <a:rPr lang="en-US" sz="3200">
                <a:solidFill>
                  <a:schemeClr val="lt1"/>
                </a:solidFill>
                <a:latin typeface="Calibri"/>
                <a:ea typeface="Calibri"/>
                <a:cs typeface="Calibri"/>
                <a:sym typeface="Calibri"/>
              </a:rPr>
              <a:t>For TGC Hosts:</a:t>
            </a:r>
            <a:endParaRPr sz="3200">
              <a:solidFill>
                <a:schemeClr val="lt1"/>
              </a:solidFill>
              <a:latin typeface="Calibri"/>
              <a:ea typeface="Calibri"/>
              <a:cs typeface="Calibri"/>
              <a:sym typeface="Calibri"/>
            </a:endParaRPr>
          </a:p>
          <a:p>
            <a:pPr marL="742950" lvl="1" indent="-222250" algn="l" rtl="0">
              <a:lnSpc>
                <a:spcPct val="115000"/>
              </a:lnSpc>
              <a:spcBef>
                <a:spcPts val="560"/>
              </a:spcBef>
              <a:spcAft>
                <a:spcPts val="0"/>
              </a:spcAft>
              <a:buClr>
                <a:schemeClr val="lt1"/>
              </a:buClr>
              <a:buSzPts val="1800"/>
              <a:buChar char="–"/>
            </a:pPr>
            <a:r>
              <a:rPr lang="en-US" sz="1800">
                <a:solidFill>
                  <a:schemeClr val="lt1"/>
                </a:solidFill>
                <a:latin typeface="Calibri"/>
                <a:ea typeface="Calibri"/>
                <a:cs typeface="Calibri"/>
                <a:sym typeface="Calibri"/>
              </a:rPr>
              <a:t>Everyone said both open &amp; collegiate to their respective offered levels</a:t>
            </a:r>
            <a:endParaRPr sz="1800">
              <a:solidFill>
                <a:schemeClr val="lt1"/>
              </a:solidFill>
              <a:latin typeface="Calibri"/>
              <a:ea typeface="Calibri"/>
              <a:cs typeface="Calibri"/>
              <a:sym typeface="Calibri"/>
            </a:endParaRPr>
          </a:p>
          <a:p>
            <a:pPr marL="742950" lvl="1" indent="-222250" algn="l" rtl="0">
              <a:lnSpc>
                <a:spcPct val="115000"/>
              </a:lnSpc>
              <a:spcBef>
                <a:spcPts val="560"/>
              </a:spcBef>
              <a:spcAft>
                <a:spcPts val="0"/>
              </a:spcAft>
              <a:buClr>
                <a:schemeClr val="lt1"/>
              </a:buClr>
              <a:buSzPts val="1800"/>
              <a:buChar char="–"/>
            </a:pPr>
            <a:r>
              <a:rPr lang="en-US" sz="1800">
                <a:solidFill>
                  <a:schemeClr val="lt1"/>
                </a:solidFill>
                <a:latin typeface="Calibri"/>
                <a:ea typeface="Calibri"/>
                <a:cs typeface="Calibri"/>
                <a:sym typeface="Calibri"/>
              </a:rPr>
              <a:t>Everyone said modified capital cup (warm up each event before competing it)</a:t>
            </a:r>
            <a:endParaRPr sz="1800">
              <a:solidFill>
                <a:schemeClr val="lt1"/>
              </a:solidFill>
              <a:latin typeface="Calibri"/>
              <a:ea typeface="Calibri"/>
              <a:cs typeface="Calibri"/>
              <a:sym typeface="Calibri"/>
            </a:endParaRPr>
          </a:p>
          <a:p>
            <a:pPr marL="0" lvl="0" indent="0" algn="l" rtl="0">
              <a:spcBef>
                <a:spcPts val="0"/>
              </a:spcBef>
              <a:spcAft>
                <a:spcPts val="0"/>
              </a:spcAft>
              <a:buNone/>
            </a:pPr>
            <a:endParaRPr/>
          </a:p>
        </p:txBody>
      </p:sp>
      <p:sp>
        <p:nvSpPr>
          <p:cNvPr id="155" name="Google Shape;155;g33f7bf338c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3f7bf338c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67" name="Google Shape;167;g33f7bf338c_0_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3f7bf338c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g33f7bf338c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5e6f93258e_6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79" name="Google Shape;179;g5e6f93258e_6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67b58c316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g167b58c316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a1a63f50ce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ga1a63f50ce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6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t>Describe Positions, (college students spiel),Take Nominees for Each Position, Vote For Each</a:t>
            </a:r>
            <a:endParaRPr/>
          </a:p>
        </p:txBody>
      </p:sp>
      <p:sp>
        <p:nvSpPr>
          <p:cNvPr id="215" name="Google Shape;215;p6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5e6f93258e_6_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g5e6f93258e_6_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4740fba1f_1_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4740fba1f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Andrew</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4894503d8_1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4894503d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669e41994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t>mention new alum listserv</a:t>
            </a:r>
            <a:endParaRPr/>
          </a:p>
        </p:txBody>
      </p:sp>
      <p:sp>
        <p:nvSpPr>
          <p:cNvPr id="107" name="Google Shape;107;g1669e41994_1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669e41994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t>mention new alum listserv</a:t>
            </a:r>
            <a:endParaRPr/>
          </a:p>
        </p:txBody>
      </p:sp>
      <p:sp>
        <p:nvSpPr>
          <p:cNvPr id="107" name="Google Shape;107;g1669e41994_1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35495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669e41994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t>mention new alum listserv</a:t>
            </a:r>
            <a:endParaRPr/>
          </a:p>
        </p:txBody>
      </p:sp>
      <p:sp>
        <p:nvSpPr>
          <p:cNvPr id="107" name="Google Shape;107;g1669e41994_1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87739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669e41994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t>mention new alum listserv</a:t>
            </a:r>
            <a:endParaRPr/>
          </a:p>
        </p:txBody>
      </p:sp>
      <p:sp>
        <p:nvSpPr>
          <p:cNvPr id="107" name="Google Shape;107;g1669e41994_1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8357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992767"/>
            <a:ext cx="8520600" cy="27369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474833"/>
            <a:ext cx="8520600" cy="26181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4202967"/>
            <a:ext cx="8520600" cy="17343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Clr>
                <a:schemeClr val="dk1"/>
              </a:buClr>
              <a:buSzPts val="2800"/>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spcAft>
                <a:spcPts val="0"/>
              </a:spcAft>
              <a:buSzPts val="2800"/>
              <a:buNone/>
              <a:defRPr sz="1800"/>
            </a:lvl2pPr>
            <a:lvl3pPr lvl="2" indent="0" rtl="0">
              <a:spcBef>
                <a:spcPts val="0"/>
              </a:spcBef>
              <a:spcAft>
                <a:spcPts val="0"/>
              </a:spcAft>
              <a:buSzPts val="2800"/>
              <a:buNone/>
              <a:defRPr sz="1800"/>
            </a:lvl3pPr>
            <a:lvl4pPr lvl="3" indent="0" rtl="0">
              <a:spcBef>
                <a:spcPts val="0"/>
              </a:spcBef>
              <a:spcAft>
                <a:spcPts val="0"/>
              </a:spcAft>
              <a:buSzPts val="2800"/>
              <a:buNone/>
              <a:defRPr sz="1800"/>
            </a:lvl4pPr>
            <a:lvl5pPr lvl="4" indent="0" rtl="0">
              <a:spcBef>
                <a:spcPts val="0"/>
              </a:spcBef>
              <a:spcAft>
                <a:spcPts val="0"/>
              </a:spcAft>
              <a:buSzPts val="2800"/>
              <a:buNone/>
              <a:defRPr sz="1800"/>
            </a:lvl5pPr>
            <a:lvl6pPr lvl="5" indent="0" rtl="0">
              <a:spcBef>
                <a:spcPts val="0"/>
              </a:spcBef>
              <a:spcAft>
                <a:spcPts val="0"/>
              </a:spcAft>
              <a:buSzPts val="2800"/>
              <a:buNone/>
              <a:defRPr sz="1800"/>
            </a:lvl6pPr>
            <a:lvl7pPr lvl="6" indent="0" rtl="0">
              <a:spcBef>
                <a:spcPts val="0"/>
              </a:spcBef>
              <a:spcAft>
                <a:spcPts val="0"/>
              </a:spcAft>
              <a:buSzPts val="2800"/>
              <a:buNone/>
              <a:defRPr sz="1800"/>
            </a:lvl7pPr>
            <a:lvl8pPr lvl="7" indent="0" rtl="0">
              <a:spcBef>
                <a:spcPts val="0"/>
              </a:spcBef>
              <a:spcAft>
                <a:spcPts val="0"/>
              </a:spcAft>
              <a:buSzPts val="2800"/>
              <a:buNone/>
              <a:defRPr sz="1800"/>
            </a:lvl8pPr>
            <a:lvl9pPr lvl="8" indent="0" rtl="0">
              <a:spcBef>
                <a:spcPts val="0"/>
              </a:spcBef>
              <a:spcAft>
                <a:spcPts val="0"/>
              </a:spcAft>
              <a:buSzPts val="2800"/>
              <a:buNone/>
              <a:defRPr sz="1800"/>
            </a:lvl9pPr>
          </a:lstStyle>
          <a:p>
            <a:endParaRPr/>
          </a:p>
        </p:txBody>
      </p:sp>
      <p:sp>
        <p:nvSpPr>
          <p:cNvPr id="52" name="Google Shape;52;p13"/>
          <p:cNvSpPr txBox="1">
            <a:spLocks noGrp="1"/>
          </p:cNvSpPr>
          <p:nvPr>
            <p:ph type="body" idx="1"/>
          </p:nvPr>
        </p:nvSpPr>
        <p:spPr>
          <a:xfrm>
            <a:off x="457200" y="1600200"/>
            <a:ext cx="8229600" cy="45261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16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16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457200" y="6356350"/>
            <a:ext cx="2133600" cy="3651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124200" y="6356350"/>
            <a:ext cx="2895600" cy="3651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gif"/><Relationship Id="rId13" Type="http://schemas.openxmlformats.org/officeDocument/2006/relationships/image" Target="../media/image11.png"/><Relationship Id="rId18" Type="http://schemas.openxmlformats.org/officeDocument/2006/relationships/image" Target="../media/image16.jp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gif"/><Relationship Id="rId12" Type="http://schemas.openxmlformats.org/officeDocument/2006/relationships/image" Target="../media/image10.png"/><Relationship Id="rId17" Type="http://schemas.openxmlformats.org/officeDocument/2006/relationships/image" Target="../media/image15.jpg"/><Relationship Id="rId2" Type="http://schemas.openxmlformats.org/officeDocument/2006/relationships/notesSlide" Target="../notesSlides/notesSlide1.xml"/><Relationship Id="rId16" Type="http://schemas.openxmlformats.org/officeDocument/2006/relationships/image" Target="../media/image14.jp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4.gif"/><Relationship Id="rId11" Type="http://schemas.openxmlformats.org/officeDocument/2006/relationships/image" Target="../media/image9.gif"/><Relationship Id="rId5" Type="http://schemas.openxmlformats.org/officeDocument/2006/relationships/image" Target="../media/image3.jpg"/><Relationship Id="rId15" Type="http://schemas.openxmlformats.org/officeDocument/2006/relationships/image" Target="../media/image13.png"/><Relationship Id="rId10" Type="http://schemas.openxmlformats.org/officeDocument/2006/relationships/image" Target="../media/image8.gif"/><Relationship Id="rId19" Type="http://schemas.openxmlformats.org/officeDocument/2006/relationships/image" Target="../media/image17.jpg"/><Relationship Id="rId4" Type="http://schemas.openxmlformats.org/officeDocument/2006/relationships/image" Target="../media/image2.gif"/><Relationship Id="rId9" Type="http://schemas.openxmlformats.org/officeDocument/2006/relationships/image" Target="../media/image7.gif"/><Relationship Id="rId14" Type="http://schemas.openxmlformats.org/officeDocument/2006/relationships/image" Target="../media/image1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685800" y="1524000"/>
            <a:ext cx="7772400" cy="14700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TGC Annual Meeting</a:t>
            </a:r>
            <a:endParaRPr/>
          </a:p>
        </p:txBody>
      </p:sp>
      <p:sp>
        <p:nvSpPr>
          <p:cNvPr id="61" name="Google Shape;61;p14"/>
          <p:cNvSpPr txBox="1">
            <a:spLocks noGrp="1"/>
          </p:cNvSpPr>
          <p:nvPr>
            <p:ph type="subTitle" idx="1"/>
          </p:nvPr>
        </p:nvSpPr>
        <p:spPr>
          <a:xfrm>
            <a:off x="1346500" y="3948112"/>
            <a:ext cx="6400800" cy="1462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888888"/>
              </a:buClr>
              <a:buFont typeface="Arial"/>
              <a:buNone/>
            </a:pPr>
            <a:r>
              <a:rPr lang="en-US" sz="3200" dirty="0">
                <a:solidFill>
                  <a:srgbClr val="888888"/>
                </a:solidFill>
                <a:latin typeface="Calibri"/>
                <a:ea typeface="Calibri"/>
                <a:cs typeface="Calibri"/>
                <a:sym typeface="Calibri"/>
              </a:rPr>
              <a:t>Remote,</a:t>
            </a:r>
          </a:p>
          <a:p>
            <a:pPr marL="0" marR="0" lvl="0" indent="0" algn="ctr" rtl="0">
              <a:spcBef>
                <a:spcPts val="0"/>
              </a:spcBef>
              <a:spcAft>
                <a:spcPts val="0"/>
              </a:spcAft>
              <a:buClr>
                <a:srgbClr val="888888"/>
              </a:buClr>
              <a:buFont typeface="Arial"/>
              <a:buNone/>
            </a:pPr>
            <a:r>
              <a:rPr lang="en-US" sz="3200" dirty="0">
                <a:solidFill>
                  <a:srgbClr val="888888"/>
                </a:solidFill>
                <a:latin typeface="Calibri"/>
                <a:ea typeface="Calibri"/>
                <a:cs typeface="Calibri"/>
                <a:sym typeface="Calibri"/>
              </a:rPr>
              <a:t>Saturday October</a:t>
            </a:r>
            <a:r>
              <a:rPr lang="en-US" sz="3200" b="0" i="0" u="none" strike="noStrike" cap="none" dirty="0">
                <a:solidFill>
                  <a:srgbClr val="888888"/>
                </a:solidFill>
                <a:latin typeface="Calibri"/>
                <a:ea typeface="Calibri"/>
                <a:cs typeface="Calibri"/>
                <a:sym typeface="Calibri"/>
              </a:rPr>
              <a:t> 29</a:t>
            </a:r>
            <a:r>
              <a:rPr lang="en-US" baseline="30000" dirty="0"/>
              <a:t>th</a:t>
            </a:r>
            <a:r>
              <a:rPr lang="en-US" sz="3200" b="0" i="0" u="none" strike="noStrike" cap="none" dirty="0">
                <a:solidFill>
                  <a:srgbClr val="888888"/>
                </a:solidFill>
                <a:latin typeface="Calibri"/>
                <a:ea typeface="Calibri"/>
                <a:cs typeface="Calibri"/>
                <a:sym typeface="Calibri"/>
              </a:rPr>
              <a:t> 20</a:t>
            </a:r>
            <a:r>
              <a:rPr lang="en-US" sz="3200" dirty="0">
                <a:solidFill>
                  <a:srgbClr val="888888"/>
                </a:solidFill>
                <a:latin typeface="Calibri"/>
                <a:ea typeface="Calibri"/>
                <a:cs typeface="Calibri"/>
                <a:sym typeface="Calibri"/>
              </a:rPr>
              <a:t>22</a:t>
            </a:r>
            <a:endParaRPr dirty="0"/>
          </a:p>
        </p:txBody>
      </p:sp>
      <p:pic>
        <p:nvPicPr>
          <p:cNvPr id="62" name="Google Shape;62;p14"/>
          <p:cNvPicPr preferRelativeResize="0"/>
          <p:nvPr/>
        </p:nvPicPr>
        <p:blipFill rotWithShape="1">
          <a:blip r:embed="rId3">
            <a:alphaModFix/>
          </a:blip>
          <a:srcRect/>
          <a:stretch/>
        </p:blipFill>
        <p:spPr>
          <a:xfrm>
            <a:off x="8086724" y="457200"/>
            <a:ext cx="457200" cy="457200"/>
          </a:xfrm>
          <a:prstGeom prst="rect">
            <a:avLst/>
          </a:prstGeom>
          <a:noFill/>
          <a:ln>
            <a:noFill/>
          </a:ln>
        </p:spPr>
      </p:pic>
      <p:pic>
        <p:nvPicPr>
          <p:cNvPr id="63" name="Google Shape;63;p14"/>
          <p:cNvPicPr preferRelativeResize="0"/>
          <p:nvPr/>
        </p:nvPicPr>
        <p:blipFill rotWithShape="1">
          <a:blip r:embed="rId4">
            <a:alphaModFix/>
          </a:blip>
          <a:srcRect/>
          <a:stretch/>
        </p:blipFill>
        <p:spPr>
          <a:xfrm>
            <a:off x="6553200" y="517451"/>
            <a:ext cx="476250" cy="476250"/>
          </a:xfrm>
          <a:prstGeom prst="rect">
            <a:avLst/>
          </a:prstGeom>
          <a:noFill/>
          <a:ln>
            <a:noFill/>
          </a:ln>
        </p:spPr>
      </p:pic>
      <p:pic>
        <p:nvPicPr>
          <p:cNvPr id="64" name="Google Shape;64;p14"/>
          <p:cNvPicPr preferRelativeResize="0"/>
          <p:nvPr/>
        </p:nvPicPr>
        <p:blipFill rotWithShape="1">
          <a:blip r:embed="rId5">
            <a:alphaModFix/>
          </a:blip>
          <a:srcRect/>
          <a:stretch/>
        </p:blipFill>
        <p:spPr>
          <a:xfrm>
            <a:off x="5276850" y="457200"/>
            <a:ext cx="457200" cy="457200"/>
          </a:xfrm>
          <a:prstGeom prst="rect">
            <a:avLst/>
          </a:prstGeom>
          <a:noFill/>
          <a:ln>
            <a:noFill/>
          </a:ln>
        </p:spPr>
      </p:pic>
      <p:pic>
        <p:nvPicPr>
          <p:cNvPr id="65" name="Google Shape;65;p14"/>
          <p:cNvPicPr preferRelativeResize="0"/>
          <p:nvPr/>
        </p:nvPicPr>
        <p:blipFill rotWithShape="1">
          <a:blip r:embed="rId6">
            <a:alphaModFix/>
          </a:blip>
          <a:srcRect/>
          <a:stretch/>
        </p:blipFill>
        <p:spPr>
          <a:xfrm>
            <a:off x="3727030" y="517451"/>
            <a:ext cx="476250" cy="476250"/>
          </a:xfrm>
          <a:prstGeom prst="rect">
            <a:avLst/>
          </a:prstGeom>
          <a:noFill/>
          <a:ln>
            <a:noFill/>
          </a:ln>
        </p:spPr>
      </p:pic>
      <p:pic>
        <p:nvPicPr>
          <p:cNvPr id="66" name="Google Shape;66;p14"/>
          <p:cNvPicPr preferRelativeResize="0"/>
          <p:nvPr/>
        </p:nvPicPr>
        <p:blipFill rotWithShape="1">
          <a:blip r:embed="rId7">
            <a:alphaModFix/>
          </a:blip>
          <a:srcRect/>
          <a:stretch/>
        </p:blipFill>
        <p:spPr>
          <a:xfrm>
            <a:off x="2254103" y="536501"/>
            <a:ext cx="476250" cy="457200"/>
          </a:xfrm>
          <a:prstGeom prst="rect">
            <a:avLst/>
          </a:prstGeom>
          <a:noFill/>
          <a:ln>
            <a:noFill/>
          </a:ln>
        </p:spPr>
      </p:pic>
      <p:pic>
        <p:nvPicPr>
          <p:cNvPr id="67" name="Google Shape;67;p14"/>
          <p:cNvPicPr preferRelativeResize="0"/>
          <p:nvPr/>
        </p:nvPicPr>
        <p:blipFill rotWithShape="1">
          <a:blip r:embed="rId8">
            <a:alphaModFix/>
          </a:blip>
          <a:srcRect/>
          <a:stretch/>
        </p:blipFill>
        <p:spPr>
          <a:xfrm>
            <a:off x="691949" y="517451"/>
            <a:ext cx="400050" cy="466725"/>
          </a:xfrm>
          <a:prstGeom prst="rect">
            <a:avLst/>
          </a:prstGeom>
          <a:noFill/>
          <a:ln>
            <a:noFill/>
          </a:ln>
        </p:spPr>
      </p:pic>
      <p:pic>
        <p:nvPicPr>
          <p:cNvPr id="68" name="Google Shape;68;p14"/>
          <p:cNvPicPr preferRelativeResize="0"/>
          <p:nvPr/>
        </p:nvPicPr>
        <p:blipFill rotWithShape="1">
          <a:blip r:embed="rId9">
            <a:alphaModFix/>
          </a:blip>
          <a:srcRect/>
          <a:stretch/>
        </p:blipFill>
        <p:spPr>
          <a:xfrm>
            <a:off x="685800" y="6097194"/>
            <a:ext cx="333375" cy="457200"/>
          </a:xfrm>
          <a:prstGeom prst="rect">
            <a:avLst/>
          </a:prstGeom>
          <a:noFill/>
          <a:ln>
            <a:noFill/>
          </a:ln>
        </p:spPr>
      </p:pic>
      <p:pic>
        <p:nvPicPr>
          <p:cNvPr id="69" name="Google Shape;69;p14"/>
          <p:cNvPicPr preferRelativeResize="0"/>
          <p:nvPr/>
        </p:nvPicPr>
        <p:blipFill rotWithShape="1">
          <a:blip r:embed="rId10">
            <a:alphaModFix/>
          </a:blip>
          <a:srcRect/>
          <a:stretch/>
        </p:blipFill>
        <p:spPr>
          <a:xfrm>
            <a:off x="8077200" y="6276975"/>
            <a:ext cx="476250" cy="247650"/>
          </a:xfrm>
          <a:prstGeom prst="rect">
            <a:avLst/>
          </a:prstGeom>
          <a:noFill/>
          <a:ln>
            <a:noFill/>
          </a:ln>
        </p:spPr>
      </p:pic>
      <p:pic>
        <p:nvPicPr>
          <p:cNvPr id="70" name="Google Shape;70;p14"/>
          <p:cNvPicPr preferRelativeResize="0"/>
          <p:nvPr/>
        </p:nvPicPr>
        <p:blipFill rotWithShape="1">
          <a:blip r:embed="rId11">
            <a:alphaModFix/>
          </a:blip>
          <a:srcRect/>
          <a:stretch/>
        </p:blipFill>
        <p:spPr>
          <a:xfrm>
            <a:off x="3899160" y="2963024"/>
            <a:ext cx="1152600" cy="1152600"/>
          </a:xfrm>
          <a:prstGeom prst="rect">
            <a:avLst/>
          </a:prstGeom>
          <a:noFill/>
          <a:ln>
            <a:noFill/>
          </a:ln>
        </p:spPr>
      </p:pic>
      <p:pic>
        <p:nvPicPr>
          <p:cNvPr id="71" name="Google Shape;71;p14"/>
          <p:cNvPicPr preferRelativeResize="0"/>
          <p:nvPr/>
        </p:nvPicPr>
        <p:blipFill rotWithShape="1">
          <a:blip r:embed="rId12">
            <a:alphaModFix/>
          </a:blip>
          <a:srcRect/>
          <a:stretch/>
        </p:blipFill>
        <p:spPr>
          <a:xfrm>
            <a:off x="5313918" y="6138918"/>
            <a:ext cx="634921" cy="488889"/>
          </a:xfrm>
          <a:prstGeom prst="rect">
            <a:avLst/>
          </a:prstGeom>
          <a:noFill/>
          <a:ln>
            <a:noFill/>
          </a:ln>
        </p:spPr>
      </p:pic>
      <p:pic>
        <p:nvPicPr>
          <p:cNvPr id="72" name="Google Shape;72;p14"/>
          <p:cNvPicPr preferRelativeResize="0"/>
          <p:nvPr/>
        </p:nvPicPr>
        <p:blipFill rotWithShape="1">
          <a:blip r:embed="rId13">
            <a:alphaModFix/>
          </a:blip>
          <a:srcRect/>
          <a:stretch/>
        </p:blipFill>
        <p:spPr>
          <a:xfrm>
            <a:off x="2023862" y="6210295"/>
            <a:ext cx="936731" cy="374692"/>
          </a:xfrm>
          <a:prstGeom prst="rect">
            <a:avLst/>
          </a:prstGeom>
          <a:noFill/>
          <a:ln>
            <a:noFill/>
          </a:ln>
        </p:spPr>
      </p:pic>
      <p:pic>
        <p:nvPicPr>
          <p:cNvPr id="73" name="Google Shape;73;p14"/>
          <p:cNvPicPr preferRelativeResize="0"/>
          <p:nvPr/>
        </p:nvPicPr>
        <p:blipFill rotWithShape="1">
          <a:blip r:embed="rId14">
            <a:alphaModFix/>
          </a:blip>
          <a:srcRect/>
          <a:stretch/>
        </p:blipFill>
        <p:spPr>
          <a:xfrm>
            <a:off x="3647694" y="6084922"/>
            <a:ext cx="634921" cy="558730"/>
          </a:xfrm>
          <a:prstGeom prst="rect">
            <a:avLst/>
          </a:prstGeom>
          <a:noFill/>
          <a:ln>
            <a:noFill/>
          </a:ln>
        </p:spPr>
      </p:pic>
      <p:pic>
        <p:nvPicPr>
          <p:cNvPr id="74" name="Google Shape;74;p14"/>
          <p:cNvPicPr preferRelativeResize="0"/>
          <p:nvPr/>
        </p:nvPicPr>
        <p:blipFill rotWithShape="1">
          <a:blip r:embed="rId15">
            <a:alphaModFix/>
          </a:blip>
          <a:srcRect/>
          <a:stretch/>
        </p:blipFill>
        <p:spPr>
          <a:xfrm>
            <a:off x="6711989" y="6270657"/>
            <a:ext cx="634921" cy="253968"/>
          </a:xfrm>
          <a:prstGeom prst="rect">
            <a:avLst/>
          </a:prstGeom>
          <a:noFill/>
          <a:ln>
            <a:noFill/>
          </a:ln>
        </p:spPr>
      </p:pic>
      <p:pic>
        <p:nvPicPr>
          <p:cNvPr id="75" name="Google Shape;75;p14"/>
          <p:cNvPicPr preferRelativeResize="0"/>
          <p:nvPr/>
        </p:nvPicPr>
        <p:blipFill rotWithShape="1">
          <a:blip r:embed="rId16">
            <a:alphaModFix/>
          </a:blip>
          <a:srcRect/>
          <a:stretch/>
        </p:blipFill>
        <p:spPr>
          <a:xfrm>
            <a:off x="7985049" y="3276600"/>
            <a:ext cx="495300" cy="544830"/>
          </a:xfrm>
          <a:prstGeom prst="rect">
            <a:avLst/>
          </a:prstGeom>
          <a:noFill/>
          <a:ln>
            <a:noFill/>
          </a:ln>
        </p:spPr>
      </p:pic>
      <p:pic>
        <p:nvPicPr>
          <p:cNvPr id="76" name="Google Shape;76;p14"/>
          <p:cNvPicPr preferRelativeResize="0"/>
          <p:nvPr/>
        </p:nvPicPr>
        <p:blipFill rotWithShape="1">
          <a:blip r:embed="rId17">
            <a:alphaModFix/>
          </a:blip>
          <a:srcRect/>
          <a:stretch/>
        </p:blipFill>
        <p:spPr>
          <a:xfrm>
            <a:off x="495701" y="3334473"/>
            <a:ext cx="792545" cy="475527"/>
          </a:xfrm>
          <a:prstGeom prst="rect">
            <a:avLst/>
          </a:prstGeom>
          <a:noFill/>
          <a:ln>
            <a:noFill/>
          </a:ln>
        </p:spPr>
      </p:pic>
      <p:pic>
        <p:nvPicPr>
          <p:cNvPr id="77" name="Google Shape;77;p14"/>
          <p:cNvPicPr preferRelativeResize="0"/>
          <p:nvPr/>
        </p:nvPicPr>
        <p:blipFill rotWithShape="1">
          <a:blip r:embed="rId18">
            <a:alphaModFix/>
          </a:blip>
          <a:srcRect/>
          <a:stretch/>
        </p:blipFill>
        <p:spPr>
          <a:xfrm>
            <a:off x="584793" y="1744900"/>
            <a:ext cx="614363" cy="614363"/>
          </a:xfrm>
          <a:prstGeom prst="rect">
            <a:avLst/>
          </a:prstGeom>
          <a:noFill/>
          <a:ln>
            <a:noFill/>
          </a:ln>
        </p:spPr>
      </p:pic>
      <p:pic>
        <p:nvPicPr>
          <p:cNvPr id="78" name="Google Shape;78;p14"/>
          <p:cNvPicPr preferRelativeResize="0"/>
          <p:nvPr/>
        </p:nvPicPr>
        <p:blipFill rotWithShape="1">
          <a:blip r:embed="rId19">
            <a:alphaModFix/>
          </a:blip>
          <a:srcRect/>
          <a:stretch/>
        </p:blipFill>
        <p:spPr>
          <a:xfrm>
            <a:off x="469120" y="4705350"/>
            <a:ext cx="762000" cy="628650"/>
          </a:xfrm>
          <a:prstGeom prst="rect">
            <a:avLst/>
          </a:prstGeom>
          <a:noFill/>
          <a:ln>
            <a:noFill/>
          </a:ln>
        </p:spPr>
      </p:pic>
      <p:pic>
        <p:nvPicPr>
          <p:cNvPr id="79" name="Google Shape;79;p14"/>
          <p:cNvPicPr preferRelativeResize="0"/>
          <p:nvPr/>
        </p:nvPicPr>
        <p:blipFill>
          <a:blip r:embed="rId20">
            <a:alphaModFix/>
          </a:blip>
          <a:stretch>
            <a:fillRect/>
          </a:stretch>
        </p:blipFill>
        <p:spPr>
          <a:xfrm>
            <a:off x="8000210" y="1916000"/>
            <a:ext cx="563326" cy="512125"/>
          </a:xfrm>
          <a:prstGeom prst="rect">
            <a:avLst/>
          </a:prstGeom>
          <a:noFill/>
          <a:ln>
            <a:noFill/>
          </a:ln>
        </p:spPr>
      </p:pic>
      <p:pic>
        <p:nvPicPr>
          <p:cNvPr id="80" name="Google Shape;80;p14"/>
          <p:cNvPicPr preferRelativeResize="0"/>
          <p:nvPr/>
        </p:nvPicPr>
        <p:blipFill>
          <a:blip r:embed="rId21">
            <a:alphaModFix/>
          </a:blip>
          <a:stretch>
            <a:fillRect/>
          </a:stretch>
        </p:blipFill>
        <p:spPr>
          <a:xfrm>
            <a:off x="7964400" y="4731739"/>
            <a:ext cx="634925" cy="6349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138"/>
        <p:cNvGrpSpPr/>
        <p:nvPr/>
      </p:nvGrpSpPr>
      <p:grpSpPr>
        <a:xfrm>
          <a:off x="0" y="0"/>
          <a:ext cx="0" cy="0"/>
          <a:chOff x="0" y="0"/>
          <a:chExt cx="0" cy="0"/>
        </a:xfrm>
      </p:grpSpPr>
      <p:sp>
        <p:nvSpPr>
          <p:cNvPr id="139" name="Google Shape;139;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dirty="0">
                <a:solidFill>
                  <a:srgbClr val="FFFFFF"/>
                </a:solidFill>
              </a:rPr>
              <a:t>Outstanding Last Season Payments</a:t>
            </a:r>
            <a:endParaRPr dirty="0">
              <a:solidFill>
                <a:srgbClr val="FFFFFF"/>
              </a:solidFill>
            </a:endParaRPr>
          </a:p>
        </p:txBody>
      </p:sp>
      <p:graphicFrame>
        <p:nvGraphicFramePr>
          <p:cNvPr id="3" name="Table 2">
            <a:extLst>
              <a:ext uri="{FF2B5EF4-FFF2-40B4-BE49-F238E27FC236}">
                <a16:creationId xmlns:a16="http://schemas.microsoft.com/office/drawing/2014/main" id="{CF6D3407-D56B-BC1E-6555-AADD9D1A02AD}"/>
              </a:ext>
            </a:extLst>
          </p:cNvPr>
          <p:cNvGraphicFramePr>
            <a:graphicFrameLocks noGrp="1"/>
          </p:cNvGraphicFramePr>
          <p:nvPr>
            <p:extLst>
              <p:ext uri="{D42A27DB-BD31-4B8C-83A1-F6EECF244321}">
                <p14:modId xmlns:p14="http://schemas.microsoft.com/office/powerpoint/2010/main" val="1240890859"/>
              </p:ext>
            </p:extLst>
          </p:nvPr>
        </p:nvGraphicFramePr>
        <p:xfrm>
          <a:off x="2101416" y="1556184"/>
          <a:ext cx="4180116" cy="3515616"/>
        </p:xfrm>
        <a:graphic>
          <a:graphicData uri="http://schemas.openxmlformats.org/drawingml/2006/table">
            <a:tbl>
              <a:tblPr/>
              <a:tblGrid>
                <a:gridCol w="1045029">
                  <a:extLst>
                    <a:ext uri="{9D8B030D-6E8A-4147-A177-3AD203B41FA5}">
                      <a16:colId xmlns:a16="http://schemas.microsoft.com/office/drawing/2014/main" val="2662921030"/>
                    </a:ext>
                  </a:extLst>
                </a:gridCol>
                <a:gridCol w="1045029">
                  <a:extLst>
                    <a:ext uri="{9D8B030D-6E8A-4147-A177-3AD203B41FA5}">
                      <a16:colId xmlns:a16="http://schemas.microsoft.com/office/drawing/2014/main" val="1549204226"/>
                    </a:ext>
                  </a:extLst>
                </a:gridCol>
                <a:gridCol w="1045029">
                  <a:extLst>
                    <a:ext uri="{9D8B030D-6E8A-4147-A177-3AD203B41FA5}">
                      <a16:colId xmlns:a16="http://schemas.microsoft.com/office/drawing/2014/main" val="433386007"/>
                    </a:ext>
                  </a:extLst>
                </a:gridCol>
                <a:gridCol w="1045029">
                  <a:extLst>
                    <a:ext uri="{9D8B030D-6E8A-4147-A177-3AD203B41FA5}">
                      <a16:colId xmlns:a16="http://schemas.microsoft.com/office/drawing/2014/main" val="2340360434"/>
                    </a:ext>
                  </a:extLst>
                </a:gridCol>
              </a:tblGrid>
              <a:tr h="292968">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b="0" i="0" u="none" strike="noStrike" dirty="0">
                          <a:solidFill>
                            <a:schemeClr val="bg1"/>
                          </a:solidFill>
                          <a:effectLst/>
                          <a:latin typeface="Calibri" panose="020F0502020204030204" pitchFamily="34" charset="0"/>
                        </a:rPr>
                        <a:t>Shirts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b="0" i="0" u="none" strike="noStrike" dirty="0">
                          <a:solidFill>
                            <a:schemeClr val="bg1"/>
                          </a:solidFill>
                          <a:effectLst/>
                          <a:latin typeface="Calibri" panose="020F0502020204030204" pitchFamily="34" charset="0"/>
                        </a:rPr>
                        <a:t>TGC Fee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b="0" i="0" u="none" strike="noStrike" dirty="0">
                          <a:solidFill>
                            <a:schemeClr val="bg1"/>
                          </a:solidFill>
                          <a:effectLst/>
                          <a:latin typeface="Calibri" panose="020F0502020204030204" pitchFamily="34" charset="0"/>
                        </a:rPr>
                        <a:t>Clinic</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98618456"/>
                  </a:ext>
                </a:extLst>
              </a:tr>
              <a:tr h="292968">
                <a:tc>
                  <a:txBody>
                    <a:bodyPr/>
                    <a:lstStyle/>
                    <a:p>
                      <a:pPr algn="l" fontAlgn="b"/>
                      <a:r>
                        <a:rPr lang="en-US" sz="1100" b="0" i="0" u="none" strike="noStrike" dirty="0">
                          <a:solidFill>
                            <a:schemeClr val="bg1"/>
                          </a:solidFill>
                          <a:effectLst/>
                          <a:latin typeface="Calibri" panose="020F0502020204030204" pitchFamily="34" charset="0"/>
                        </a:rPr>
                        <a:t>Baylor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100" b="0" i="0" u="none" strike="noStrike">
                          <a:solidFill>
                            <a:srgbClr val="00B050"/>
                          </a:solidFill>
                          <a:effectLst/>
                          <a:latin typeface="Calibri" panose="020F0502020204030204" pitchFamily="34" charset="0"/>
                        </a:rPr>
                        <a:t>120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100" b="0" i="0" u="none" strike="noStrike">
                          <a:solidFill>
                            <a:srgbClr val="00B050"/>
                          </a:solidFill>
                          <a:effectLst/>
                          <a:latin typeface="Calibri" panose="020F0502020204030204" pitchFamily="34" charset="0"/>
                        </a:rPr>
                        <a:t>45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80868950"/>
                  </a:ext>
                </a:extLst>
              </a:tr>
              <a:tr h="292968">
                <a:tc>
                  <a:txBody>
                    <a:bodyPr/>
                    <a:lstStyle/>
                    <a:p>
                      <a:pPr algn="l" fontAlgn="b"/>
                      <a:r>
                        <a:rPr lang="en-US" sz="1100" b="0" i="0" u="none" strike="noStrike">
                          <a:solidFill>
                            <a:schemeClr val="bg1"/>
                          </a:solidFill>
                          <a:effectLst/>
                          <a:latin typeface="Calibri" panose="020F0502020204030204" pitchFamily="34" charset="0"/>
                        </a:rPr>
                        <a:t>Tech</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100" b="0" i="0" u="none" strike="noStrike">
                          <a:solidFill>
                            <a:srgbClr val="FF0000"/>
                          </a:solidFill>
                          <a:effectLst/>
                          <a:latin typeface="Calibri" panose="020F0502020204030204" pitchFamily="34" charset="0"/>
                        </a:rPr>
                        <a:t>135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100" b="0" i="0" u="none" strike="noStrike">
                          <a:solidFill>
                            <a:srgbClr val="FF0000"/>
                          </a:solidFill>
                          <a:effectLst/>
                          <a:latin typeface="Calibri" panose="020F0502020204030204" pitchFamily="34" charset="0"/>
                        </a:rPr>
                        <a:t>55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100" b="0" i="0" u="none" strike="noStrike">
                          <a:solidFill>
                            <a:srgbClr val="FF0000"/>
                          </a:solidFill>
                          <a:effectLst/>
                          <a:latin typeface="Calibri" panose="020F0502020204030204" pitchFamily="34" charset="0"/>
                        </a:rPr>
                        <a:t>45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53397693"/>
                  </a:ext>
                </a:extLst>
              </a:tr>
              <a:tr h="292968">
                <a:tc>
                  <a:txBody>
                    <a:bodyPr/>
                    <a:lstStyle/>
                    <a:p>
                      <a:pPr algn="l" fontAlgn="b"/>
                      <a:r>
                        <a:rPr lang="en-US" sz="1100" b="0" i="0" u="none" strike="noStrike">
                          <a:solidFill>
                            <a:schemeClr val="bg1"/>
                          </a:solidFill>
                          <a:effectLst/>
                          <a:latin typeface="Calibri" panose="020F0502020204030204" pitchFamily="34" charset="0"/>
                        </a:rPr>
                        <a:t>A&amp;M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100" b="0" i="0" u="none" strike="noStrike">
                          <a:solidFill>
                            <a:srgbClr val="00B050"/>
                          </a:solidFill>
                          <a:effectLst/>
                          <a:latin typeface="Calibri" panose="020F0502020204030204" pitchFamily="34" charset="0"/>
                        </a:rPr>
                        <a:t>645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100" b="0" i="0" u="none" strike="noStrike">
                          <a:solidFill>
                            <a:srgbClr val="00B050"/>
                          </a:solidFill>
                          <a:effectLst/>
                          <a:latin typeface="Calibri" panose="020F0502020204030204" pitchFamily="34" charset="0"/>
                        </a:rPr>
                        <a:t>245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100" b="0" i="0" u="none" strike="noStrike">
                          <a:solidFill>
                            <a:srgbClr val="00B050"/>
                          </a:solidFill>
                          <a:effectLst/>
                          <a:latin typeface="Calibri" panose="020F0502020204030204" pitchFamily="34" charset="0"/>
                        </a:rPr>
                        <a:t>375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5768090"/>
                  </a:ext>
                </a:extLst>
              </a:tr>
              <a:tr h="292968">
                <a:tc>
                  <a:txBody>
                    <a:bodyPr/>
                    <a:lstStyle/>
                    <a:p>
                      <a:pPr algn="l" fontAlgn="b"/>
                      <a:r>
                        <a:rPr lang="en-US" sz="1100" b="0" i="0" u="none" strike="noStrike">
                          <a:solidFill>
                            <a:schemeClr val="bg1"/>
                          </a:solidFill>
                          <a:effectLst/>
                          <a:latin typeface="Calibri" panose="020F0502020204030204" pitchFamily="34" charset="0"/>
                        </a:rPr>
                        <a:t>UT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100" b="0" i="0" u="none" strike="noStrike">
                          <a:solidFill>
                            <a:srgbClr val="00B050"/>
                          </a:solidFill>
                          <a:effectLst/>
                          <a:latin typeface="Calibri" panose="020F0502020204030204" pitchFamily="34" charset="0"/>
                        </a:rPr>
                        <a:t>375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100" b="0" i="0" u="none" strike="noStrike">
                          <a:solidFill>
                            <a:srgbClr val="00B050"/>
                          </a:solidFill>
                          <a:effectLst/>
                          <a:latin typeface="Calibri" panose="020F0502020204030204" pitchFamily="34" charset="0"/>
                        </a:rPr>
                        <a:t>115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100" b="0" i="0" u="none" strike="noStrike">
                          <a:solidFill>
                            <a:srgbClr val="00B050"/>
                          </a:solidFill>
                          <a:effectLst/>
                          <a:latin typeface="Calibri" panose="020F0502020204030204" pitchFamily="34" charset="0"/>
                        </a:rPr>
                        <a:t>255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14788547"/>
                  </a:ext>
                </a:extLst>
              </a:tr>
              <a:tr h="292968">
                <a:tc>
                  <a:txBody>
                    <a:bodyPr/>
                    <a:lstStyle/>
                    <a:p>
                      <a:pPr algn="l" fontAlgn="b"/>
                      <a:r>
                        <a:rPr lang="en-US" sz="1100" b="0" i="0" u="none" strike="noStrike">
                          <a:solidFill>
                            <a:schemeClr val="bg1"/>
                          </a:solidFill>
                          <a:effectLst/>
                          <a:latin typeface="Calibri" panose="020F0502020204030204" pitchFamily="34" charset="0"/>
                        </a:rPr>
                        <a:t>TCU</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100" b="0" i="0" u="none" strike="noStrike">
                          <a:solidFill>
                            <a:srgbClr val="00B050"/>
                          </a:solidFill>
                          <a:effectLst/>
                          <a:latin typeface="Calibri" panose="020F0502020204030204" pitchFamily="34" charset="0"/>
                        </a:rPr>
                        <a:t>150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100" b="0" i="0" u="none" strike="noStrike">
                          <a:solidFill>
                            <a:srgbClr val="00B050"/>
                          </a:solidFill>
                          <a:effectLst/>
                          <a:latin typeface="Calibri" panose="020F0502020204030204" pitchFamily="34" charset="0"/>
                        </a:rPr>
                        <a:t>80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9215817"/>
                  </a:ext>
                </a:extLst>
              </a:tr>
              <a:tr h="292968">
                <a:tc>
                  <a:txBody>
                    <a:bodyPr/>
                    <a:lstStyle/>
                    <a:p>
                      <a:pPr algn="l" fontAlgn="b"/>
                      <a:r>
                        <a:rPr lang="en-US" sz="1100" b="0" i="0" u="none" strike="noStrike">
                          <a:solidFill>
                            <a:schemeClr val="bg1"/>
                          </a:solidFill>
                          <a:effectLst/>
                          <a:latin typeface="Calibri" panose="020F0502020204030204" pitchFamily="34" charset="0"/>
                        </a:rPr>
                        <a:t>SCL</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100" b="0" i="0" u="none" strike="noStrike">
                          <a:solidFill>
                            <a:srgbClr val="00B050"/>
                          </a:solidFill>
                          <a:effectLst/>
                          <a:latin typeface="Calibri" panose="020F0502020204030204" pitchFamily="34" charset="0"/>
                        </a:rPr>
                        <a:t>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100" b="0" i="0" u="none" strike="noStrike">
                          <a:solidFill>
                            <a:srgbClr val="00B050"/>
                          </a:solidFill>
                          <a:effectLst/>
                          <a:latin typeface="Calibri" panose="020F0502020204030204" pitchFamily="34" charset="0"/>
                        </a:rPr>
                        <a:t>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100" b="0" i="0" u="none" strike="noStrike">
                          <a:solidFill>
                            <a:srgbClr val="00B050"/>
                          </a:solidFill>
                          <a:effectLst/>
                          <a:latin typeface="Calibri" panose="020F0502020204030204" pitchFamily="34" charset="0"/>
                        </a:rPr>
                        <a:t>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82958255"/>
                  </a:ext>
                </a:extLst>
              </a:tr>
              <a:tr h="292968">
                <a:tc>
                  <a:txBody>
                    <a:bodyPr/>
                    <a:lstStyle/>
                    <a:p>
                      <a:pPr algn="l" fontAlgn="b"/>
                      <a:r>
                        <a:rPr lang="en-US" sz="1100" b="0" i="0" u="none" strike="noStrike">
                          <a:solidFill>
                            <a:schemeClr val="bg1"/>
                          </a:solidFill>
                          <a:effectLst/>
                          <a:latin typeface="Calibri" panose="020F0502020204030204" pitchFamily="34" charset="0"/>
                        </a:rPr>
                        <a:t>Alum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100" b="0" i="0" u="none" strike="noStrike">
                          <a:solidFill>
                            <a:srgbClr val="00B050"/>
                          </a:solidFill>
                          <a:effectLst/>
                          <a:latin typeface="Calibri" panose="020F0502020204030204" pitchFamily="34" charset="0"/>
                        </a:rPr>
                        <a:t>60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100" b="0" i="0" u="none" strike="noStrike">
                          <a:solidFill>
                            <a:srgbClr val="00B050"/>
                          </a:solidFill>
                          <a:effectLst/>
                          <a:latin typeface="Calibri" panose="020F0502020204030204" pitchFamily="34" charset="0"/>
                        </a:rPr>
                        <a:t>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100" b="0" i="0" u="none" strike="noStrike">
                          <a:solidFill>
                            <a:srgbClr val="00B050"/>
                          </a:solidFill>
                          <a:effectLst/>
                          <a:latin typeface="Calibri" panose="020F0502020204030204" pitchFamily="34" charset="0"/>
                        </a:rPr>
                        <a:t>30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03650614"/>
                  </a:ext>
                </a:extLst>
              </a:tr>
              <a:tr h="292968">
                <a:tc>
                  <a:txBody>
                    <a:bodyPr/>
                    <a:lstStyle/>
                    <a:p>
                      <a:pPr algn="l" fontAlgn="b"/>
                      <a:r>
                        <a:rPr lang="en-US" sz="1100" b="0" i="0" u="none" strike="noStrike">
                          <a:solidFill>
                            <a:schemeClr val="bg1"/>
                          </a:solidFill>
                          <a:effectLst/>
                          <a:latin typeface="Calibri" panose="020F0502020204030204" pitchFamily="34" charset="0"/>
                        </a:rPr>
                        <a:t>OU</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100" b="0" i="0" u="none" strike="noStrike">
                          <a:solidFill>
                            <a:srgbClr val="00B050"/>
                          </a:solidFill>
                          <a:effectLst/>
                          <a:latin typeface="Calibri" panose="020F0502020204030204" pitchFamily="34" charset="0"/>
                        </a:rPr>
                        <a:t>315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100" b="0" i="0" u="none" strike="noStrike">
                          <a:solidFill>
                            <a:srgbClr val="FF0000"/>
                          </a:solidFill>
                          <a:effectLst/>
                          <a:latin typeface="Calibri" panose="020F0502020204030204" pitchFamily="34" charset="0"/>
                        </a:rPr>
                        <a:t>65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20715388"/>
                  </a:ext>
                </a:extLst>
              </a:tr>
              <a:tr h="292968">
                <a:tc>
                  <a:txBody>
                    <a:bodyPr/>
                    <a:lstStyle/>
                    <a:p>
                      <a:pPr algn="l" fontAlgn="b"/>
                      <a:r>
                        <a:rPr lang="en-US" sz="1100" b="0" i="0" u="none" strike="noStrike">
                          <a:solidFill>
                            <a:schemeClr val="bg1"/>
                          </a:solidFill>
                          <a:effectLst/>
                          <a:latin typeface="Calibri" panose="020F0502020204030204" pitchFamily="34" charset="0"/>
                        </a:rPr>
                        <a:t>Houston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100" b="0" i="0" u="none" strike="noStrike">
                          <a:solidFill>
                            <a:srgbClr val="00B050"/>
                          </a:solidFill>
                          <a:effectLst/>
                          <a:latin typeface="Calibri" panose="020F0502020204030204" pitchFamily="34" charset="0"/>
                        </a:rPr>
                        <a:t>45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100" b="0" i="0" u="none" strike="noStrike">
                          <a:solidFill>
                            <a:srgbClr val="00B050"/>
                          </a:solidFill>
                          <a:effectLst/>
                          <a:latin typeface="Calibri" panose="020F0502020204030204" pitchFamily="34" charset="0"/>
                        </a:rPr>
                        <a:t>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50152618"/>
                  </a:ext>
                </a:extLst>
              </a:tr>
              <a:tr h="292968">
                <a:tc>
                  <a:txBody>
                    <a:bodyPr/>
                    <a:lstStyle/>
                    <a:p>
                      <a:pPr algn="l" fontAlgn="b"/>
                      <a:r>
                        <a:rPr lang="en-US" sz="1100" b="0" i="0" u="none" strike="noStrike">
                          <a:solidFill>
                            <a:schemeClr val="bg1"/>
                          </a:solidFill>
                          <a:effectLst/>
                          <a:latin typeface="Calibri" panose="020F0502020204030204" pitchFamily="34" charset="0"/>
                        </a:rPr>
                        <a:t>TxSt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100" b="0" i="0" u="none" strike="noStrike">
                          <a:solidFill>
                            <a:srgbClr val="00B050"/>
                          </a:solidFill>
                          <a:effectLst/>
                          <a:latin typeface="Calibri" panose="020F0502020204030204" pitchFamily="34" charset="0"/>
                        </a:rPr>
                        <a:t>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0133936"/>
                  </a:ext>
                </a:extLst>
              </a:tr>
              <a:tr h="292968">
                <a:tc>
                  <a:txBody>
                    <a:bodyPr/>
                    <a:lstStyle/>
                    <a:p>
                      <a:pPr algn="l" fontAlgn="b"/>
                      <a:r>
                        <a:rPr lang="en-US" sz="1100" b="0" i="0" u="none" strike="noStrike" dirty="0">
                          <a:solidFill>
                            <a:schemeClr val="bg1"/>
                          </a:solidFill>
                          <a:effectLst/>
                          <a:latin typeface="Calibri" panose="020F0502020204030204" pitchFamily="34" charset="0"/>
                        </a:rPr>
                        <a:t>ACC</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100" b="0" i="0" u="none" strike="noStrike">
                          <a:solidFill>
                            <a:srgbClr val="00B050"/>
                          </a:solidFill>
                          <a:effectLst/>
                          <a:latin typeface="Calibri" panose="020F0502020204030204" pitchFamily="34" charset="0"/>
                        </a:rPr>
                        <a:t>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25218586"/>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138"/>
        <p:cNvGrpSpPr/>
        <p:nvPr/>
      </p:nvGrpSpPr>
      <p:grpSpPr>
        <a:xfrm>
          <a:off x="0" y="0"/>
          <a:ext cx="0" cy="0"/>
          <a:chOff x="0" y="0"/>
          <a:chExt cx="0" cy="0"/>
        </a:xfrm>
      </p:grpSpPr>
      <p:sp>
        <p:nvSpPr>
          <p:cNvPr id="139" name="Google Shape;139;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dirty="0">
                <a:solidFill>
                  <a:srgbClr val="FFFFFF"/>
                </a:solidFill>
              </a:rPr>
              <a:t>Proposed 2021-2022 Budget</a:t>
            </a:r>
            <a:endParaRPr dirty="0">
              <a:solidFill>
                <a:srgbClr val="FFFFFF"/>
              </a:solidFill>
            </a:endParaRPr>
          </a:p>
        </p:txBody>
      </p:sp>
      <p:sp>
        <p:nvSpPr>
          <p:cNvPr id="140" name="Google Shape;140;p24"/>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457200" lvl="0" indent="-431800" algn="l" rtl="0">
              <a:spcBef>
                <a:spcPts val="0"/>
              </a:spcBef>
              <a:spcAft>
                <a:spcPts val="0"/>
              </a:spcAft>
              <a:buClr>
                <a:srgbClr val="FFFFFF"/>
              </a:buClr>
              <a:buSzPts val="3200"/>
              <a:buChar char="-"/>
            </a:pPr>
            <a:r>
              <a:rPr lang="en-US" dirty="0">
                <a:solidFill>
                  <a:srgbClr val="FFFFFF"/>
                </a:solidFill>
              </a:rPr>
              <a:t>Domain name and website: -$72.40</a:t>
            </a:r>
          </a:p>
          <a:p>
            <a:pPr marL="457200" lvl="0" indent="-431800" algn="l" rtl="0">
              <a:spcBef>
                <a:spcPts val="0"/>
              </a:spcBef>
              <a:spcAft>
                <a:spcPts val="0"/>
              </a:spcAft>
              <a:buClr>
                <a:srgbClr val="FFFFFF"/>
              </a:buClr>
              <a:buSzPts val="3200"/>
              <a:buChar char="-"/>
            </a:pPr>
            <a:r>
              <a:rPr lang="en-US" dirty="0">
                <a:solidFill>
                  <a:srgbClr val="FFFFFF"/>
                </a:solidFill>
              </a:rPr>
              <a:t>Final Tax payment: -$400</a:t>
            </a:r>
          </a:p>
          <a:p>
            <a:pPr marL="457200" lvl="0" indent="-431800" algn="l" rtl="0">
              <a:spcBef>
                <a:spcPts val="0"/>
              </a:spcBef>
              <a:spcAft>
                <a:spcPts val="0"/>
              </a:spcAft>
              <a:buClr>
                <a:srgbClr val="FFFFFF"/>
              </a:buClr>
              <a:buSzPts val="3200"/>
              <a:buChar char="-"/>
            </a:pPr>
            <a:r>
              <a:rPr lang="en-US" dirty="0">
                <a:solidFill>
                  <a:srgbClr val="FFFFFF"/>
                </a:solidFill>
              </a:rPr>
              <a:t>TGC Shirts: </a:t>
            </a:r>
          </a:p>
          <a:p>
            <a:pPr lvl="1">
              <a:spcBef>
                <a:spcPts val="0"/>
              </a:spcBef>
              <a:buClr>
                <a:srgbClr val="FFFFFF"/>
              </a:buClr>
              <a:buChar char="-"/>
            </a:pPr>
            <a:r>
              <a:rPr lang="en-US" sz="3200" i="0" u="none" strike="noStrike" cap="none" dirty="0">
                <a:solidFill>
                  <a:srgbClr val="FFFFFF"/>
                </a:solidFill>
              </a:rPr>
              <a:t>Small profit</a:t>
            </a:r>
          </a:p>
          <a:p>
            <a:pPr>
              <a:spcBef>
                <a:spcPts val="0"/>
              </a:spcBef>
              <a:buClr>
                <a:srgbClr val="FFFFFF"/>
              </a:buClr>
              <a:buChar char="-"/>
            </a:pPr>
            <a:r>
              <a:rPr lang="en-US" sz="3600" dirty="0">
                <a:solidFill>
                  <a:srgbClr val="FFFFFF"/>
                </a:solidFill>
              </a:rPr>
              <a:t>Fall Clinic: +$520</a:t>
            </a:r>
            <a:endParaRPr lang="en-US" sz="3600" i="0" u="none" strike="noStrike" cap="none" dirty="0">
              <a:solidFill>
                <a:srgbClr val="FFFFFF"/>
              </a:solidFill>
            </a:endParaRPr>
          </a:p>
          <a:p>
            <a:pPr>
              <a:spcBef>
                <a:spcPts val="0"/>
              </a:spcBef>
              <a:buClr>
                <a:srgbClr val="FFFFFF"/>
              </a:buClr>
              <a:buChar char="-"/>
            </a:pPr>
            <a:r>
              <a:rPr lang="en-US" sz="3600" dirty="0">
                <a:solidFill>
                  <a:srgbClr val="FFFFFF"/>
                </a:solidFill>
              </a:rPr>
              <a:t>TGC fees: +$600</a:t>
            </a:r>
          </a:p>
          <a:p>
            <a:pPr>
              <a:spcBef>
                <a:spcPts val="0"/>
              </a:spcBef>
              <a:buClr>
                <a:srgbClr val="FFFFFF"/>
              </a:buClr>
              <a:buChar char="-"/>
            </a:pPr>
            <a:r>
              <a:rPr lang="en-US" sz="3600" i="0" u="none" strike="noStrike" cap="none" dirty="0">
                <a:solidFill>
                  <a:srgbClr val="FFFFFF"/>
                </a:solidFill>
              </a:rPr>
              <a:t>Printing fliers and ads: -$100</a:t>
            </a:r>
            <a:endParaRPr lang="en-US" sz="3200" i="0" u="none" strike="noStrike" cap="none" dirty="0">
              <a:solidFill>
                <a:srgbClr val="FFFFFF"/>
              </a:solidFill>
            </a:endParaRPr>
          </a:p>
          <a:p>
            <a:pPr marL="914400" lvl="0" indent="-431800" algn="l" rtl="0">
              <a:spcBef>
                <a:spcPts val="0"/>
              </a:spcBef>
              <a:spcAft>
                <a:spcPts val="0"/>
              </a:spcAft>
              <a:buClr>
                <a:srgbClr val="FFFFFF"/>
              </a:buClr>
              <a:buSzPts val="3200"/>
              <a:buChar char="-"/>
            </a:pPr>
            <a:endParaRPr lang="en-US" sz="3200" i="0" u="none" strike="noStrike" cap="none" dirty="0">
              <a:solidFill>
                <a:srgbClr val="FFFFFF"/>
              </a:solidFill>
            </a:endParaRPr>
          </a:p>
          <a:p>
            <a:pPr marL="914400" lvl="0" indent="-431800" algn="l" rtl="0">
              <a:spcBef>
                <a:spcPts val="0"/>
              </a:spcBef>
              <a:spcAft>
                <a:spcPts val="0"/>
              </a:spcAft>
              <a:buClr>
                <a:srgbClr val="FFFFFF"/>
              </a:buClr>
              <a:buSzPts val="3200"/>
              <a:buChar char="-"/>
            </a:pPr>
            <a:endParaRPr lang="en-US" sz="3200" i="0" u="none" strike="noStrike" cap="none" dirty="0">
              <a:solidFill>
                <a:srgbClr val="FFFFFF"/>
              </a:solidFill>
            </a:endParaRPr>
          </a:p>
          <a:p>
            <a:pPr marL="914400" lvl="0" indent="-431800" algn="l" rtl="0">
              <a:spcBef>
                <a:spcPts val="0"/>
              </a:spcBef>
              <a:spcAft>
                <a:spcPts val="0"/>
              </a:spcAft>
              <a:buClr>
                <a:srgbClr val="FFFFFF"/>
              </a:buClr>
              <a:buSzPts val="3200"/>
              <a:buChar char="-"/>
            </a:pPr>
            <a:endParaRPr lang="en-US" sz="3200" i="0" u="none" strike="noStrike" cap="none" dirty="0">
              <a:solidFill>
                <a:schemeClr val="dk1"/>
              </a:solidFill>
            </a:endParaRPr>
          </a:p>
          <a:p>
            <a:pPr marL="342900" marR="0" lvl="0" indent="-139700" algn="l" rtl="0">
              <a:spcBef>
                <a:spcPts val="1600"/>
              </a:spcBef>
              <a:spcAft>
                <a:spcPts val="1600"/>
              </a:spcAft>
              <a:buClr>
                <a:schemeClr val="dk1"/>
              </a:buClr>
              <a:buSzPts val="3200"/>
              <a:buFont typeface="Arial"/>
              <a:buNone/>
            </a:pPr>
            <a:endParaRPr lang="en-US" sz="3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4304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138"/>
        <p:cNvGrpSpPr/>
        <p:nvPr/>
      </p:nvGrpSpPr>
      <p:grpSpPr>
        <a:xfrm>
          <a:off x="0" y="0"/>
          <a:ext cx="0" cy="0"/>
          <a:chOff x="0" y="0"/>
          <a:chExt cx="0" cy="0"/>
        </a:xfrm>
      </p:grpSpPr>
      <p:sp>
        <p:nvSpPr>
          <p:cNvPr id="139" name="Google Shape;139;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dirty="0">
                <a:solidFill>
                  <a:srgbClr val="FFFFFF"/>
                </a:solidFill>
              </a:rPr>
              <a:t>Actual 2021-2022 Budget</a:t>
            </a:r>
            <a:endParaRPr dirty="0">
              <a:solidFill>
                <a:srgbClr val="FFFFFF"/>
              </a:solidFill>
            </a:endParaRPr>
          </a:p>
        </p:txBody>
      </p:sp>
      <p:sp>
        <p:nvSpPr>
          <p:cNvPr id="140" name="Google Shape;140;p24"/>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457200" lvl="0" indent="-431800" algn="l" rtl="0">
              <a:spcBef>
                <a:spcPts val="0"/>
              </a:spcBef>
              <a:spcAft>
                <a:spcPts val="0"/>
              </a:spcAft>
              <a:buClr>
                <a:srgbClr val="FFFFFF"/>
              </a:buClr>
              <a:buSzPts val="3200"/>
              <a:buChar char="-"/>
            </a:pPr>
            <a:r>
              <a:rPr lang="en-US" dirty="0">
                <a:solidFill>
                  <a:srgbClr val="FFFFFF"/>
                </a:solidFill>
              </a:rPr>
              <a:t>Domain name and website: -$72.40</a:t>
            </a:r>
          </a:p>
          <a:p>
            <a:pPr marL="457200" lvl="0" indent="-431800" algn="l" rtl="0">
              <a:spcBef>
                <a:spcPts val="0"/>
              </a:spcBef>
              <a:spcAft>
                <a:spcPts val="0"/>
              </a:spcAft>
              <a:buClr>
                <a:srgbClr val="FFFFFF"/>
              </a:buClr>
              <a:buSzPts val="3200"/>
              <a:buChar char="-"/>
            </a:pPr>
            <a:r>
              <a:rPr lang="en-US" dirty="0">
                <a:solidFill>
                  <a:srgbClr val="FFFFFF"/>
                </a:solidFill>
              </a:rPr>
              <a:t>Tax payment: -$500</a:t>
            </a:r>
          </a:p>
          <a:p>
            <a:pPr marL="457200" lvl="0" indent="-431800" algn="l" rtl="0">
              <a:spcBef>
                <a:spcPts val="0"/>
              </a:spcBef>
              <a:spcAft>
                <a:spcPts val="0"/>
              </a:spcAft>
              <a:buClr>
                <a:srgbClr val="FFFFFF"/>
              </a:buClr>
              <a:buSzPts val="3200"/>
              <a:buChar char="-"/>
            </a:pPr>
            <a:r>
              <a:rPr lang="en-US" dirty="0">
                <a:solidFill>
                  <a:srgbClr val="FFFFFF"/>
                </a:solidFill>
              </a:rPr>
              <a:t>TGC Shirts: $1920 - </a:t>
            </a:r>
            <a:r>
              <a:rPr lang="en-US" dirty="0">
                <a:solidFill>
                  <a:schemeClr val="bg1"/>
                </a:solidFill>
              </a:rPr>
              <a:t>1,894.38</a:t>
            </a:r>
          </a:p>
          <a:p>
            <a:pPr lvl="1">
              <a:spcBef>
                <a:spcPts val="0"/>
              </a:spcBef>
              <a:buClr>
                <a:srgbClr val="FFFFFF"/>
              </a:buClr>
              <a:buChar char="-"/>
            </a:pPr>
            <a:r>
              <a:rPr lang="en-US" sz="3200" i="0" u="none" strike="noStrike" cap="none" dirty="0">
                <a:solidFill>
                  <a:srgbClr val="FFFFFF"/>
                </a:solidFill>
              </a:rPr>
              <a:t>Small </a:t>
            </a:r>
            <a:r>
              <a:rPr lang="en-US" sz="3200" i="0" u="none" strike="noStrike" cap="none">
                <a:solidFill>
                  <a:srgbClr val="FFFFFF"/>
                </a:solidFill>
              </a:rPr>
              <a:t>net profit of ~$25</a:t>
            </a:r>
            <a:endParaRPr lang="en-US" sz="3200" i="0" u="none" strike="noStrike" cap="none" dirty="0">
              <a:solidFill>
                <a:srgbClr val="FFFFFF"/>
              </a:solidFill>
            </a:endParaRPr>
          </a:p>
          <a:p>
            <a:pPr>
              <a:spcBef>
                <a:spcPts val="0"/>
              </a:spcBef>
              <a:buClr>
                <a:srgbClr val="FFFFFF"/>
              </a:buClr>
              <a:buChar char="-"/>
            </a:pPr>
            <a:r>
              <a:rPr lang="en-US" sz="3600" dirty="0">
                <a:solidFill>
                  <a:srgbClr val="FFFFFF"/>
                </a:solidFill>
              </a:rPr>
              <a:t>Fall Clinic: +$675</a:t>
            </a:r>
            <a:endParaRPr lang="en-US" sz="3600" i="0" u="none" strike="noStrike" cap="none" dirty="0">
              <a:solidFill>
                <a:srgbClr val="FFFFFF"/>
              </a:solidFill>
            </a:endParaRPr>
          </a:p>
          <a:p>
            <a:pPr>
              <a:spcBef>
                <a:spcPts val="0"/>
              </a:spcBef>
              <a:buClr>
                <a:srgbClr val="FFFFFF"/>
              </a:buClr>
              <a:buChar char="-"/>
            </a:pPr>
            <a:r>
              <a:rPr lang="en-US" sz="3600" dirty="0">
                <a:solidFill>
                  <a:srgbClr val="FFFFFF"/>
                </a:solidFill>
              </a:rPr>
              <a:t>TGC fees: +$780</a:t>
            </a:r>
            <a:endParaRPr lang="en-US" sz="3200" i="0" u="none" strike="noStrike" cap="none" dirty="0">
              <a:solidFill>
                <a:srgbClr val="FFFFFF"/>
              </a:solidFill>
            </a:endParaRPr>
          </a:p>
          <a:p>
            <a:pPr marL="914400" lvl="0" indent="-431800" algn="l" rtl="0">
              <a:spcBef>
                <a:spcPts val="0"/>
              </a:spcBef>
              <a:spcAft>
                <a:spcPts val="0"/>
              </a:spcAft>
              <a:buClr>
                <a:srgbClr val="FFFFFF"/>
              </a:buClr>
              <a:buSzPts val="3200"/>
              <a:buChar char="-"/>
            </a:pPr>
            <a:endParaRPr lang="en-US" sz="3200" i="0" u="none" strike="noStrike" cap="none" dirty="0">
              <a:solidFill>
                <a:srgbClr val="FFFFFF"/>
              </a:solidFill>
            </a:endParaRPr>
          </a:p>
          <a:p>
            <a:pPr marL="914400" lvl="0" indent="-431800" algn="l" rtl="0">
              <a:spcBef>
                <a:spcPts val="0"/>
              </a:spcBef>
              <a:spcAft>
                <a:spcPts val="0"/>
              </a:spcAft>
              <a:buClr>
                <a:srgbClr val="FFFFFF"/>
              </a:buClr>
              <a:buSzPts val="3200"/>
              <a:buChar char="-"/>
            </a:pPr>
            <a:endParaRPr lang="en-US" sz="3200" i="0" u="none" strike="noStrike" cap="none" dirty="0">
              <a:solidFill>
                <a:schemeClr val="dk1"/>
              </a:solidFill>
            </a:endParaRPr>
          </a:p>
          <a:p>
            <a:pPr marL="342900" marR="0" lvl="0" indent="-139700" algn="l" rtl="0">
              <a:spcBef>
                <a:spcPts val="1600"/>
              </a:spcBef>
              <a:spcAft>
                <a:spcPts val="1600"/>
              </a:spcAft>
              <a:buClr>
                <a:schemeClr val="dk1"/>
              </a:buClr>
              <a:buSzPts val="3200"/>
              <a:buFont typeface="Arial"/>
              <a:buNone/>
            </a:pPr>
            <a:endParaRPr lang="en-US" sz="3200" b="0" i="0" u="none" strike="noStrike" cap="none" dirty="0">
              <a:solidFill>
                <a:schemeClr val="dk1"/>
              </a:solidFill>
              <a:latin typeface="Calibri"/>
              <a:ea typeface="Calibri"/>
              <a:cs typeface="Calibri"/>
              <a:sym typeface="Calibri"/>
            </a:endParaRPr>
          </a:p>
          <a:p>
            <a:pPr marL="342900" marR="0" lvl="0" indent="-139700" algn="l" rtl="0">
              <a:spcBef>
                <a:spcPts val="1600"/>
              </a:spcBef>
              <a:spcAft>
                <a:spcPts val="160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84087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138"/>
        <p:cNvGrpSpPr/>
        <p:nvPr/>
      </p:nvGrpSpPr>
      <p:grpSpPr>
        <a:xfrm>
          <a:off x="0" y="0"/>
          <a:ext cx="0" cy="0"/>
          <a:chOff x="0" y="0"/>
          <a:chExt cx="0" cy="0"/>
        </a:xfrm>
      </p:grpSpPr>
      <p:sp>
        <p:nvSpPr>
          <p:cNvPr id="139" name="Google Shape;139;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dirty="0">
                <a:solidFill>
                  <a:srgbClr val="FFFFFF"/>
                </a:solidFill>
              </a:rPr>
              <a:t>Proposed 2022-2023 Budget</a:t>
            </a:r>
            <a:endParaRPr dirty="0">
              <a:solidFill>
                <a:srgbClr val="FFFFFF"/>
              </a:solidFill>
            </a:endParaRPr>
          </a:p>
        </p:txBody>
      </p:sp>
      <p:sp>
        <p:nvSpPr>
          <p:cNvPr id="140" name="Google Shape;140;p24"/>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457200" lvl="0" indent="-431800" algn="l" rtl="0">
              <a:spcBef>
                <a:spcPts val="0"/>
              </a:spcBef>
              <a:spcAft>
                <a:spcPts val="0"/>
              </a:spcAft>
              <a:buClr>
                <a:srgbClr val="FFFFFF"/>
              </a:buClr>
              <a:buSzPts val="3200"/>
              <a:buChar char="-"/>
            </a:pPr>
            <a:r>
              <a:rPr lang="en-US" dirty="0">
                <a:solidFill>
                  <a:srgbClr val="FFFFFF"/>
                </a:solidFill>
              </a:rPr>
              <a:t>Domain name and website: -$72.40</a:t>
            </a:r>
          </a:p>
          <a:p>
            <a:pPr marL="457200" lvl="0" indent="-431800" algn="l" rtl="0">
              <a:spcBef>
                <a:spcPts val="0"/>
              </a:spcBef>
              <a:spcAft>
                <a:spcPts val="0"/>
              </a:spcAft>
              <a:buClr>
                <a:srgbClr val="FFFFFF"/>
              </a:buClr>
              <a:buSzPts val="3200"/>
              <a:buChar char="-"/>
            </a:pPr>
            <a:r>
              <a:rPr lang="en-US" dirty="0">
                <a:solidFill>
                  <a:srgbClr val="FFFFFF"/>
                </a:solidFill>
              </a:rPr>
              <a:t>Final Tax payment: -$400</a:t>
            </a:r>
            <a:endParaRPr dirty="0">
              <a:solidFill>
                <a:srgbClr val="FFFFFF"/>
              </a:solidFill>
            </a:endParaRPr>
          </a:p>
          <a:p>
            <a:pPr marL="457200" lvl="0" indent="-431800" algn="l" rtl="0">
              <a:spcBef>
                <a:spcPts val="0"/>
              </a:spcBef>
              <a:spcAft>
                <a:spcPts val="0"/>
              </a:spcAft>
              <a:buClr>
                <a:srgbClr val="FFFFFF"/>
              </a:buClr>
              <a:buSzPts val="3200"/>
              <a:buChar char="-"/>
            </a:pPr>
            <a:r>
              <a:rPr lang="en-US" dirty="0">
                <a:solidFill>
                  <a:srgbClr val="FFFFFF"/>
                </a:solidFill>
              </a:rPr>
              <a:t>TGC Shirts: </a:t>
            </a:r>
          </a:p>
          <a:p>
            <a:pPr lvl="1">
              <a:spcBef>
                <a:spcPts val="0"/>
              </a:spcBef>
              <a:buClr>
                <a:srgbClr val="FFFFFF"/>
              </a:buClr>
              <a:buChar char="-"/>
            </a:pPr>
            <a:r>
              <a:rPr lang="en-US" sz="3200" i="0" u="none" strike="noStrike" cap="none" dirty="0">
                <a:solidFill>
                  <a:srgbClr val="FFFFFF"/>
                </a:solidFill>
              </a:rPr>
              <a:t>Small profit</a:t>
            </a:r>
          </a:p>
          <a:p>
            <a:pPr>
              <a:spcBef>
                <a:spcPts val="0"/>
              </a:spcBef>
              <a:buClr>
                <a:srgbClr val="FFFFFF"/>
              </a:buClr>
              <a:buChar char="-"/>
            </a:pPr>
            <a:r>
              <a:rPr lang="en-US" sz="3600" dirty="0">
                <a:solidFill>
                  <a:srgbClr val="FFFFFF"/>
                </a:solidFill>
              </a:rPr>
              <a:t>Fall Clinic: ???</a:t>
            </a:r>
            <a:endParaRPr lang="en-US" sz="3600" i="0" u="none" strike="noStrike" cap="none" dirty="0">
              <a:solidFill>
                <a:srgbClr val="FFFFFF"/>
              </a:solidFill>
            </a:endParaRPr>
          </a:p>
          <a:p>
            <a:pPr>
              <a:spcBef>
                <a:spcPts val="0"/>
              </a:spcBef>
              <a:buClr>
                <a:srgbClr val="FFFFFF"/>
              </a:buClr>
              <a:buChar char="-"/>
            </a:pPr>
            <a:r>
              <a:rPr lang="en-US" sz="3600" dirty="0">
                <a:solidFill>
                  <a:srgbClr val="FFFFFF"/>
                </a:solidFill>
              </a:rPr>
              <a:t>TGC fees: +$600</a:t>
            </a:r>
          </a:p>
          <a:p>
            <a:pPr>
              <a:spcBef>
                <a:spcPts val="0"/>
              </a:spcBef>
              <a:buClr>
                <a:srgbClr val="FFFFFF"/>
              </a:buClr>
              <a:buChar char="-"/>
            </a:pPr>
            <a:r>
              <a:rPr lang="en-US" sz="3600" i="0" u="none" strike="noStrike" cap="none" dirty="0">
                <a:solidFill>
                  <a:srgbClr val="FFFFFF"/>
                </a:solidFill>
              </a:rPr>
              <a:t>Printing fliers and ads: -$100</a:t>
            </a:r>
          </a:p>
          <a:p>
            <a:pPr>
              <a:spcBef>
                <a:spcPts val="0"/>
              </a:spcBef>
              <a:buClr>
                <a:srgbClr val="FFFFFF"/>
              </a:buClr>
              <a:buChar char="-"/>
            </a:pPr>
            <a:r>
              <a:rPr lang="en-US" sz="3600" dirty="0">
                <a:solidFill>
                  <a:srgbClr val="FFFFFF"/>
                </a:solidFill>
              </a:rPr>
              <a:t>Nonprofit application: $-275</a:t>
            </a:r>
            <a:endParaRPr lang="en-US" sz="3200" i="0" u="none" strike="noStrike" cap="none" dirty="0">
              <a:solidFill>
                <a:srgbClr val="FFFFFF"/>
              </a:solidFill>
            </a:endParaRPr>
          </a:p>
          <a:p>
            <a:pPr marL="914400" lvl="0" indent="-431800" algn="l" rtl="0">
              <a:spcBef>
                <a:spcPts val="0"/>
              </a:spcBef>
              <a:spcAft>
                <a:spcPts val="0"/>
              </a:spcAft>
              <a:buClr>
                <a:srgbClr val="FFFFFF"/>
              </a:buClr>
              <a:buSzPts val="3200"/>
              <a:buChar char="-"/>
            </a:pPr>
            <a:endParaRPr lang="en-US" sz="3200" i="0" u="none" strike="noStrike" cap="none" dirty="0">
              <a:solidFill>
                <a:srgbClr val="FFFFFF"/>
              </a:solidFill>
            </a:endParaRPr>
          </a:p>
          <a:p>
            <a:pPr marL="914400" lvl="0" indent="-431800" algn="l" rtl="0">
              <a:spcBef>
                <a:spcPts val="0"/>
              </a:spcBef>
              <a:spcAft>
                <a:spcPts val="0"/>
              </a:spcAft>
              <a:buClr>
                <a:srgbClr val="FFFFFF"/>
              </a:buClr>
              <a:buSzPts val="3200"/>
              <a:buChar char="-"/>
            </a:pPr>
            <a:endParaRPr lang="en-US" sz="3200" i="0" u="none" strike="noStrike" cap="none" dirty="0">
              <a:solidFill>
                <a:srgbClr val="FFFFFF"/>
              </a:solidFill>
            </a:endParaRPr>
          </a:p>
          <a:p>
            <a:pPr marL="914400" lvl="0" indent="-431800" algn="l" rtl="0">
              <a:spcBef>
                <a:spcPts val="0"/>
              </a:spcBef>
              <a:spcAft>
                <a:spcPts val="0"/>
              </a:spcAft>
              <a:buClr>
                <a:srgbClr val="FFFFFF"/>
              </a:buClr>
              <a:buSzPts val="3200"/>
              <a:buChar char="-"/>
            </a:pPr>
            <a:endParaRPr sz="3200" i="0" u="none" strike="noStrike" cap="none" dirty="0">
              <a:solidFill>
                <a:schemeClr val="dk1"/>
              </a:solidFill>
            </a:endParaRPr>
          </a:p>
          <a:p>
            <a:pPr marL="342900" marR="0" lvl="0" indent="-139700" algn="l" rtl="0">
              <a:spcBef>
                <a:spcPts val="1600"/>
              </a:spcBef>
              <a:spcAft>
                <a:spcPts val="160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1642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138"/>
        <p:cNvGrpSpPr/>
        <p:nvPr/>
      </p:nvGrpSpPr>
      <p:grpSpPr>
        <a:xfrm>
          <a:off x="0" y="0"/>
          <a:ext cx="0" cy="0"/>
          <a:chOff x="0" y="0"/>
          <a:chExt cx="0" cy="0"/>
        </a:xfrm>
      </p:grpSpPr>
      <p:sp>
        <p:nvSpPr>
          <p:cNvPr id="139" name="Google Shape;139;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dirty="0">
                <a:solidFill>
                  <a:srgbClr val="FFFFFF"/>
                </a:solidFill>
              </a:rPr>
              <a:t>Fall Clinic?</a:t>
            </a:r>
            <a:endParaRPr dirty="0">
              <a:solidFill>
                <a:srgbClr val="FFFFFF"/>
              </a:solidFill>
            </a:endParaRPr>
          </a:p>
        </p:txBody>
      </p:sp>
      <p:sp>
        <p:nvSpPr>
          <p:cNvPr id="140" name="Google Shape;140;p24"/>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914400" lvl="0" indent="-431800" algn="l" rtl="0">
              <a:spcBef>
                <a:spcPts val="0"/>
              </a:spcBef>
              <a:spcAft>
                <a:spcPts val="0"/>
              </a:spcAft>
              <a:buClr>
                <a:srgbClr val="FFFFFF"/>
              </a:buClr>
              <a:buSzPts val="3200"/>
              <a:buChar char="-"/>
            </a:pPr>
            <a:r>
              <a:rPr lang="en-US" sz="3200" i="0" u="none" strike="noStrike" cap="none" dirty="0">
                <a:solidFill>
                  <a:srgbClr val="FFFFFF"/>
                </a:solidFill>
              </a:rPr>
              <a:t>Remote or in person?</a:t>
            </a:r>
          </a:p>
          <a:p>
            <a:pPr marL="914400" lvl="0" indent="-431800" algn="l" rtl="0">
              <a:spcBef>
                <a:spcPts val="0"/>
              </a:spcBef>
              <a:spcAft>
                <a:spcPts val="0"/>
              </a:spcAft>
              <a:buClr>
                <a:srgbClr val="FFFFFF"/>
              </a:buClr>
              <a:buSzPts val="3200"/>
              <a:buChar char="-"/>
            </a:pPr>
            <a:r>
              <a:rPr lang="en-US" dirty="0">
                <a:solidFill>
                  <a:srgbClr val="FFFFFF"/>
                </a:solidFill>
              </a:rPr>
              <a:t>Dates?</a:t>
            </a:r>
            <a:endParaRPr lang="en-US" sz="3200" i="0" u="none" strike="noStrike" cap="none" dirty="0">
              <a:solidFill>
                <a:srgbClr val="FFFFFF"/>
              </a:solidFill>
            </a:endParaRPr>
          </a:p>
          <a:p>
            <a:pPr marL="914400" lvl="0" indent="-431800" algn="l" rtl="0">
              <a:spcBef>
                <a:spcPts val="0"/>
              </a:spcBef>
              <a:spcAft>
                <a:spcPts val="0"/>
              </a:spcAft>
              <a:buClr>
                <a:srgbClr val="FFFFFF"/>
              </a:buClr>
              <a:buSzPts val="3200"/>
              <a:buChar char="-"/>
            </a:pPr>
            <a:endParaRPr lang="en-US" sz="3200" i="0" u="none" strike="noStrike" cap="none" dirty="0">
              <a:solidFill>
                <a:srgbClr val="FFFFFF"/>
              </a:solidFill>
            </a:endParaRPr>
          </a:p>
          <a:p>
            <a:pPr marL="914400" lvl="0" indent="-431800" algn="l" rtl="0">
              <a:spcBef>
                <a:spcPts val="0"/>
              </a:spcBef>
              <a:spcAft>
                <a:spcPts val="0"/>
              </a:spcAft>
              <a:buClr>
                <a:srgbClr val="FFFFFF"/>
              </a:buClr>
              <a:buSzPts val="3200"/>
              <a:buChar char="-"/>
            </a:pPr>
            <a:endParaRPr sz="3200" i="0" u="none" strike="noStrike" cap="none" dirty="0">
              <a:solidFill>
                <a:schemeClr val="dk1"/>
              </a:solidFill>
            </a:endParaRPr>
          </a:p>
          <a:p>
            <a:pPr marL="342900" marR="0" lvl="0" indent="-139700" algn="l" rtl="0">
              <a:spcBef>
                <a:spcPts val="1600"/>
              </a:spcBef>
              <a:spcAft>
                <a:spcPts val="160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97520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144"/>
        <p:cNvGrpSpPr/>
        <p:nvPr/>
      </p:nvGrpSpPr>
      <p:grpSpPr>
        <a:xfrm>
          <a:off x="0" y="0"/>
          <a:ext cx="0" cy="0"/>
          <a:chOff x="0" y="0"/>
          <a:chExt cx="0" cy="0"/>
        </a:xfrm>
      </p:grpSpPr>
      <p:sp>
        <p:nvSpPr>
          <p:cNvPr id="145" name="Google Shape;145;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a:solidFill>
                  <a:srgbClr val="FFFFFF"/>
                </a:solidFill>
              </a:rPr>
              <a:t>Questions?</a:t>
            </a:r>
            <a:endParaRPr>
              <a:solidFill>
                <a:srgbClr val="FFFFFF"/>
              </a:solidFill>
            </a:endParaRPr>
          </a:p>
        </p:txBody>
      </p:sp>
      <p:sp>
        <p:nvSpPr>
          <p:cNvPr id="146" name="Google Shape;146;p25"/>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80000"/>
              </a:lnSpc>
              <a:spcBef>
                <a:spcPts val="496"/>
              </a:spcBef>
              <a:spcAft>
                <a:spcPts val="0"/>
              </a:spcAft>
              <a:buClr>
                <a:srgbClr val="FFFFFF"/>
              </a:buClr>
              <a:buSzPts val="2480"/>
              <a:buFont typeface="Arial"/>
              <a:buChar char="•"/>
            </a:pPr>
            <a:r>
              <a:rPr lang="en-US" sz="2480" dirty="0">
                <a:solidFill>
                  <a:srgbClr val="FFFFFF"/>
                </a:solidFill>
              </a:rPr>
              <a:t>Any questions about the presentation so far?</a:t>
            </a:r>
            <a:endParaRPr sz="2480" dirty="0">
              <a:solidFill>
                <a:srgbClr val="FFFFFF"/>
              </a:solidFill>
            </a:endParaRPr>
          </a:p>
          <a:p>
            <a:pPr marL="0" marR="0" lvl="0" indent="0" algn="l" rtl="0">
              <a:lnSpc>
                <a:spcPct val="80000"/>
              </a:lnSpc>
              <a:spcBef>
                <a:spcPts val="1600"/>
              </a:spcBef>
              <a:spcAft>
                <a:spcPts val="0"/>
              </a:spcAft>
              <a:buNone/>
            </a:pPr>
            <a:endParaRPr sz="2480" dirty="0">
              <a:solidFill>
                <a:srgbClr val="FFFFFF"/>
              </a:solidFill>
            </a:endParaRPr>
          </a:p>
          <a:p>
            <a:pPr marL="342900" marR="0" lvl="0" indent="-342900" algn="l" rtl="0">
              <a:lnSpc>
                <a:spcPct val="80000"/>
              </a:lnSpc>
              <a:spcBef>
                <a:spcPts val="1600"/>
              </a:spcBef>
              <a:spcAft>
                <a:spcPts val="0"/>
              </a:spcAft>
              <a:buClr>
                <a:srgbClr val="FFFFFF"/>
              </a:buClr>
              <a:buSzPts val="2480"/>
              <a:buFont typeface="Arial"/>
              <a:buChar char="•"/>
            </a:pPr>
            <a:r>
              <a:rPr lang="en-US" sz="2480" dirty="0">
                <a:solidFill>
                  <a:srgbClr val="FFFFFF"/>
                </a:solidFill>
              </a:rPr>
              <a:t>10min break / intermission</a:t>
            </a:r>
            <a:endParaRPr sz="2480" dirty="0">
              <a:solidFill>
                <a:srgbClr val="FFFFFF"/>
              </a:solidFill>
            </a:endParaRPr>
          </a:p>
          <a:p>
            <a:pPr marL="0" marR="0" lvl="0" indent="0" algn="l" rtl="0">
              <a:lnSpc>
                <a:spcPct val="80000"/>
              </a:lnSpc>
              <a:spcBef>
                <a:spcPts val="1600"/>
              </a:spcBef>
              <a:spcAft>
                <a:spcPts val="0"/>
              </a:spcAft>
              <a:buNone/>
            </a:pPr>
            <a:endParaRPr sz="2480" dirty="0">
              <a:solidFill>
                <a:srgbClr val="FFFFFF"/>
              </a:solidFill>
            </a:endParaRPr>
          </a:p>
          <a:p>
            <a:pPr marL="342900" marR="0" lvl="0" indent="-342900" algn="l" rtl="0">
              <a:lnSpc>
                <a:spcPct val="80000"/>
              </a:lnSpc>
              <a:spcBef>
                <a:spcPts val="1600"/>
              </a:spcBef>
              <a:spcAft>
                <a:spcPts val="0"/>
              </a:spcAft>
              <a:buClr>
                <a:srgbClr val="FFFFFF"/>
              </a:buClr>
              <a:buSzPts val="2480"/>
              <a:buFont typeface="Arial"/>
              <a:buChar char="•"/>
            </a:pPr>
            <a:r>
              <a:rPr lang="en-US" sz="2480" dirty="0">
                <a:solidFill>
                  <a:srgbClr val="FFFFFF"/>
                </a:solidFill>
              </a:rPr>
              <a:t>Next up:</a:t>
            </a:r>
            <a:endParaRPr sz="2480" dirty="0">
              <a:solidFill>
                <a:srgbClr val="FFFFFF"/>
              </a:solidFill>
            </a:endParaRPr>
          </a:p>
          <a:p>
            <a:pPr marL="742950" marR="0" lvl="1" indent="-265430" algn="l" rtl="0">
              <a:lnSpc>
                <a:spcPct val="80000"/>
              </a:lnSpc>
              <a:spcBef>
                <a:spcPts val="1600"/>
              </a:spcBef>
              <a:spcAft>
                <a:spcPts val="0"/>
              </a:spcAft>
              <a:buClr>
                <a:srgbClr val="FFFFFF"/>
              </a:buClr>
              <a:buSzPts val="2480"/>
              <a:buFont typeface="Arial"/>
              <a:buChar char="–"/>
            </a:pPr>
            <a:r>
              <a:rPr lang="en-US" sz="2480" dirty="0">
                <a:solidFill>
                  <a:srgbClr val="FFFFFF"/>
                </a:solidFill>
              </a:rPr>
              <a:t>2023 Meet Schedule</a:t>
            </a:r>
            <a:endParaRPr sz="2480" dirty="0">
              <a:solidFill>
                <a:srgbClr val="FFFFFF"/>
              </a:solidFill>
            </a:endParaRPr>
          </a:p>
          <a:p>
            <a:pPr marL="742950" marR="0" lvl="1" indent="-265430" algn="l" rtl="0">
              <a:lnSpc>
                <a:spcPct val="80000"/>
              </a:lnSpc>
              <a:spcBef>
                <a:spcPts val="1600"/>
              </a:spcBef>
              <a:spcAft>
                <a:spcPts val="0"/>
              </a:spcAft>
              <a:buClr>
                <a:srgbClr val="FFFFFF"/>
              </a:buClr>
              <a:buSzPts val="2480"/>
              <a:buFont typeface="Arial"/>
              <a:buChar char="–"/>
            </a:pPr>
            <a:r>
              <a:rPr lang="en-US" sz="2480" dirty="0">
                <a:solidFill>
                  <a:srgbClr val="FFFFFF"/>
                </a:solidFill>
              </a:rPr>
              <a:t>Shirt Designs</a:t>
            </a:r>
            <a:endParaRPr sz="2480" dirty="0">
              <a:solidFill>
                <a:srgbClr val="FFFFFF"/>
              </a:solidFill>
            </a:endParaRPr>
          </a:p>
          <a:p>
            <a:pPr marL="742950" marR="0" lvl="1" indent="-265430" algn="l" rtl="0">
              <a:lnSpc>
                <a:spcPct val="80000"/>
              </a:lnSpc>
              <a:spcBef>
                <a:spcPts val="1600"/>
              </a:spcBef>
              <a:spcAft>
                <a:spcPts val="0"/>
              </a:spcAft>
              <a:buClr>
                <a:srgbClr val="FFFFFF"/>
              </a:buClr>
              <a:buSzPts val="2480"/>
              <a:buFont typeface="Arial"/>
              <a:buChar char="–"/>
            </a:pPr>
            <a:r>
              <a:rPr lang="en-US" sz="2480" dirty="0">
                <a:solidFill>
                  <a:srgbClr val="FFFFFF"/>
                </a:solidFill>
              </a:rPr>
              <a:t>TGC Board Elections</a:t>
            </a:r>
            <a:endParaRPr sz="2480" dirty="0">
              <a:solidFill>
                <a:srgbClr val="FFFFFF"/>
              </a:solidFill>
            </a:endParaRPr>
          </a:p>
          <a:p>
            <a:pPr marL="457200" marR="0" lvl="0" indent="0" algn="l" rtl="0">
              <a:lnSpc>
                <a:spcPct val="80000"/>
              </a:lnSpc>
              <a:spcBef>
                <a:spcPts val="1600"/>
              </a:spcBef>
              <a:spcAft>
                <a:spcPts val="1600"/>
              </a:spcAft>
              <a:buNone/>
            </a:pPr>
            <a:endParaRPr sz="2480" dirty="0">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156"/>
        <p:cNvGrpSpPr/>
        <p:nvPr/>
      </p:nvGrpSpPr>
      <p:grpSpPr>
        <a:xfrm>
          <a:off x="0" y="0"/>
          <a:ext cx="0" cy="0"/>
          <a:chOff x="0" y="0"/>
          <a:chExt cx="0" cy="0"/>
        </a:xfrm>
      </p:grpSpPr>
      <p:sp>
        <p:nvSpPr>
          <p:cNvPr id="157" name="Google Shape;157;p27"/>
          <p:cNvSpPr txBox="1">
            <a:spLocks noGrp="1"/>
          </p:cNvSpPr>
          <p:nvPr>
            <p:ph type="title"/>
          </p:nvPr>
        </p:nvSpPr>
        <p:spPr>
          <a:xfrm>
            <a:off x="457200" y="0"/>
            <a:ext cx="8229600" cy="914400"/>
          </a:xfrm>
          <a:prstGeom prst="rect">
            <a:avLst/>
          </a:prstGeom>
          <a:noFill/>
          <a:ln>
            <a:noFill/>
          </a:ln>
        </p:spPr>
        <p:txBody>
          <a:bodyPr spcFirstLastPara="1" wrap="square" lIns="91425" tIns="45700" rIns="91425" bIns="45700" anchor="ctr" anchorCtr="0">
            <a:noAutofit/>
          </a:bodyPr>
          <a:lstStyle/>
          <a:p>
            <a:pPr marL="0" lvl="0" indent="0" algn="ctr" rtl="0">
              <a:lnSpc>
                <a:spcPct val="115000"/>
              </a:lnSpc>
              <a:spcBef>
                <a:spcPts val="640"/>
              </a:spcBef>
              <a:spcAft>
                <a:spcPts val="1600"/>
              </a:spcAft>
              <a:buNone/>
            </a:pPr>
            <a:r>
              <a:rPr lang="en-US" sz="3400">
                <a:solidFill>
                  <a:schemeClr val="lt1"/>
                </a:solidFill>
              </a:rPr>
              <a:t>Scheduling Constraints</a:t>
            </a:r>
            <a:endParaRPr sz="3400">
              <a:solidFill>
                <a:srgbClr val="FFFFFF"/>
              </a:solidFill>
            </a:endParaRPr>
          </a:p>
        </p:txBody>
      </p:sp>
      <p:sp>
        <p:nvSpPr>
          <p:cNvPr id="158" name="Google Shape;158;p27"/>
          <p:cNvSpPr txBox="1">
            <a:spLocks noGrp="1"/>
          </p:cNvSpPr>
          <p:nvPr>
            <p:ph type="body" idx="1"/>
          </p:nvPr>
        </p:nvSpPr>
        <p:spPr>
          <a:xfrm>
            <a:off x="457200" y="914400"/>
            <a:ext cx="8229600" cy="57912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15000"/>
              </a:lnSpc>
              <a:spcBef>
                <a:spcPts val="640"/>
              </a:spcBef>
              <a:spcAft>
                <a:spcPts val="0"/>
              </a:spcAft>
              <a:buClr>
                <a:srgbClr val="FFFFFF"/>
              </a:buClr>
              <a:buSzPts val="3200"/>
              <a:buChar char="•"/>
            </a:pPr>
            <a:r>
              <a:rPr lang="en-US" dirty="0">
                <a:solidFill>
                  <a:srgbClr val="FFFFFF"/>
                </a:solidFill>
              </a:rPr>
              <a:t>Spring Break</a:t>
            </a:r>
            <a:endParaRPr dirty="0">
              <a:solidFill>
                <a:srgbClr val="FFFFFF"/>
              </a:solidFill>
            </a:endParaRPr>
          </a:p>
          <a:p>
            <a:pPr marL="742950" marR="0" lvl="1" indent="-222250" algn="l" rtl="0">
              <a:lnSpc>
                <a:spcPct val="100000"/>
              </a:lnSpc>
              <a:spcBef>
                <a:spcPts val="0"/>
              </a:spcBef>
              <a:spcAft>
                <a:spcPts val="0"/>
              </a:spcAft>
              <a:buClr>
                <a:schemeClr val="lt1"/>
              </a:buClr>
              <a:buSzPts val="1800"/>
              <a:buChar char="–"/>
            </a:pPr>
            <a:r>
              <a:rPr lang="en-US" sz="1800" dirty="0">
                <a:solidFill>
                  <a:schemeClr val="lt1"/>
                </a:solidFill>
              </a:rPr>
              <a:t>Mar 4-12: Baylor, </a:t>
            </a:r>
          </a:p>
          <a:p>
            <a:pPr marL="742950" marR="0" lvl="1" indent="-222250" algn="l" rtl="0">
              <a:lnSpc>
                <a:spcPct val="100000"/>
              </a:lnSpc>
              <a:spcBef>
                <a:spcPts val="0"/>
              </a:spcBef>
              <a:spcAft>
                <a:spcPts val="0"/>
              </a:spcAft>
              <a:buClr>
                <a:schemeClr val="lt1"/>
              </a:buClr>
              <a:buSzPts val="1800"/>
              <a:buChar char="–"/>
            </a:pPr>
            <a:r>
              <a:rPr lang="en-US" sz="1800" dirty="0">
                <a:solidFill>
                  <a:schemeClr val="lt1"/>
                </a:solidFill>
              </a:rPr>
              <a:t>Mar 11-19: TCU, UT, UTD, UTA, A&amp;M, ACC, Houston, </a:t>
            </a:r>
            <a:r>
              <a:rPr lang="en-US" sz="1800" dirty="0" err="1">
                <a:solidFill>
                  <a:schemeClr val="lt1"/>
                </a:solidFill>
              </a:rPr>
              <a:t>TxSt</a:t>
            </a:r>
            <a:r>
              <a:rPr lang="en-US" sz="1800" dirty="0">
                <a:solidFill>
                  <a:schemeClr val="lt1"/>
                </a:solidFill>
              </a:rPr>
              <a:t>, Tx Tech, OU</a:t>
            </a:r>
          </a:p>
          <a:p>
            <a:pPr marL="342900" marR="0" lvl="0" indent="-342900" algn="l" rtl="0">
              <a:lnSpc>
                <a:spcPct val="115000"/>
              </a:lnSpc>
              <a:spcBef>
                <a:spcPts val="640"/>
              </a:spcBef>
              <a:spcAft>
                <a:spcPts val="0"/>
              </a:spcAft>
              <a:buClr>
                <a:schemeClr val="lt1"/>
              </a:buClr>
              <a:buSzPts val="3200"/>
              <a:buChar char="•"/>
            </a:pPr>
            <a:r>
              <a:rPr lang="en-US" dirty="0">
                <a:solidFill>
                  <a:schemeClr val="lt1"/>
                </a:solidFill>
              </a:rPr>
              <a:t>Other big meets to avoid:</a:t>
            </a:r>
          </a:p>
          <a:p>
            <a:pPr marL="742950" marR="0" lvl="1" indent="-222250" algn="l" rtl="0">
              <a:lnSpc>
                <a:spcPct val="115000"/>
              </a:lnSpc>
              <a:spcBef>
                <a:spcPts val="640"/>
              </a:spcBef>
              <a:spcAft>
                <a:spcPts val="0"/>
              </a:spcAft>
              <a:buClr>
                <a:schemeClr val="lt1"/>
              </a:buClr>
              <a:buSzPts val="1800"/>
              <a:buChar char="–"/>
            </a:pPr>
            <a:r>
              <a:rPr lang="en-US" sz="1800" dirty="0">
                <a:solidFill>
                  <a:schemeClr val="lt1"/>
                </a:solidFill>
              </a:rPr>
              <a:t>Metroplex: Feb 10</a:t>
            </a:r>
            <a:r>
              <a:rPr lang="en-US" sz="1800" baseline="30000" dirty="0">
                <a:solidFill>
                  <a:schemeClr val="lt1"/>
                </a:solidFill>
              </a:rPr>
              <a:t>th</a:t>
            </a:r>
            <a:r>
              <a:rPr lang="en-US" sz="1800" dirty="0">
                <a:solidFill>
                  <a:schemeClr val="lt1"/>
                </a:solidFill>
              </a:rPr>
              <a:t>-12th</a:t>
            </a:r>
          </a:p>
          <a:p>
            <a:pPr marL="742950" marR="0" lvl="1" indent="-222250" algn="l" rtl="0">
              <a:lnSpc>
                <a:spcPct val="115000"/>
              </a:lnSpc>
              <a:spcBef>
                <a:spcPts val="640"/>
              </a:spcBef>
              <a:spcAft>
                <a:spcPts val="0"/>
              </a:spcAft>
              <a:buClr>
                <a:schemeClr val="lt1"/>
              </a:buClr>
              <a:buSzPts val="1800"/>
              <a:buChar char="–"/>
            </a:pPr>
            <a:r>
              <a:rPr lang="en-US" sz="1800" dirty="0">
                <a:solidFill>
                  <a:schemeClr val="lt1"/>
                </a:solidFill>
              </a:rPr>
              <a:t>HNI: Jan 13-15</a:t>
            </a:r>
            <a:endParaRPr sz="1800" dirty="0">
              <a:solidFill>
                <a:schemeClr val="lt1"/>
              </a:solidFill>
            </a:endParaRPr>
          </a:p>
          <a:p>
            <a:pPr marL="742950" marR="0" lvl="1" indent="-222250" algn="l" rtl="0">
              <a:lnSpc>
                <a:spcPct val="115000"/>
              </a:lnSpc>
              <a:spcBef>
                <a:spcPts val="640"/>
              </a:spcBef>
              <a:spcAft>
                <a:spcPts val="0"/>
              </a:spcAft>
              <a:buClr>
                <a:schemeClr val="lt1"/>
              </a:buClr>
              <a:buSzPts val="1800"/>
              <a:buChar char="–"/>
            </a:pPr>
            <a:r>
              <a:rPr lang="en-US" sz="1800" dirty="0">
                <a:solidFill>
                  <a:schemeClr val="lt1"/>
                </a:solidFill>
              </a:rPr>
              <a:t>NAIGC Nationals Mar 29</a:t>
            </a:r>
            <a:r>
              <a:rPr lang="en-US" sz="1800" baseline="30000" dirty="0">
                <a:solidFill>
                  <a:schemeClr val="lt1"/>
                </a:solidFill>
              </a:rPr>
              <a:t>th </a:t>
            </a:r>
            <a:r>
              <a:rPr lang="en-US" sz="1800" dirty="0">
                <a:solidFill>
                  <a:schemeClr val="lt1"/>
                </a:solidFill>
              </a:rPr>
              <a:t>- April 1</a:t>
            </a:r>
            <a:r>
              <a:rPr lang="en-US" sz="1800" baseline="30000" dirty="0">
                <a:solidFill>
                  <a:schemeClr val="lt1"/>
                </a:solidFill>
              </a:rPr>
              <a:t>st</a:t>
            </a:r>
            <a:r>
              <a:rPr lang="en-US" sz="1800" dirty="0">
                <a:solidFill>
                  <a:schemeClr val="lt1"/>
                </a:solidFill>
              </a:rPr>
              <a:t> </a:t>
            </a:r>
            <a:endParaRPr lang="en-US" sz="2100" dirty="0">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168"/>
        <p:cNvGrpSpPr/>
        <p:nvPr/>
      </p:nvGrpSpPr>
      <p:grpSpPr>
        <a:xfrm>
          <a:off x="0" y="0"/>
          <a:ext cx="0" cy="0"/>
          <a:chOff x="0" y="0"/>
          <a:chExt cx="0" cy="0"/>
        </a:xfrm>
      </p:grpSpPr>
      <p:sp>
        <p:nvSpPr>
          <p:cNvPr id="169" name="Google Shape;169;p29"/>
          <p:cNvSpPr txBox="1">
            <a:spLocks noGrp="1"/>
          </p:cNvSpPr>
          <p:nvPr>
            <p:ph type="title"/>
          </p:nvPr>
        </p:nvSpPr>
        <p:spPr>
          <a:xfrm>
            <a:off x="457200" y="0"/>
            <a:ext cx="8229600" cy="914400"/>
          </a:xfrm>
          <a:prstGeom prst="rect">
            <a:avLst/>
          </a:prstGeom>
          <a:noFill/>
          <a:ln>
            <a:noFill/>
          </a:ln>
        </p:spPr>
        <p:txBody>
          <a:bodyPr spcFirstLastPara="1" wrap="square" lIns="91425" tIns="45700" rIns="91425" bIns="45700" anchor="ctr" anchorCtr="0">
            <a:noAutofit/>
          </a:bodyPr>
          <a:lstStyle/>
          <a:p>
            <a:pPr marL="342900" lvl="0" indent="0" algn="ctr" rtl="0">
              <a:lnSpc>
                <a:spcPct val="115000"/>
              </a:lnSpc>
              <a:spcBef>
                <a:spcPts val="640"/>
              </a:spcBef>
              <a:spcAft>
                <a:spcPts val="1600"/>
              </a:spcAft>
              <a:buNone/>
            </a:pPr>
            <a:r>
              <a:rPr lang="en-US" sz="3400" dirty="0">
                <a:solidFill>
                  <a:schemeClr val="lt1"/>
                </a:solidFill>
              </a:rPr>
              <a:t>March 2023</a:t>
            </a:r>
            <a:endParaRPr sz="3400" dirty="0">
              <a:solidFill>
                <a:srgbClr val="FFFFFF"/>
              </a:solidFill>
            </a:endParaRPr>
          </a:p>
        </p:txBody>
      </p:sp>
      <p:sp>
        <p:nvSpPr>
          <p:cNvPr id="170" name="Google Shape;170;p29"/>
          <p:cNvSpPr txBox="1">
            <a:spLocks noGrp="1"/>
          </p:cNvSpPr>
          <p:nvPr>
            <p:ph type="body" idx="1"/>
          </p:nvPr>
        </p:nvSpPr>
        <p:spPr>
          <a:xfrm>
            <a:off x="457200" y="914400"/>
            <a:ext cx="8229600" cy="5791200"/>
          </a:xfrm>
          <a:prstGeom prst="rect">
            <a:avLst/>
          </a:prstGeom>
          <a:noFill/>
          <a:ln>
            <a:noFill/>
          </a:ln>
        </p:spPr>
        <p:txBody>
          <a:bodyPr spcFirstLastPara="1" wrap="square" lIns="91425" tIns="45700" rIns="91425" bIns="45700" anchor="t" anchorCtr="0">
            <a:noAutofit/>
          </a:bodyPr>
          <a:lstStyle/>
          <a:p>
            <a:pPr marL="342900" marR="0" lvl="0" indent="-330200" algn="l" rtl="0">
              <a:lnSpc>
                <a:spcPct val="115000"/>
              </a:lnSpc>
              <a:spcBef>
                <a:spcPts val="640"/>
              </a:spcBef>
              <a:spcAft>
                <a:spcPts val="0"/>
              </a:spcAft>
              <a:buClr>
                <a:srgbClr val="FFFFFF"/>
              </a:buClr>
              <a:buSzPts val="3000"/>
              <a:buChar char="•"/>
            </a:pPr>
            <a:r>
              <a:rPr lang="en-US" sz="3000" dirty="0">
                <a:solidFill>
                  <a:srgbClr val="FFFFFF"/>
                </a:solidFill>
              </a:rPr>
              <a:t>Mar 29- April 1 NAIGC Nationals</a:t>
            </a:r>
          </a:p>
          <a:p>
            <a:pPr marL="342900" marR="0" lvl="0" indent="-330200" algn="l" rtl="0">
              <a:lnSpc>
                <a:spcPct val="115000"/>
              </a:lnSpc>
              <a:spcBef>
                <a:spcPts val="640"/>
              </a:spcBef>
              <a:spcAft>
                <a:spcPts val="0"/>
              </a:spcAft>
              <a:buClr>
                <a:srgbClr val="FFFFFF"/>
              </a:buClr>
              <a:buSzPts val="3000"/>
              <a:buChar char="•"/>
            </a:pPr>
            <a:r>
              <a:rPr lang="en-US" sz="3000" dirty="0">
                <a:solidFill>
                  <a:srgbClr val="FFFFFF"/>
                </a:solidFill>
              </a:rPr>
              <a:t>Mar 25</a:t>
            </a:r>
            <a:r>
              <a:rPr lang="en-US" sz="3000" baseline="30000" dirty="0">
                <a:solidFill>
                  <a:srgbClr val="FFFFFF"/>
                </a:solidFill>
              </a:rPr>
              <a:t>th</a:t>
            </a:r>
            <a:r>
              <a:rPr lang="en-US" sz="3000" dirty="0">
                <a:solidFill>
                  <a:srgbClr val="FFFFFF"/>
                </a:solidFill>
              </a:rPr>
              <a:t>: A&amp;M</a:t>
            </a:r>
          </a:p>
          <a:p>
            <a:pPr marL="342900" marR="0" lvl="0" indent="-330200" algn="l" rtl="0">
              <a:lnSpc>
                <a:spcPct val="115000"/>
              </a:lnSpc>
              <a:spcBef>
                <a:spcPts val="640"/>
              </a:spcBef>
              <a:spcAft>
                <a:spcPts val="0"/>
              </a:spcAft>
              <a:buClr>
                <a:srgbClr val="FFFFFF"/>
              </a:buClr>
              <a:buSzPts val="3000"/>
              <a:buChar char="•"/>
            </a:pPr>
            <a:r>
              <a:rPr lang="en-US" sz="3000" dirty="0">
                <a:solidFill>
                  <a:srgbClr val="FFFFFF"/>
                </a:solidFill>
              </a:rPr>
              <a:t>Mar 5</a:t>
            </a:r>
            <a:r>
              <a:rPr lang="en-US" sz="3000" baseline="30000" dirty="0">
                <a:solidFill>
                  <a:srgbClr val="FFFFFF"/>
                </a:solidFill>
              </a:rPr>
              <a:t>th</a:t>
            </a:r>
            <a:r>
              <a:rPr lang="en-US" sz="3000" dirty="0">
                <a:solidFill>
                  <a:srgbClr val="FFFFFF"/>
                </a:solidFill>
              </a:rPr>
              <a:t>: Houston</a:t>
            </a:r>
          </a:p>
          <a:p>
            <a:pPr marL="342900" marR="0" lvl="0" indent="-330200" algn="l" rtl="0">
              <a:lnSpc>
                <a:spcPct val="115000"/>
              </a:lnSpc>
              <a:spcBef>
                <a:spcPts val="640"/>
              </a:spcBef>
              <a:spcAft>
                <a:spcPts val="0"/>
              </a:spcAft>
              <a:buClr>
                <a:srgbClr val="FFFFFF"/>
              </a:buClr>
              <a:buSzPts val="3000"/>
              <a:buChar char="•"/>
            </a:pPr>
            <a:endParaRPr sz="3000" dirty="0">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174"/>
        <p:cNvGrpSpPr/>
        <p:nvPr/>
      </p:nvGrpSpPr>
      <p:grpSpPr>
        <a:xfrm>
          <a:off x="0" y="0"/>
          <a:ext cx="0" cy="0"/>
          <a:chOff x="0" y="0"/>
          <a:chExt cx="0" cy="0"/>
        </a:xfrm>
      </p:grpSpPr>
      <p:sp>
        <p:nvSpPr>
          <p:cNvPr id="175" name="Google Shape;175;p30"/>
          <p:cNvSpPr txBox="1">
            <a:spLocks noGrp="1"/>
          </p:cNvSpPr>
          <p:nvPr>
            <p:ph type="title"/>
          </p:nvPr>
        </p:nvSpPr>
        <p:spPr>
          <a:xfrm>
            <a:off x="457200" y="0"/>
            <a:ext cx="8229600" cy="914400"/>
          </a:xfrm>
          <a:prstGeom prst="rect">
            <a:avLst/>
          </a:prstGeom>
          <a:noFill/>
          <a:ln>
            <a:noFill/>
          </a:ln>
        </p:spPr>
        <p:txBody>
          <a:bodyPr spcFirstLastPara="1" wrap="square" lIns="91425" tIns="45700" rIns="91425" bIns="45700" anchor="ctr" anchorCtr="0">
            <a:noAutofit/>
          </a:bodyPr>
          <a:lstStyle/>
          <a:p>
            <a:pPr marL="342900" lvl="0" indent="0" algn="ctr" rtl="0">
              <a:lnSpc>
                <a:spcPct val="115000"/>
              </a:lnSpc>
              <a:spcBef>
                <a:spcPts val="640"/>
              </a:spcBef>
              <a:spcAft>
                <a:spcPts val="1600"/>
              </a:spcAft>
              <a:buNone/>
            </a:pPr>
            <a:r>
              <a:rPr lang="en-US" sz="3400" dirty="0">
                <a:solidFill>
                  <a:schemeClr val="lt1"/>
                </a:solidFill>
              </a:rPr>
              <a:t>February 2023</a:t>
            </a:r>
            <a:endParaRPr sz="3400" dirty="0">
              <a:solidFill>
                <a:srgbClr val="FFFFFF"/>
              </a:solidFill>
            </a:endParaRPr>
          </a:p>
        </p:txBody>
      </p:sp>
      <p:sp>
        <p:nvSpPr>
          <p:cNvPr id="176" name="Google Shape;176;p30"/>
          <p:cNvSpPr txBox="1">
            <a:spLocks noGrp="1"/>
          </p:cNvSpPr>
          <p:nvPr>
            <p:ph type="body" idx="1"/>
          </p:nvPr>
        </p:nvSpPr>
        <p:spPr>
          <a:xfrm>
            <a:off x="457200" y="914400"/>
            <a:ext cx="8229600" cy="5791200"/>
          </a:xfrm>
          <a:prstGeom prst="rect">
            <a:avLst/>
          </a:prstGeom>
          <a:noFill/>
          <a:ln>
            <a:noFill/>
          </a:ln>
        </p:spPr>
        <p:txBody>
          <a:bodyPr spcFirstLastPara="1" wrap="square" lIns="91425" tIns="45700" rIns="91425" bIns="45700" anchor="t" anchorCtr="0">
            <a:noAutofit/>
          </a:bodyPr>
          <a:lstStyle/>
          <a:p>
            <a:pPr marL="342900" marR="0" lvl="0" indent="-330200" algn="l" rtl="0">
              <a:lnSpc>
                <a:spcPct val="115000"/>
              </a:lnSpc>
              <a:spcBef>
                <a:spcPts val="640"/>
              </a:spcBef>
              <a:spcAft>
                <a:spcPts val="0"/>
              </a:spcAft>
              <a:buClr>
                <a:schemeClr val="lt1"/>
              </a:buClr>
              <a:buSzPts val="3000"/>
              <a:buChar char="•"/>
            </a:pPr>
            <a:r>
              <a:rPr lang="en-US" sz="3000" dirty="0">
                <a:solidFill>
                  <a:schemeClr val="lt1"/>
                </a:solidFill>
              </a:rPr>
              <a:t>4</a:t>
            </a:r>
            <a:r>
              <a:rPr lang="en-US" sz="3000" baseline="30000" dirty="0">
                <a:solidFill>
                  <a:schemeClr val="lt1"/>
                </a:solidFill>
              </a:rPr>
              <a:t>th </a:t>
            </a:r>
            <a:r>
              <a:rPr lang="en-US" sz="3000" dirty="0">
                <a:solidFill>
                  <a:schemeClr val="lt1"/>
                </a:solidFill>
              </a:rPr>
              <a:t>SCL</a:t>
            </a:r>
          </a:p>
          <a:p>
            <a:pPr marL="342900" marR="0" lvl="0" indent="-330200" algn="l" rtl="0">
              <a:lnSpc>
                <a:spcPct val="115000"/>
              </a:lnSpc>
              <a:spcBef>
                <a:spcPts val="640"/>
              </a:spcBef>
              <a:spcAft>
                <a:spcPts val="0"/>
              </a:spcAft>
              <a:buClr>
                <a:schemeClr val="lt1"/>
              </a:buClr>
              <a:buSzPts val="3000"/>
              <a:buChar char="•"/>
            </a:pPr>
            <a:r>
              <a:rPr lang="en-US" sz="3000" dirty="0">
                <a:solidFill>
                  <a:schemeClr val="lt1"/>
                </a:solidFill>
              </a:rPr>
              <a:t>10-12</a:t>
            </a:r>
            <a:r>
              <a:rPr lang="en-US" sz="3000" baseline="30000" dirty="0">
                <a:solidFill>
                  <a:schemeClr val="lt1"/>
                </a:solidFill>
              </a:rPr>
              <a:t>th</a:t>
            </a:r>
            <a:r>
              <a:rPr lang="en-US" sz="3000" dirty="0">
                <a:solidFill>
                  <a:schemeClr val="lt1"/>
                </a:solidFill>
              </a:rPr>
              <a:t> : Metroplex</a:t>
            </a:r>
            <a:endParaRPr sz="3000" dirty="0">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180"/>
        <p:cNvGrpSpPr/>
        <p:nvPr/>
      </p:nvGrpSpPr>
      <p:grpSpPr>
        <a:xfrm>
          <a:off x="0" y="0"/>
          <a:ext cx="0" cy="0"/>
          <a:chOff x="0" y="0"/>
          <a:chExt cx="0" cy="0"/>
        </a:xfrm>
      </p:grpSpPr>
      <p:sp>
        <p:nvSpPr>
          <p:cNvPr id="181" name="Google Shape;181;p31"/>
          <p:cNvSpPr txBox="1">
            <a:spLocks noGrp="1"/>
          </p:cNvSpPr>
          <p:nvPr>
            <p:ph type="title"/>
          </p:nvPr>
        </p:nvSpPr>
        <p:spPr>
          <a:xfrm>
            <a:off x="457200" y="0"/>
            <a:ext cx="8229600" cy="914400"/>
          </a:xfrm>
          <a:prstGeom prst="rect">
            <a:avLst/>
          </a:prstGeom>
          <a:noFill/>
          <a:ln>
            <a:noFill/>
          </a:ln>
        </p:spPr>
        <p:txBody>
          <a:bodyPr spcFirstLastPara="1" wrap="square" lIns="91425" tIns="45700" rIns="91425" bIns="45700" anchor="ctr" anchorCtr="0">
            <a:noAutofit/>
          </a:bodyPr>
          <a:lstStyle/>
          <a:p>
            <a:pPr marL="342900" lvl="0" indent="0" algn="ctr" rtl="0">
              <a:lnSpc>
                <a:spcPct val="115000"/>
              </a:lnSpc>
              <a:spcBef>
                <a:spcPts val="640"/>
              </a:spcBef>
              <a:spcAft>
                <a:spcPts val="1600"/>
              </a:spcAft>
              <a:buNone/>
            </a:pPr>
            <a:r>
              <a:rPr lang="en-US" sz="3400" dirty="0">
                <a:solidFill>
                  <a:schemeClr val="lt1"/>
                </a:solidFill>
              </a:rPr>
              <a:t>January 2023</a:t>
            </a:r>
            <a:endParaRPr sz="3400" dirty="0">
              <a:solidFill>
                <a:schemeClr val="lt1"/>
              </a:solidFill>
            </a:endParaRPr>
          </a:p>
        </p:txBody>
      </p:sp>
      <p:sp>
        <p:nvSpPr>
          <p:cNvPr id="182" name="Google Shape;182;p31"/>
          <p:cNvSpPr txBox="1">
            <a:spLocks noGrp="1"/>
          </p:cNvSpPr>
          <p:nvPr>
            <p:ph type="body" idx="1"/>
          </p:nvPr>
        </p:nvSpPr>
        <p:spPr>
          <a:xfrm>
            <a:off x="457200" y="914400"/>
            <a:ext cx="8229600" cy="5791200"/>
          </a:xfrm>
          <a:prstGeom prst="rect">
            <a:avLst/>
          </a:prstGeom>
          <a:noFill/>
          <a:ln>
            <a:noFill/>
          </a:ln>
        </p:spPr>
        <p:txBody>
          <a:bodyPr spcFirstLastPara="1" wrap="square" lIns="91425" tIns="45700" rIns="91425" bIns="45700" anchor="t" anchorCtr="0">
            <a:noAutofit/>
          </a:bodyPr>
          <a:lstStyle/>
          <a:p>
            <a:pPr marL="342900" marR="0" lvl="0" indent="-317500" algn="l" rtl="0">
              <a:lnSpc>
                <a:spcPct val="115000"/>
              </a:lnSpc>
              <a:spcBef>
                <a:spcPts val="640"/>
              </a:spcBef>
              <a:spcAft>
                <a:spcPts val="0"/>
              </a:spcAft>
              <a:buClr>
                <a:srgbClr val="FFFFFF"/>
              </a:buClr>
              <a:buSzPts val="2800"/>
              <a:buChar char="•"/>
            </a:pPr>
            <a:r>
              <a:rPr lang="en-US" sz="2800" dirty="0">
                <a:solidFill>
                  <a:srgbClr val="FFFFFF"/>
                </a:solidFill>
              </a:rPr>
              <a:t>13</a:t>
            </a:r>
            <a:r>
              <a:rPr lang="en-US" sz="2800" baseline="30000" dirty="0">
                <a:solidFill>
                  <a:srgbClr val="FFFFFF"/>
                </a:solidFill>
              </a:rPr>
              <a:t>th</a:t>
            </a:r>
            <a:r>
              <a:rPr lang="en-US" sz="2800" dirty="0">
                <a:solidFill>
                  <a:srgbClr val="FFFFFF"/>
                </a:solidFill>
              </a:rPr>
              <a:t>-15</a:t>
            </a:r>
            <a:r>
              <a:rPr lang="en-US" sz="2800" baseline="30000" dirty="0">
                <a:solidFill>
                  <a:srgbClr val="FFFFFF"/>
                </a:solidFill>
              </a:rPr>
              <a:t>th</a:t>
            </a:r>
            <a:r>
              <a:rPr lang="en-US" sz="2800" dirty="0">
                <a:solidFill>
                  <a:srgbClr val="FFFFFF"/>
                </a:solidFill>
              </a:rPr>
              <a:t> : HNI</a:t>
            </a:r>
          </a:p>
          <a:p>
            <a:pPr marL="342900" marR="0" lvl="0" indent="-317500" algn="l" rtl="0">
              <a:lnSpc>
                <a:spcPct val="115000"/>
              </a:lnSpc>
              <a:spcBef>
                <a:spcPts val="640"/>
              </a:spcBef>
              <a:spcAft>
                <a:spcPts val="0"/>
              </a:spcAft>
              <a:buClr>
                <a:srgbClr val="FFFFFF"/>
              </a:buClr>
              <a:buSzPts val="2800"/>
              <a:buChar char="•"/>
            </a:pPr>
            <a:endParaRPr lang="en-US" sz="2800" dirty="0">
              <a:solidFill>
                <a:srgbClr val="FFFFFF"/>
              </a:solidFill>
            </a:endParaRPr>
          </a:p>
          <a:p>
            <a:pPr marL="342900" marR="0" lvl="0" indent="-317500" algn="l" rtl="0">
              <a:lnSpc>
                <a:spcPct val="115000"/>
              </a:lnSpc>
              <a:spcBef>
                <a:spcPts val="640"/>
              </a:spcBef>
              <a:spcAft>
                <a:spcPts val="0"/>
              </a:spcAft>
              <a:buClr>
                <a:srgbClr val="FFFFFF"/>
              </a:buClr>
              <a:buSzPts val="2800"/>
              <a:buChar char="•"/>
            </a:pPr>
            <a:endParaRPr sz="2800" dirty="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84"/>
        <p:cNvGrpSpPr/>
        <p:nvPr/>
      </p:nvGrpSpPr>
      <p:grpSpPr>
        <a:xfrm>
          <a:off x="0" y="0"/>
          <a:ext cx="0" cy="0"/>
          <a:chOff x="0" y="0"/>
          <a:chExt cx="0" cy="0"/>
        </a:xfrm>
      </p:grpSpPr>
      <p:sp>
        <p:nvSpPr>
          <p:cNvPr id="85" name="Google Shape;85;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4400" b="0" i="0" u="none" strike="noStrike" cap="none">
                <a:solidFill>
                  <a:srgbClr val="FFFFFF"/>
                </a:solidFill>
                <a:latin typeface="Calibri"/>
                <a:ea typeface="Calibri"/>
                <a:cs typeface="Calibri"/>
                <a:sym typeface="Calibri"/>
              </a:rPr>
              <a:t>Agenda</a:t>
            </a:r>
            <a:endParaRPr>
              <a:solidFill>
                <a:srgbClr val="FFFFFF"/>
              </a:solidFill>
            </a:endParaRPr>
          </a:p>
        </p:txBody>
      </p:sp>
      <p:sp>
        <p:nvSpPr>
          <p:cNvPr id="86" name="Google Shape;86;p15"/>
          <p:cNvSpPr txBox="1">
            <a:spLocks noGrp="1"/>
          </p:cNvSpPr>
          <p:nvPr>
            <p:ph type="body" idx="1"/>
          </p:nvPr>
        </p:nvSpPr>
        <p:spPr>
          <a:xfrm>
            <a:off x="457200" y="1417650"/>
            <a:ext cx="8229600" cy="4708500"/>
          </a:xfrm>
          <a:prstGeom prst="rect">
            <a:avLst/>
          </a:prstGeom>
          <a:noFill/>
          <a:ln>
            <a:noFill/>
          </a:ln>
        </p:spPr>
        <p:txBody>
          <a:bodyPr spcFirstLastPara="1" wrap="square" lIns="91425" tIns="45700" rIns="91425" bIns="45700" anchor="t" anchorCtr="0">
            <a:noAutofit/>
          </a:bodyPr>
          <a:lstStyle/>
          <a:p>
            <a:pPr marL="457200" marR="0" lvl="0" indent="-431800" algn="l" rtl="0">
              <a:spcBef>
                <a:spcPts val="0"/>
              </a:spcBef>
              <a:spcAft>
                <a:spcPts val="0"/>
              </a:spcAft>
              <a:buClr>
                <a:srgbClr val="FFFFFF"/>
              </a:buClr>
              <a:buSzPts val="3200"/>
              <a:buFont typeface="Calibri"/>
              <a:buChar char="-"/>
            </a:pPr>
            <a:r>
              <a:rPr lang="en-US" dirty="0">
                <a:solidFill>
                  <a:srgbClr val="FFFFFF"/>
                </a:solidFill>
              </a:rPr>
              <a:t>Approve 2021 Minutes</a:t>
            </a:r>
            <a:endParaRPr dirty="0">
              <a:solidFill>
                <a:srgbClr val="FFFFFF"/>
              </a:solidFill>
            </a:endParaRPr>
          </a:p>
          <a:p>
            <a:pPr marL="457200" marR="0" lvl="0" indent="-431800" algn="l" rtl="0">
              <a:spcBef>
                <a:spcPts val="0"/>
              </a:spcBef>
              <a:spcAft>
                <a:spcPts val="0"/>
              </a:spcAft>
              <a:buClr>
                <a:srgbClr val="FFFFFF"/>
              </a:buClr>
              <a:buSzPts val="3200"/>
              <a:buFont typeface="Calibri"/>
              <a:buChar char="-"/>
            </a:pPr>
            <a:r>
              <a:rPr lang="en-US" sz="3200" b="0" i="0" u="none" strike="noStrike" cap="none" dirty="0">
                <a:solidFill>
                  <a:srgbClr val="FFFFFF"/>
                </a:solidFill>
                <a:latin typeface="Calibri"/>
                <a:ea typeface="Calibri"/>
                <a:cs typeface="Calibri"/>
                <a:sym typeface="Calibri"/>
              </a:rPr>
              <a:t>Roll Call</a:t>
            </a:r>
            <a:endParaRPr dirty="0">
              <a:solidFill>
                <a:srgbClr val="FFFFFF"/>
              </a:solidFill>
            </a:endParaRPr>
          </a:p>
          <a:p>
            <a:pPr marL="457200" marR="0" lvl="0" indent="-431800" algn="l" rtl="0">
              <a:spcBef>
                <a:spcPts val="0"/>
              </a:spcBef>
              <a:spcAft>
                <a:spcPts val="0"/>
              </a:spcAft>
              <a:buClr>
                <a:srgbClr val="FFFFFF"/>
              </a:buClr>
              <a:buSzPts val="3200"/>
              <a:buFont typeface="Calibri"/>
              <a:buChar char="-"/>
            </a:pPr>
            <a:r>
              <a:rPr lang="en-US" sz="3200" b="0" i="0" u="none" strike="noStrike" cap="none" dirty="0">
                <a:solidFill>
                  <a:srgbClr val="FFFFFF"/>
                </a:solidFill>
                <a:latin typeface="Calibri"/>
                <a:ea typeface="Calibri"/>
                <a:cs typeface="Calibri"/>
                <a:sym typeface="Calibri"/>
              </a:rPr>
              <a:t>TGC </a:t>
            </a:r>
            <a:r>
              <a:rPr lang="en-US" dirty="0">
                <a:solidFill>
                  <a:srgbClr val="FFFFFF"/>
                </a:solidFill>
              </a:rPr>
              <a:t>Background</a:t>
            </a:r>
            <a:endParaRPr dirty="0">
              <a:solidFill>
                <a:srgbClr val="FFFFFF"/>
              </a:solidFill>
            </a:endParaRPr>
          </a:p>
          <a:p>
            <a:pPr marL="457200" marR="0" lvl="0" indent="-431800" algn="l" rtl="0">
              <a:spcBef>
                <a:spcPts val="0"/>
              </a:spcBef>
              <a:spcAft>
                <a:spcPts val="0"/>
              </a:spcAft>
              <a:buClr>
                <a:srgbClr val="FFFFFF"/>
              </a:buClr>
              <a:buSzPts val="3200"/>
              <a:buFont typeface="Calibri"/>
              <a:buChar char="-"/>
            </a:pPr>
            <a:r>
              <a:rPr lang="en-US" sz="3200" b="0" i="0" u="none" strike="noStrike" cap="none" dirty="0">
                <a:solidFill>
                  <a:srgbClr val="FFFFFF"/>
                </a:solidFill>
                <a:latin typeface="Calibri"/>
                <a:ea typeface="Calibri"/>
                <a:cs typeface="Calibri"/>
                <a:sym typeface="Calibri"/>
              </a:rPr>
              <a:t>Current </a:t>
            </a:r>
            <a:r>
              <a:rPr lang="en-US" dirty="0">
                <a:solidFill>
                  <a:srgbClr val="FFFFFF"/>
                </a:solidFill>
              </a:rPr>
              <a:t>Objectives/Goals</a:t>
            </a:r>
          </a:p>
          <a:p>
            <a:pPr marL="457200" marR="0" lvl="0" indent="-431800" algn="l" rtl="0">
              <a:spcBef>
                <a:spcPts val="0"/>
              </a:spcBef>
              <a:spcAft>
                <a:spcPts val="0"/>
              </a:spcAft>
              <a:buClr>
                <a:srgbClr val="FFFFFF"/>
              </a:buClr>
              <a:buSzPts val="3200"/>
              <a:buFont typeface="Calibri"/>
              <a:buChar char="-"/>
            </a:pPr>
            <a:r>
              <a:rPr lang="en-US" dirty="0">
                <a:solidFill>
                  <a:srgbClr val="FFFFFF"/>
                </a:solidFill>
              </a:rPr>
              <a:t>Last Meeting</a:t>
            </a:r>
            <a:endParaRPr dirty="0">
              <a:solidFill>
                <a:srgbClr val="FFFFFF"/>
              </a:solidFill>
            </a:endParaRPr>
          </a:p>
          <a:p>
            <a:pPr marL="457200" lvl="0" indent="-431800" algn="l" rtl="0">
              <a:spcBef>
                <a:spcPts val="0"/>
              </a:spcBef>
              <a:spcAft>
                <a:spcPts val="0"/>
              </a:spcAft>
              <a:buClr>
                <a:srgbClr val="FFFFFF"/>
              </a:buClr>
              <a:buSzPts val="3200"/>
              <a:buChar char="-"/>
            </a:pPr>
            <a:r>
              <a:rPr lang="en-US" dirty="0">
                <a:solidFill>
                  <a:schemeClr val="lt1"/>
                </a:solidFill>
              </a:rPr>
              <a:t>Constitution/Rules Discussion</a:t>
            </a:r>
            <a:endParaRPr dirty="0">
              <a:solidFill>
                <a:srgbClr val="FFFFFF"/>
              </a:solidFill>
            </a:endParaRPr>
          </a:p>
          <a:p>
            <a:pPr marL="457200" marR="0" lvl="0" indent="-431800" algn="l" rtl="0">
              <a:spcBef>
                <a:spcPts val="0"/>
              </a:spcBef>
              <a:spcAft>
                <a:spcPts val="0"/>
              </a:spcAft>
              <a:buClr>
                <a:srgbClr val="FFFFFF"/>
              </a:buClr>
              <a:buSzPts val="3200"/>
              <a:buChar char="-"/>
            </a:pPr>
            <a:r>
              <a:rPr lang="en-US" dirty="0">
                <a:solidFill>
                  <a:srgbClr val="FFFFFF"/>
                </a:solidFill>
              </a:rPr>
              <a:t>2023 Meet Schedule</a:t>
            </a:r>
            <a:endParaRPr dirty="0">
              <a:solidFill>
                <a:srgbClr val="FFFFFF"/>
              </a:solidFill>
            </a:endParaRPr>
          </a:p>
          <a:p>
            <a:pPr marL="457200" marR="0" lvl="0" indent="-431800" algn="l" rtl="0">
              <a:spcBef>
                <a:spcPts val="0"/>
              </a:spcBef>
              <a:spcAft>
                <a:spcPts val="0"/>
              </a:spcAft>
              <a:buClr>
                <a:srgbClr val="FFFFFF"/>
              </a:buClr>
              <a:buSzPts val="3200"/>
              <a:buChar char="-"/>
            </a:pPr>
            <a:r>
              <a:rPr lang="en-US" dirty="0">
                <a:solidFill>
                  <a:srgbClr val="FFFFFF"/>
                </a:solidFill>
              </a:rPr>
              <a:t>2023 TGC Shirts</a:t>
            </a:r>
            <a:endParaRPr dirty="0">
              <a:solidFill>
                <a:srgbClr val="FFFFFF"/>
              </a:solidFill>
            </a:endParaRPr>
          </a:p>
          <a:p>
            <a:pPr marL="457200" marR="0" lvl="0" indent="-431800" algn="l" rtl="0">
              <a:spcBef>
                <a:spcPts val="0"/>
              </a:spcBef>
              <a:spcAft>
                <a:spcPts val="0"/>
              </a:spcAft>
              <a:buClr>
                <a:srgbClr val="FFFFFF"/>
              </a:buClr>
              <a:buSzPts val="3200"/>
              <a:buChar char="-"/>
            </a:pPr>
            <a:r>
              <a:rPr lang="en-US" dirty="0">
                <a:solidFill>
                  <a:srgbClr val="FFFFFF"/>
                </a:solidFill>
              </a:rPr>
              <a:t>Elections</a:t>
            </a:r>
            <a:endParaRPr dirty="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192"/>
        <p:cNvGrpSpPr/>
        <p:nvPr/>
      </p:nvGrpSpPr>
      <p:grpSpPr>
        <a:xfrm>
          <a:off x="0" y="0"/>
          <a:ext cx="0" cy="0"/>
          <a:chOff x="0" y="0"/>
          <a:chExt cx="0" cy="0"/>
        </a:xfrm>
      </p:grpSpPr>
      <p:sp>
        <p:nvSpPr>
          <p:cNvPr id="193" name="Google Shape;193;p3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dirty="0">
                <a:solidFill>
                  <a:srgbClr val="FFFFFF"/>
                </a:solidFill>
              </a:rPr>
              <a:t>2022 Shirts</a:t>
            </a:r>
            <a:endParaRPr dirty="0">
              <a:solidFill>
                <a:srgbClr val="FFFFFF"/>
              </a:solidFill>
            </a:endParaRPr>
          </a:p>
        </p:txBody>
      </p:sp>
      <p:sp>
        <p:nvSpPr>
          <p:cNvPr id="194" name="Google Shape;194;p33"/>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0" marR="0" lvl="0" indent="0" algn="l" rtl="0">
              <a:spcBef>
                <a:spcPts val="1600"/>
              </a:spcBef>
              <a:spcAft>
                <a:spcPts val="1600"/>
              </a:spcAft>
              <a:buClr>
                <a:schemeClr val="dk1"/>
              </a:buClr>
              <a:buFont typeface="Arial"/>
              <a:buNone/>
            </a:pPr>
            <a:r>
              <a:rPr lang="en-US" dirty="0">
                <a:solidFill>
                  <a:srgbClr val="FFFFFF"/>
                </a:solidFill>
              </a:rPr>
              <a:t>We need a design</a:t>
            </a:r>
          </a:p>
          <a:p>
            <a:pPr marL="0" marR="0" lvl="0" indent="0" algn="l" rtl="0">
              <a:spcBef>
                <a:spcPts val="1600"/>
              </a:spcBef>
              <a:spcAft>
                <a:spcPts val="1600"/>
              </a:spcAft>
              <a:buClr>
                <a:schemeClr val="dk1"/>
              </a:buClr>
              <a:buFont typeface="Arial"/>
              <a:buNone/>
            </a:pPr>
            <a:r>
              <a:rPr lang="en-US" dirty="0" err="1">
                <a:solidFill>
                  <a:srgbClr val="FFFFFF"/>
                </a:solidFill>
              </a:rPr>
              <a:t>Dri</a:t>
            </a:r>
            <a:r>
              <a:rPr lang="en-US" dirty="0">
                <a:solidFill>
                  <a:srgbClr val="FFFFFF"/>
                </a:solidFill>
              </a:rPr>
              <a:t> fit or cotton?</a:t>
            </a:r>
            <a:endParaRPr dirty="0">
              <a:solidFill>
                <a:srgbClr val="FFFF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210"/>
        <p:cNvGrpSpPr/>
        <p:nvPr/>
      </p:nvGrpSpPr>
      <p:grpSpPr>
        <a:xfrm>
          <a:off x="0" y="0"/>
          <a:ext cx="0" cy="0"/>
          <a:chOff x="0" y="0"/>
          <a:chExt cx="0" cy="0"/>
        </a:xfrm>
      </p:grpSpPr>
      <p:sp>
        <p:nvSpPr>
          <p:cNvPr id="211" name="Google Shape;211;p36"/>
          <p:cNvSpPr txBox="1">
            <a:spLocks noGrp="1"/>
          </p:cNvSpPr>
          <p:nvPr>
            <p:ph type="ctrTitle"/>
          </p:nvPr>
        </p:nvSpPr>
        <p:spPr>
          <a:xfrm>
            <a:off x="304800" y="2130425"/>
            <a:ext cx="8153400" cy="1470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4400" b="0" i="0" u="none" strike="noStrike" cap="none">
                <a:solidFill>
                  <a:srgbClr val="FFFFFF"/>
                </a:solidFill>
                <a:latin typeface="Calibri"/>
                <a:ea typeface="Calibri"/>
                <a:cs typeface="Calibri"/>
                <a:sym typeface="Calibri"/>
              </a:rPr>
              <a:t>Anything else?</a:t>
            </a:r>
            <a:endParaRPr>
              <a:solidFill>
                <a:srgbClr val="FFFFFF"/>
              </a:solidFill>
            </a:endParaRPr>
          </a:p>
        </p:txBody>
      </p:sp>
      <p:sp>
        <p:nvSpPr>
          <p:cNvPr id="212" name="Google Shape;212;p36"/>
          <p:cNvSpPr txBox="1">
            <a:spLocks noGrp="1"/>
          </p:cNvSpPr>
          <p:nvPr>
            <p:ph type="subTitle" idx="1"/>
          </p:nvPr>
        </p:nvSpPr>
        <p:spPr>
          <a:xfrm>
            <a:off x="311700" y="3778833"/>
            <a:ext cx="8520600" cy="105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888888"/>
              </a:buClr>
              <a:buFont typeface="Arial"/>
              <a:buNone/>
            </a:pPr>
            <a:r>
              <a:rPr lang="en-US" sz="3200" b="0" i="0" u="none" strike="noStrike" cap="none">
                <a:solidFill>
                  <a:srgbClr val="FFFFFF"/>
                </a:solidFill>
                <a:latin typeface="Calibri"/>
                <a:ea typeface="Calibri"/>
                <a:cs typeface="Calibri"/>
                <a:sym typeface="Calibri"/>
              </a:rPr>
              <a:t>Before we open the floor to elections</a:t>
            </a:r>
            <a:endParaRPr>
              <a:solidFill>
                <a:srgbClr val="FFFF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216"/>
        <p:cNvGrpSpPr/>
        <p:nvPr/>
      </p:nvGrpSpPr>
      <p:grpSpPr>
        <a:xfrm>
          <a:off x="0" y="0"/>
          <a:ext cx="0" cy="0"/>
          <a:chOff x="0" y="0"/>
          <a:chExt cx="0" cy="0"/>
        </a:xfrm>
      </p:grpSpPr>
      <p:sp>
        <p:nvSpPr>
          <p:cNvPr id="217" name="Google Shape;217;p3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4400" b="0" i="0" u="none" strike="noStrike" cap="none">
                <a:solidFill>
                  <a:srgbClr val="FFFFFF"/>
                </a:solidFill>
                <a:latin typeface="Calibri"/>
                <a:ea typeface="Calibri"/>
                <a:cs typeface="Calibri"/>
                <a:sym typeface="Calibri"/>
              </a:rPr>
              <a:t>Elections</a:t>
            </a:r>
            <a:endParaRPr>
              <a:solidFill>
                <a:srgbClr val="FFFFFF"/>
              </a:solidFill>
            </a:endParaRPr>
          </a:p>
        </p:txBody>
      </p:sp>
      <p:sp>
        <p:nvSpPr>
          <p:cNvPr id="218" name="Google Shape;218;p3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a:solidFill>
                  <a:srgbClr val="FFFFFF"/>
                </a:solidFill>
              </a:rPr>
              <a:t>1. President</a:t>
            </a:r>
            <a:endParaRPr>
              <a:solidFill>
                <a:srgbClr val="FFFFFF"/>
              </a:solidFill>
            </a:endParaRPr>
          </a:p>
          <a:p>
            <a:pPr marL="0" marR="0" lvl="0" indent="0" algn="l" rtl="0">
              <a:spcBef>
                <a:spcPts val="0"/>
              </a:spcBef>
              <a:spcAft>
                <a:spcPts val="0"/>
              </a:spcAft>
              <a:buNone/>
            </a:pPr>
            <a:r>
              <a:rPr lang="en-US">
                <a:solidFill>
                  <a:srgbClr val="FFFFFF"/>
                </a:solidFill>
              </a:rPr>
              <a:t>2. Vice President</a:t>
            </a:r>
            <a:endParaRPr>
              <a:solidFill>
                <a:srgbClr val="FFFFFF"/>
              </a:solidFill>
            </a:endParaRPr>
          </a:p>
          <a:p>
            <a:pPr marL="0" marR="0" lvl="0" indent="0" algn="l" rtl="0">
              <a:spcBef>
                <a:spcPts val="0"/>
              </a:spcBef>
              <a:spcAft>
                <a:spcPts val="0"/>
              </a:spcAft>
              <a:buNone/>
            </a:pPr>
            <a:r>
              <a:rPr lang="en-US">
                <a:solidFill>
                  <a:srgbClr val="FFFFFF"/>
                </a:solidFill>
              </a:rPr>
              <a:t>3. Secretary/Treasurer</a:t>
            </a:r>
            <a:endParaRPr>
              <a:solidFill>
                <a:srgbClr val="FFFFFF"/>
              </a:solidFill>
            </a:endParaRPr>
          </a:p>
          <a:p>
            <a:pPr marL="0" marR="0" lvl="0" indent="0" algn="l" rtl="0">
              <a:spcBef>
                <a:spcPts val="0"/>
              </a:spcBef>
              <a:spcAft>
                <a:spcPts val="0"/>
              </a:spcAft>
              <a:buNone/>
            </a:pPr>
            <a:r>
              <a:rPr lang="en-US">
                <a:solidFill>
                  <a:srgbClr val="FFFFFF"/>
                </a:solidFill>
              </a:rPr>
              <a:t>4. Directors (2)</a:t>
            </a:r>
            <a:endParaRPr>
              <a:solidFill>
                <a:srgbClr val="FFFFFF"/>
              </a:solidFill>
            </a:endParaRPr>
          </a:p>
          <a:p>
            <a:pPr marL="0" marR="0" lvl="0" indent="0" algn="l" rtl="0">
              <a:spcBef>
                <a:spcPts val="0"/>
              </a:spcBef>
              <a:spcAft>
                <a:spcPts val="0"/>
              </a:spcAft>
              <a:buNone/>
            </a:pPr>
            <a:r>
              <a:rPr lang="en-US">
                <a:solidFill>
                  <a:srgbClr val="FFFFFF"/>
                </a:solidFill>
              </a:rPr>
              <a:t>5. Executive Director</a:t>
            </a:r>
            <a:endParaRPr>
              <a:solidFill>
                <a:srgbClr val="FFFFFF"/>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222"/>
        <p:cNvGrpSpPr/>
        <p:nvPr/>
      </p:nvGrpSpPr>
      <p:grpSpPr>
        <a:xfrm>
          <a:off x="0" y="0"/>
          <a:ext cx="0" cy="0"/>
          <a:chOff x="0" y="0"/>
          <a:chExt cx="0" cy="0"/>
        </a:xfrm>
      </p:grpSpPr>
      <p:sp>
        <p:nvSpPr>
          <p:cNvPr id="223" name="Google Shape;223;p3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a:solidFill>
                  <a:srgbClr val="FFFFFF"/>
                </a:solidFill>
              </a:rPr>
              <a:t>Reminders for club reps</a:t>
            </a:r>
            <a:endParaRPr>
              <a:solidFill>
                <a:srgbClr val="FFFFFF"/>
              </a:solidFill>
            </a:endParaRPr>
          </a:p>
        </p:txBody>
      </p:sp>
      <p:sp>
        <p:nvSpPr>
          <p:cNvPr id="224" name="Google Shape;224;p38"/>
          <p:cNvSpPr txBox="1">
            <a:spLocks noGrp="1"/>
          </p:cNvSpPr>
          <p:nvPr>
            <p:ph type="body" idx="1"/>
          </p:nvPr>
        </p:nvSpPr>
        <p:spPr>
          <a:xfrm>
            <a:off x="457200" y="1417650"/>
            <a:ext cx="8229600" cy="4526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600" dirty="0">
                <a:solidFill>
                  <a:srgbClr val="FFFFFF"/>
                </a:solidFill>
              </a:rPr>
              <a:t>You should have a copy of this page printed to take home.</a:t>
            </a:r>
            <a:endParaRPr sz="2600" dirty="0">
              <a:solidFill>
                <a:srgbClr val="FFFFFF"/>
              </a:solidFill>
            </a:endParaRPr>
          </a:p>
          <a:p>
            <a:pPr marL="457200" marR="0" lvl="0" indent="-355600" algn="l" rtl="0">
              <a:spcBef>
                <a:spcPts val="0"/>
              </a:spcBef>
              <a:spcAft>
                <a:spcPts val="0"/>
              </a:spcAft>
              <a:buClr>
                <a:srgbClr val="FFFFFF"/>
              </a:buClr>
              <a:buSzPts val="2000"/>
              <a:buChar char="•"/>
            </a:pPr>
            <a:r>
              <a:rPr lang="en-US" sz="2000" dirty="0">
                <a:solidFill>
                  <a:srgbClr val="FFFFFF"/>
                </a:solidFill>
              </a:rPr>
              <a:t>Make sure your officers are subscribed to TGC email list</a:t>
            </a:r>
            <a:endParaRPr sz="2000" dirty="0">
              <a:solidFill>
                <a:srgbClr val="FFFFFF"/>
              </a:solidFill>
            </a:endParaRPr>
          </a:p>
          <a:p>
            <a:pPr marL="457200" marR="0" lvl="0" indent="-355600" algn="l" rtl="0">
              <a:spcBef>
                <a:spcPts val="0"/>
              </a:spcBef>
              <a:spcAft>
                <a:spcPts val="0"/>
              </a:spcAft>
              <a:buClr>
                <a:srgbClr val="FFFFFF"/>
              </a:buClr>
              <a:buSzPts val="2000"/>
              <a:buChar char="•"/>
            </a:pPr>
            <a:r>
              <a:rPr lang="en-US" sz="2000" dirty="0">
                <a:solidFill>
                  <a:srgbClr val="FFFFFF"/>
                </a:solidFill>
              </a:rPr>
              <a:t>Make sure your officers are subscribed to NAIGC announcement list</a:t>
            </a:r>
            <a:endParaRPr sz="2000" dirty="0">
              <a:solidFill>
                <a:srgbClr val="FFFFFF"/>
              </a:solidFill>
            </a:endParaRPr>
          </a:p>
          <a:p>
            <a:pPr marL="914400" marR="0" lvl="1" indent="-355600" algn="l" rtl="0">
              <a:spcBef>
                <a:spcPts val="0"/>
              </a:spcBef>
              <a:spcAft>
                <a:spcPts val="0"/>
              </a:spcAft>
              <a:buClr>
                <a:srgbClr val="FFFFFF"/>
              </a:buClr>
              <a:buSzPts val="2000"/>
              <a:buChar char="–"/>
            </a:pPr>
            <a:r>
              <a:rPr lang="en-US" sz="2000" dirty="0">
                <a:solidFill>
                  <a:srgbClr val="FFFFFF"/>
                </a:solidFill>
              </a:rPr>
              <a:t>you can remind gymnasts too as rules and nationals logistics are announced via that list</a:t>
            </a:r>
            <a:endParaRPr sz="2000" dirty="0">
              <a:solidFill>
                <a:srgbClr val="FFFFFF"/>
              </a:solidFill>
            </a:endParaRPr>
          </a:p>
          <a:p>
            <a:pPr marL="457200" marR="0" lvl="0" indent="-355600" algn="l" rtl="0">
              <a:spcBef>
                <a:spcPts val="0"/>
              </a:spcBef>
              <a:spcAft>
                <a:spcPts val="0"/>
              </a:spcAft>
              <a:buClr>
                <a:srgbClr val="FFFFFF"/>
              </a:buClr>
              <a:buSzPts val="2000"/>
              <a:buChar char="•"/>
            </a:pPr>
            <a:r>
              <a:rPr lang="en-US" sz="2000" dirty="0">
                <a:solidFill>
                  <a:srgbClr val="FFFFFF"/>
                </a:solidFill>
              </a:rPr>
              <a:t>Optionally your officers can be in the NAIGC discussion google group</a:t>
            </a:r>
            <a:endParaRPr sz="2000" dirty="0">
              <a:solidFill>
                <a:srgbClr val="FFFFFF"/>
              </a:solidFill>
            </a:endParaRPr>
          </a:p>
          <a:p>
            <a:pPr marL="457200" lvl="0" indent="-355600" algn="l" rtl="0">
              <a:spcBef>
                <a:spcPts val="0"/>
              </a:spcBef>
              <a:spcAft>
                <a:spcPts val="0"/>
              </a:spcAft>
              <a:buClr>
                <a:srgbClr val="FFFFFF"/>
              </a:buClr>
              <a:buSzPts val="2000"/>
              <a:buChar char="•"/>
            </a:pPr>
            <a:r>
              <a:rPr lang="en-US" sz="2000" dirty="0">
                <a:solidFill>
                  <a:schemeClr val="lt1"/>
                </a:solidFill>
              </a:rPr>
              <a:t>If you have competing alumni/adults make sure they are subscribed to the alumni email list.</a:t>
            </a:r>
            <a:endParaRPr sz="2000" dirty="0">
              <a:solidFill>
                <a:srgbClr val="FFFFFF"/>
              </a:solidFill>
            </a:endParaRPr>
          </a:p>
          <a:p>
            <a:pPr marL="457200" marR="0" lvl="0" indent="-355600" algn="l" rtl="0">
              <a:spcBef>
                <a:spcPts val="0"/>
              </a:spcBef>
              <a:spcAft>
                <a:spcPts val="0"/>
              </a:spcAft>
              <a:buClr>
                <a:srgbClr val="FFFFFF"/>
              </a:buClr>
              <a:buSzPts val="2000"/>
              <a:buChar char="•"/>
            </a:pPr>
            <a:r>
              <a:rPr lang="en-US" sz="2000" dirty="0">
                <a:solidFill>
                  <a:srgbClr val="FFFFFF"/>
                </a:solidFill>
              </a:rPr>
              <a:t>Poll your team if anyone is interested in making a shirt design</a:t>
            </a:r>
          </a:p>
          <a:p>
            <a:pPr marL="457200" marR="0" lvl="0" indent="-355600" algn="l" rtl="0">
              <a:spcBef>
                <a:spcPts val="0"/>
              </a:spcBef>
              <a:spcAft>
                <a:spcPts val="0"/>
              </a:spcAft>
              <a:buClr>
                <a:srgbClr val="FFFFFF"/>
              </a:buClr>
              <a:buSzPts val="2000"/>
              <a:buChar char="•"/>
            </a:pPr>
            <a:r>
              <a:rPr lang="en-US" sz="2000" dirty="0">
                <a:solidFill>
                  <a:srgbClr val="FFFFFF"/>
                </a:solidFill>
              </a:rPr>
              <a:t>Remind your team and the world to follow TGC social media!!!</a:t>
            </a:r>
            <a:endParaRPr sz="2000" dirty="0">
              <a:solidFill>
                <a:srgbClr val="FFFFFF"/>
              </a:solidFill>
            </a:endParaRPr>
          </a:p>
          <a:p>
            <a:pPr marL="914400" marR="0" lvl="1" indent="-355600" algn="l" rtl="0">
              <a:spcBef>
                <a:spcPts val="0"/>
              </a:spcBef>
              <a:spcAft>
                <a:spcPts val="0"/>
              </a:spcAft>
              <a:buClr>
                <a:srgbClr val="FFFFFF"/>
              </a:buClr>
              <a:buSzPts val="2000"/>
              <a:buChar char="–"/>
            </a:pPr>
            <a:r>
              <a:rPr lang="en-US" sz="2000" dirty="0">
                <a:solidFill>
                  <a:srgbClr val="FFFFFF"/>
                </a:solidFill>
              </a:rPr>
              <a:t>Also follow each other on social media. tgcgymnastics.com/teams</a:t>
            </a:r>
            <a:endParaRPr sz="2000" dirty="0">
              <a:solidFill>
                <a:srgbClr val="FFFFFF"/>
              </a:solidFill>
            </a:endParaRPr>
          </a:p>
          <a:p>
            <a:pPr marL="457200" marR="0" lvl="0" indent="0" algn="l" rtl="0">
              <a:spcBef>
                <a:spcPts val="0"/>
              </a:spcBef>
              <a:spcAft>
                <a:spcPts val="0"/>
              </a:spcAft>
              <a:buNone/>
            </a:pPr>
            <a:endParaRPr sz="2000" dirty="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90"/>
        <p:cNvGrpSpPr/>
        <p:nvPr/>
      </p:nvGrpSpPr>
      <p:grpSpPr>
        <a:xfrm>
          <a:off x="0" y="0"/>
          <a:ext cx="0" cy="0"/>
          <a:chOff x="0" y="0"/>
          <a:chExt cx="0" cy="0"/>
        </a:xfrm>
      </p:grpSpPr>
      <p:sp>
        <p:nvSpPr>
          <p:cNvPr id="91" name="Google Shape;91;p16"/>
          <p:cNvSpPr txBox="1">
            <a:spLocks noGrp="1"/>
          </p:cNvSpPr>
          <p:nvPr>
            <p:ph type="title"/>
          </p:nvPr>
        </p:nvSpPr>
        <p:spPr>
          <a:xfrm>
            <a:off x="457200" y="301263"/>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a:solidFill>
                  <a:srgbClr val="FFFFFF"/>
                </a:solidFill>
              </a:rPr>
              <a:t>Roll Call</a:t>
            </a:r>
            <a:endParaRPr>
              <a:solidFill>
                <a:srgbClr val="FFFFFF"/>
              </a:solidFill>
            </a:endParaRPr>
          </a:p>
        </p:txBody>
      </p:sp>
      <p:sp>
        <p:nvSpPr>
          <p:cNvPr id="92" name="Google Shape;92;p16"/>
          <p:cNvSpPr txBox="1">
            <a:spLocks noGrp="1"/>
          </p:cNvSpPr>
          <p:nvPr>
            <p:ph type="body" idx="1"/>
          </p:nvPr>
        </p:nvSpPr>
        <p:spPr>
          <a:xfrm>
            <a:off x="457200" y="1323025"/>
            <a:ext cx="8229600" cy="4526100"/>
          </a:xfrm>
          <a:prstGeom prst="rect">
            <a:avLst/>
          </a:prstGeom>
          <a:noFill/>
          <a:ln>
            <a:noFill/>
          </a:ln>
        </p:spPr>
        <p:txBody>
          <a:bodyPr spcFirstLastPara="1" wrap="square" lIns="91425" tIns="45700" rIns="91425" bIns="45700" anchor="t" anchorCtr="0">
            <a:noAutofit/>
          </a:bodyPr>
          <a:lstStyle/>
          <a:p>
            <a:pPr marL="457200" marR="0" lvl="0" indent="-431800" algn="l" rtl="0">
              <a:lnSpc>
                <a:spcPct val="80000"/>
              </a:lnSpc>
              <a:spcBef>
                <a:spcPts val="0"/>
              </a:spcBef>
              <a:spcAft>
                <a:spcPts val="0"/>
              </a:spcAft>
              <a:buClr>
                <a:srgbClr val="FFFFFF"/>
              </a:buClr>
              <a:buSzPts val="3200"/>
              <a:buChar char="-"/>
            </a:pPr>
            <a:r>
              <a:rPr lang="en-US">
                <a:solidFill>
                  <a:srgbClr val="FFFFFF"/>
                </a:solidFill>
              </a:rPr>
              <a:t>Roll Call</a:t>
            </a:r>
            <a:endParaRPr>
              <a:solidFill>
                <a:srgbClr val="FFFFFF"/>
              </a:solidFill>
            </a:endParaRPr>
          </a:p>
          <a:p>
            <a:pPr marL="914400" marR="0" lvl="1" indent="-406400" algn="l" rtl="0">
              <a:lnSpc>
                <a:spcPct val="80000"/>
              </a:lnSpc>
              <a:spcBef>
                <a:spcPts val="0"/>
              </a:spcBef>
              <a:spcAft>
                <a:spcPts val="0"/>
              </a:spcAft>
              <a:buClr>
                <a:srgbClr val="FFFFFF"/>
              </a:buClr>
              <a:buSzPts val="2800"/>
              <a:buChar char="-"/>
            </a:pPr>
            <a:r>
              <a:rPr lang="en-US">
                <a:solidFill>
                  <a:srgbClr val="FFFFFF"/>
                </a:solidFill>
              </a:rPr>
              <a:t>Have you moved gyms this year?</a:t>
            </a:r>
            <a:endParaRPr>
              <a:solidFill>
                <a:srgbClr val="FFFFFF"/>
              </a:solidFill>
            </a:endParaRPr>
          </a:p>
          <a:p>
            <a:pPr marL="914400" marR="0" lvl="1" indent="-406400" algn="l" rtl="0">
              <a:lnSpc>
                <a:spcPct val="80000"/>
              </a:lnSpc>
              <a:spcBef>
                <a:spcPts val="0"/>
              </a:spcBef>
              <a:spcAft>
                <a:spcPts val="0"/>
              </a:spcAft>
              <a:buClr>
                <a:srgbClr val="FFFFFF"/>
              </a:buClr>
              <a:buSzPts val="2800"/>
              <a:buChar char="-"/>
            </a:pPr>
            <a:r>
              <a:rPr lang="en-US">
                <a:solidFill>
                  <a:srgbClr val="FFFFFF"/>
                </a:solidFill>
              </a:rPr>
              <a:t>Are you unable to workout due to covid?</a:t>
            </a:r>
            <a:endParaRPr>
              <a:solidFill>
                <a:srgbClr val="FFFFFF"/>
              </a:solidFill>
            </a:endParaRPr>
          </a:p>
          <a:p>
            <a:pPr marL="914400" marR="0" lvl="1" indent="-406400" algn="l" rtl="0">
              <a:lnSpc>
                <a:spcPct val="80000"/>
              </a:lnSpc>
              <a:spcBef>
                <a:spcPts val="0"/>
              </a:spcBef>
              <a:spcAft>
                <a:spcPts val="0"/>
              </a:spcAft>
              <a:buClr>
                <a:srgbClr val="FFFFFF"/>
              </a:buClr>
              <a:buSzPts val="2800"/>
              <a:buChar char="-"/>
            </a:pPr>
            <a:r>
              <a:rPr lang="en-US">
                <a:solidFill>
                  <a:srgbClr val="FFFFFF"/>
                </a:solidFill>
              </a:rPr>
              <a:t>Do you know if you will be allowed to compete?</a:t>
            </a:r>
            <a:endParaRPr>
              <a:solidFill>
                <a:srgbClr val="FFFFFF"/>
              </a:solidFill>
            </a:endParaRPr>
          </a:p>
          <a:p>
            <a:pPr marL="457200" marR="0" lvl="0" indent="-431800" algn="l" rtl="0">
              <a:lnSpc>
                <a:spcPct val="80000"/>
              </a:lnSpc>
              <a:spcBef>
                <a:spcPts val="0"/>
              </a:spcBef>
              <a:spcAft>
                <a:spcPts val="0"/>
              </a:spcAft>
              <a:buClr>
                <a:srgbClr val="FFFFFF"/>
              </a:buClr>
              <a:buSzPts val="3200"/>
              <a:buChar char="-"/>
            </a:pPr>
            <a:r>
              <a:rPr lang="en-US">
                <a:solidFill>
                  <a:srgbClr val="FFFFFF"/>
                </a:solidFill>
              </a:rPr>
              <a:t>Survey Results</a:t>
            </a:r>
            <a:endParaRPr>
              <a:solidFill>
                <a:srgbClr val="FFFFFF"/>
              </a:solidFill>
            </a:endParaRPr>
          </a:p>
          <a:p>
            <a:pPr marL="457200" marR="0" lvl="0" indent="-431800" algn="l" rtl="0">
              <a:lnSpc>
                <a:spcPct val="80000"/>
              </a:lnSpc>
              <a:spcBef>
                <a:spcPts val="0"/>
              </a:spcBef>
              <a:spcAft>
                <a:spcPts val="0"/>
              </a:spcAft>
              <a:buClr>
                <a:srgbClr val="FFFFFF"/>
              </a:buClr>
              <a:buSzPts val="3200"/>
              <a:buChar char="-"/>
            </a:pPr>
            <a:r>
              <a:rPr lang="en-US">
                <a:solidFill>
                  <a:srgbClr val="FFFFFF"/>
                </a:solidFill>
              </a:rPr>
              <a:t>A quick note on social media</a:t>
            </a:r>
            <a:endParaRPr>
              <a:solidFill>
                <a:srgbClr val="FFFFFF"/>
              </a:solidFill>
            </a:endParaRPr>
          </a:p>
          <a:p>
            <a:pPr marL="0" marR="0" lvl="0" indent="0" algn="l" rtl="0">
              <a:lnSpc>
                <a:spcPct val="80000"/>
              </a:lnSpc>
              <a:spcBef>
                <a:spcPts val="0"/>
              </a:spcBef>
              <a:spcAft>
                <a:spcPts val="0"/>
              </a:spcAft>
              <a:buNone/>
            </a:pPr>
            <a:endParaRPr>
              <a:solidFill>
                <a:srgbClr val="FFFFFF"/>
              </a:solidFill>
            </a:endParaRPr>
          </a:p>
          <a:p>
            <a:pPr marL="0" marR="0" lvl="0" indent="0" algn="l" rtl="0">
              <a:lnSpc>
                <a:spcPct val="80000"/>
              </a:lnSpc>
              <a:spcBef>
                <a:spcPts val="448"/>
              </a:spcBef>
              <a:spcAft>
                <a:spcPts val="0"/>
              </a:spcAft>
              <a:buNone/>
            </a:pPr>
            <a:endParaRPr sz="2240">
              <a:solidFill>
                <a:srgbClr val="FFFFFF"/>
              </a:solidFill>
            </a:endParaRPr>
          </a:p>
          <a:p>
            <a:pPr marL="0" marR="0" lvl="0" indent="0" algn="l" rtl="0">
              <a:lnSpc>
                <a:spcPct val="80000"/>
              </a:lnSpc>
              <a:spcBef>
                <a:spcPts val="448"/>
              </a:spcBef>
              <a:spcAft>
                <a:spcPts val="0"/>
              </a:spcAft>
              <a:buNone/>
            </a:pPr>
            <a:endParaRPr sz="2240">
              <a:solidFill>
                <a:srgbClr val="FFFFFF"/>
              </a:solidFill>
            </a:endParaRPr>
          </a:p>
          <a:p>
            <a:pPr marL="457200" marR="0" lvl="0" indent="0" algn="l" rtl="0">
              <a:lnSpc>
                <a:spcPct val="80000"/>
              </a:lnSpc>
              <a:spcBef>
                <a:spcPts val="392"/>
              </a:spcBef>
              <a:spcAft>
                <a:spcPts val="0"/>
              </a:spcAft>
              <a:buNone/>
            </a:pPr>
            <a:endParaRPr>
              <a:solidFill>
                <a:srgbClr val="FFFFFF"/>
              </a:solidFill>
            </a:endParaRPr>
          </a:p>
          <a:p>
            <a:pPr marL="581660" marR="0" lvl="1" indent="0" algn="l" rtl="0">
              <a:lnSpc>
                <a:spcPct val="80000"/>
              </a:lnSpc>
              <a:spcBef>
                <a:spcPts val="392"/>
              </a:spcBef>
              <a:spcAft>
                <a:spcPts val="1600"/>
              </a:spcAft>
              <a:buClr>
                <a:schemeClr val="dk1"/>
              </a:buClr>
              <a:buSzPts val="1960"/>
              <a:buFont typeface="Arial"/>
              <a:buNone/>
            </a:pPr>
            <a:endParaRPr sz="1960" b="0" i="0" u="none" strike="noStrike" cap="none">
              <a:solidFill>
                <a:srgbClr val="FFFFFF"/>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96"/>
        <p:cNvGrpSpPr/>
        <p:nvPr/>
      </p:nvGrpSpPr>
      <p:grpSpPr>
        <a:xfrm>
          <a:off x="0" y="0"/>
          <a:ext cx="0" cy="0"/>
          <a:chOff x="0" y="0"/>
          <a:chExt cx="0" cy="0"/>
        </a:xfrm>
      </p:grpSpPr>
      <p:sp>
        <p:nvSpPr>
          <p:cNvPr id="97" name="Google Shape;97;p17"/>
          <p:cNvSpPr txBox="1">
            <a:spLocks noGrp="1"/>
          </p:cNvSpPr>
          <p:nvPr>
            <p:ph type="title"/>
          </p:nvPr>
        </p:nvSpPr>
        <p:spPr>
          <a:xfrm>
            <a:off x="457200" y="274638"/>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FFFFFF"/>
                </a:solidFill>
              </a:rPr>
              <a:t>TGC History</a:t>
            </a:r>
            <a:endParaRPr>
              <a:solidFill>
                <a:srgbClr val="FFFFFF"/>
              </a:solidFill>
            </a:endParaRPr>
          </a:p>
        </p:txBody>
      </p:sp>
      <p:sp>
        <p:nvSpPr>
          <p:cNvPr id="98" name="Google Shape;98;p17"/>
          <p:cNvSpPr txBox="1">
            <a:spLocks noGrp="1"/>
          </p:cNvSpPr>
          <p:nvPr>
            <p:ph type="body" idx="1"/>
          </p:nvPr>
        </p:nvSpPr>
        <p:spPr>
          <a:xfrm>
            <a:off x="457200" y="1323025"/>
            <a:ext cx="8229600" cy="4526100"/>
          </a:xfrm>
          <a:prstGeom prst="rect">
            <a:avLst/>
          </a:prstGeom>
          <a:noFill/>
          <a:ln>
            <a:noFill/>
          </a:ln>
        </p:spPr>
        <p:txBody>
          <a:bodyPr spcFirstLastPara="1" wrap="square" lIns="91425" tIns="45700" rIns="91425" bIns="45700" anchor="t" anchorCtr="0">
            <a:noAutofit/>
          </a:bodyPr>
          <a:lstStyle/>
          <a:p>
            <a:pPr marL="457200" marR="0" lvl="0" indent="-431800" algn="l" rtl="0">
              <a:lnSpc>
                <a:spcPct val="80000"/>
              </a:lnSpc>
              <a:spcBef>
                <a:spcPts val="0"/>
              </a:spcBef>
              <a:spcAft>
                <a:spcPts val="0"/>
              </a:spcAft>
              <a:buClr>
                <a:srgbClr val="FFFFFF"/>
              </a:buClr>
              <a:buSzPts val="3200"/>
              <a:buFont typeface="Calibri"/>
              <a:buChar char="-"/>
            </a:pPr>
            <a:r>
              <a:rPr lang="en-US" dirty="0">
                <a:solidFill>
                  <a:srgbClr val="FFFFFF"/>
                </a:solidFill>
              </a:rPr>
              <a:t>1979: TGCCC Founded, though clubs and competition existed beforehand</a:t>
            </a:r>
            <a:endParaRPr dirty="0">
              <a:solidFill>
                <a:srgbClr val="FFFFFF"/>
              </a:solidFill>
            </a:endParaRPr>
          </a:p>
          <a:p>
            <a:pPr marL="457200" marR="0" lvl="0" indent="-431800" algn="l" rtl="0">
              <a:lnSpc>
                <a:spcPct val="80000"/>
              </a:lnSpc>
              <a:spcBef>
                <a:spcPts val="0"/>
              </a:spcBef>
              <a:spcAft>
                <a:spcPts val="0"/>
              </a:spcAft>
              <a:buClr>
                <a:srgbClr val="FFFFFF"/>
              </a:buClr>
              <a:buSzPts val="3200"/>
              <a:buChar char="-"/>
            </a:pPr>
            <a:r>
              <a:rPr lang="en-US" dirty="0">
                <a:solidFill>
                  <a:srgbClr val="FFFFFF"/>
                </a:solidFill>
              </a:rPr>
              <a:t>Teams began attending NAIGC nationals in early 90’s</a:t>
            </a:r>
            <a:endParaRPr dirty="0">
              <a:solidFill>
                <a:srgbClr val="FFFFFF"/>
              </a:solidFill>
            </a:endParaRPr>
          </a:p>
          <a:p>
            <a:pPr marL="457200" marR="0" lvl="0" indent="-431800" algn="l" rtl="0">
              <a:lnSpc>
                <a:spcPct val="80000"/>
              </a:lnSpc>
              <a:spcBef>
                <a:spcPts val="0"/>
              </a:spcBef>
              <a:spcAft>
                <a:spcPts val="0"/>
              </a:spcAft>
              <a:buClr>
                <a:srgbClr val="FFFFFF"/>
              </a:buClr>
              <a:buSzPts val="3200"/>
              <a:buChar char="-"/>
            </a:pPr>
            <a:r>
              <a:rPr lang="en-US" dirty="0">
                <a:solidFill>
                  <a:srgbClr val="FFFFFF"/>
                </a:solidFill>
              </a:rPr>
              <a:t>2006(?): Constitution written</a:t>
            </a:r>
            <a:endParaRPr dirty="0">
              <a:solidFill>
                <a:srgbClr val="FFFFFF"/>
              </a:solidFill>
            </a:endParaRPr>
          </a:p>
          <a:p>
            <a:pPr marL="457200" marR="0" lvl="0" indent="-431800" algn="l" rtl="0">
              <a:lnSpc>
                <a:spcPct val="80000"/>
              </a:lnSpc>
              <a:spcBef>
                <a:spcPts val="0"/>
              </a:spcBef>
              <a:spcAft>
                <a:spcPts val="0"/>
              </a:spcAft>
              <a:buClr>
                <a:srgbClr val="FFFFFF"/>
              </a:buClr>
              <a:buSzPts val="3200"/>
              <a:buChar char="-"/>
            </a:pPr>
            <a:r>
              <a:rPr lang="en-US" dirty="0">
                <a:solidFill>
                  <a:srgbClr val="FFFFFF"/>
                </a:solidFill>
              </a:rPr>
              <a:t>2012: Began collecting income</a:t>
            </a:r>
            <a:endParaRPr dirty="0">
              <a:solidFill>
                <a:srgbClr val="FFFFFF"/>
              </a:solidFill>
            </a:endParaRPr>
          </a:p>
          <a:p>
            <a:pPr marL="457200" marR="0" lvl="0" indent="-431800" algn="l" rtl="0">
              <a:lnSpc>
                <a:spcPct val="80000"/>
              </a:lnSpc>
              <a:spcBef>
                <a:spcPts val="0"/>
              </a:spcBef>
              <a:spcAft>
                <a:spcPts val="0"/>
              </a:spcAft>
              <a:buClr>
                <a:srgbClr val="FFFFFF"/>
              </a:buClr>
              <a:buSzPts val="3200"/>
              <a:buChar char="-"/>
            </a:pPr>
            <a:r>
              <a:rPr lang="en-US" dirty="0">
                <a:solidFill>
                  <a:srgbClr val="FFFFFF"/>
                </a:solidFill>
              </a:rPr>
              <a:t>2016: Board expanded</a:t>
            </a:r>
            <a:endParaRPr dirty="0">
              <a:solidFill>
                <a:srgbClr val="FFFFFF"/>
              </a:solidFill>
            </a:endParaRPr>
          </a:p>
          <a:p>
            <a:pPr marL="457200" marR="0" lvl="0" indent="-431800" algn="l" rtl="0">
              <a:lnSpc>
                <a:spcPct val="80000"/>
              </a:lnSpc>
              <a:spcBef>
                <a:spcPts val="0"/>
              </a:spcBef>
              <a:spcAft>
                <a:spcPts val="0"/>
              </a:spcAft>
              <a:buClr>
                <a:srgbClr val="FFFFFF"/>
              </a:buClr>
              <a:buSzPts val="3200"/>
              <a:buChar char="-"/>
            </a:pPr>
            <a:r>
              <a:rPr lang="en-US" dirty="0">
                <a:solidFill>
                  <a:srgbClr val="FFFFFF"/>
                </a:solidFill>
              </a:rPr>
              <a:t>2018: Registration and Scoring System</a:t>
            </a:r>
            <a:endParaRPr dirty="0">
              <a:solidFill>
                <a:srgbClr val="FFFFFF"/>
              </a:solidFill>
            </a:endParaRPr>
          </a:p>
          <a:p>
            <a:pPr marL="457200" marR="0" lvl="0" indent="-431800" algn="l" rtl="0">
              <a:lnSpc>
                <a:spcPct val="80000"/>
              </a:lnSpc>
              <a:spcBef>
                <a:spcPts val="0"/>
              </a:spcBef>
              <a:spcAft>
                <a:spcPts val="0"/>
              </a:spcAft>
              <a:buClr>
                <a:srgbClr val="FFFFFF"/>
              </a:buClr>
              <a:buSzPts val="3200"/>
              <a:buChar char="-"/>
            </a:pPr>
            <a:r>
              <a:rPr lang="en-US" dirty="0">
                <a:solidFill>
                  <a:srgbClr val="FFFFFF"/>
                </a:solidFill>
              </a:rPr>
              <a:t>2019: Constitution cleanup</a:t>
            </a:r>
          </a:p>
          <a:p>
            <a:pPr marL="457200" marR="0" lvl="0" indent="-431800" algn="l" rtl="0">
              <a:lnSpc>
                <a:spcPct val="80000"/>
              </a:lnSpc>
              <a:spcBef>
                <a:spcPts val="0"/>
              </a:spcBef>
              <a:spcAft>
                <a:spcPts val="0"/>
              </a:spcAft>
              <a:buClr>
                <a:srgbClr val="FFFFFF"/>
              </a:buClr>
              <a:buSzPts val="3200"/>
              <a:buChar char="-"/>
            </a:pPr>
            <a:r>
              <a:rPr lang="en-US" dirty="0">
                <a:solidFill>
                  <a:srgbClr val="FFFFFF"/>
                </a:solidFill>
              </a:rPr>
              <a:t>2023 (goal): attain 501c3 status</a:t>
            </a:r>
            <a:endParaRPr dirty="0">
              <a:solidFill>
                <a:srgbClr val="FFFFFF"/>
              </a:solidFill>
            </a:endParaRPr>
          </a:p>
          <a:p>
            <a:pPr marL="0" marR="0" lvl="0" indent="0" algn="l" rtl="0">
              <a:lnSpc>
                <a:spcPct val="80000"/>
              </a:lnSpc>
              <a:spcBef>
                <a:spcPts val="0"/>
              </a:spcBef>
              <a:spcAft>
                <a:spcPts val="0"/>
              </a:spcAft>
              <a:buNone/>
            </a:pPr>
            <a:endParaRPr dirty="0">
              <a:solidFill>
                <a:srgbClr val="FFFFFF"/>
              </a:solidFill>
            </a:endParaRPr>
          </a:p>
          <a:p>
            <a:pPr marL="0" marR="0" lvl="0" indent="0" algn="l" rtl="0">
              <a:lnSpc>
                <a:spcPct val="80000"/>
              </a:lnSpc>
              <a:spcBef>
                <a:spcPts val="448"/>
              </a:spcBef>
              <a:spcAft>
                <a:spcPts val="0"/>
              </a:spcAft>
              <a:buNone/>
            </a:pPr>
            <a:endParaRPr sz="2240" dirty="0">
              <a:solidFill>
                <a:srgbClr val="FFFFFF"/>
              </a:solidFill>
            </a:endParaRPr>
          </a:p>
          <a:p>
            <a:pPr marL="0" marR="0" lvl="0" indent="0" algn="l" rtl="0">
              <a:lnSpc>
                <a:spcPct val="80000"/>
              </a:lnSpc>
              <a:spcBef>
                <a:spcPts val="448"/>
              </a:spcBef>
              <a:spcAft>
                <a:spcPts val="0"/>
              </a:spcAft>
              <a:buNone/>
            </a:pPr>
            <a:endParaRPr sz="2240" dirty="0">
              <a:solidFill>
                <a:srgbClr val="FFFFFF"/>
              </a:solidFill>
            </a:endParaRPr>
          </a:p>
          <a:p>
            <a:pPr marL="457200" marR="0" lvl="0" indent="0" algn="l" rtl="0">
              <a:lnSpc>
                <a:spcPct val="80000"/>
              </a:lnSpc>
              <a:spcBef>
                <a:spcPts val="392"/>
              </a:spcBef>
              <a:spcAft>
                <a:spcPts val="0"/>
              </a:spcAft>
              <a:buNone/>
            </a:pPr>
            <a:endParaRPr dirty="0">
              <a:solidFill>
                <a:srgbClr val="FFFFFF"/>
              </a:solidFill>
            </a:endParaRPr>
          </a:p>
          <a:p>
            <a:pPr marL="581660" marR="0" lvl="1" indent="0" algn="l" rtl="0">
              <a:lnSpc>
                <a:spcPct val="80000"/>
              </a:lnSpc>
              <a:spcBef>
                <a:spcPts val="392"/>
              </a:spcBef>
              <a:spcAft>
                <a:spcPts val="1600"/>
              </a:spcAft>
              <a:buClr>
                <a:schemeClr val="dk1"/>
              </a:buClr>
              <a:buSzPts val="1960"/>
              <a:buFont typeface="Arial"/>
              <a:buNone/>
            </a:pPr>
            <a:endParaRPr sz="1960" b="0" i="0" u="none" strike="noStrike" cap="none" dirty="0">
              <a:solidFill>
                <a:srgbClr val="FFFFFF"/>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457200" y="274638"/>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FFFFFF"/>
                </a:solidFill>
              </a:rPr>
              <a:t>Current Objectives</a:t>
            </a:r>
            <a:endParaRPr>
              <a:solidFill>
                <a:srgbClr val="FFFFFF"/>
              </a:solidFill>
            </a:endParaRPr>
          </a:p>
        </p:txBody>
      </p:sp>
      <p:sp>
        <p:nvSpPr>
          <p:cNvPr id="104" name="Google Shape;104;p18"/>
          <p:cNvSpPr txBox="1">
            <a:spLocks noGrp="1"/>
          </p:cNvSpPr>
          <p:nvPr>
            <p:ph type="body" idx="1"/>
          </p:nvPr>
        </p:nvSpPr>
        <p:spPr>
          <a:xfrm>
            <a:off x="457200" y="1333850"/>
            <a:ext cx="8229600" cy="4526100"/>
          </a:xfrm>
          <a:prstGeom prst="rect">
            <a:avLst/>
          </a:prstGeom>
        </p:spPr>
        <p:txBody>
          <a:bodyPr spcFirstLastPara="1" wrap="square" lIns="91425" tIns="91425" rIns="91425" bIns="91425" anchor="t" anchorCtr="0">
            <a:noAutofit/>
          </a:bodyPr>
          <a:lstStyle/>
          <a:p>
            <a:pPr marL="457200" lvl="0" indent="-431800" algn="l" rtl="0">
              <a:spcBef>
                <a:spcPts val="0"/>
              </a:spcBef>
              <a:spcAft>
                <a:spcPts val="0"/>
              </a:spcAft>
              <a:buClr>
                <a:srgbClr val="FFFFFF"/>
              </a:buClr>
              <a:buSzPts val="3200"/>
              <a:buAutoNum type="arabicPeriod"/>
            </a:pPr>
            <a:r>
              <a:rPr lang="en-US">
                <a:solidFill>
                  <a:srgbClr val="FFFFFF"/>
                </a:solidFill>
              </a:rPr>
              <a:t>Education</a:t>
            </a:r>
            <a:endParaRPr>
              <a:solidFill>
                <a:srgbClr val="FFFFFF"/>
              </a:solidFill>
            </a:endParaRPr>
          </a:p>
          <a:p>
            <a:pPr marL="0" lvl="0" indent="457200" algn="l" rtl="0">
              <a:spcBef>
                <a:spcPts val="0"/>
              </a:spcBef>
              <a:spcAft>
                <a:spcPts val="0"/>
              </a:spcAft>
              <a:buNone/>
            </a:pPr>
            <a:r>
              <a:rPr lang="en-US">
                <a:solidFill>
                  <a:srgbClr val="FFFFFF"/>
                </a:solidFill>
              </a:rPr>
              <a:t>-Alliance with Judging Organizations</a:t>
            </a:r>
            <a:endParaRPr>
              <a:solidFill>
                <a:srgbClr val="FFFFFF"/>
              </a:solidFill>
            </a:endParaRPr>
          </a:p>
          <a:p>
            <a:pPr marL="0" lvl="0" indent="457200" algn="l" rtl="0">
              <a:spcBef>
                <a:spcPts val="0"/>
              </a:spcBef>
              <a:spcAft>
                <a:spcPts val="0"/>
              </a:spcAft>
              <a:buNone/>
            </a:pPr>
            <a:r>
              <a:rPr lang="en-US">
                <a:solidFill>
                  <a:srgbClr val="FFFFFF"/>
                </a:solidFill>
              </a:rPr>
              <a:t>-Clinics/ Judging Courses</a:t>
            </a:r>
            <a:endParaRPr>
              <a:solidFill>
                <a:srgbClr val="FFFFFF"/>
              </a:solidFill>
            </a:endParaRPr>
          </a:p>
          <a:p>
            <a:pPr marL="0" lvl="0" indent="0" algn="l" rtl="0">
              <a:spcBef>
                <a:spcPts val="0"/>
              </a:spcBef>
              <a:spcAft>
                <a:spcPts val="0"/>
              </a:spcAft>
              <a:buClr>
                <a:schemeClr val="dk1"/>
              </a:buClr>
              <a:buSzPts val="1100"/>
              <a:buFont typeface="Arial"/>
              <a:buNone/>
            </a:pPr>
            <a:r>
              <a:rPr lang="en-US">
                <a:solidFill>
                  <a:srgbClr val="FFFFFF"/>
                </a:solidFill>
              </a:rPr>
              <a:t>2. Outreach</a:t>
            </a:r>
            <a:endParaRPr>
              <a:solidFill>
                <a:srgbClr val="FFFFFF"/>
              </a:solidFill>
            </a:endParaRPr>
          </a:p>
          <a:p>
            <a:pPr marL="0" lvl="0" indent="0" algn="l" rtl="0">
              <a:spcBef>
                <a:spcPts val="0"/>
              </a:spcBef>
              <a:spcAft>
                <a:spcPts val="0"/>
              </a:spcAft>
              <a:buClr>
                <a:schemeClr val="dk1"/>
              </a:buClr>
              <a:buSzPts val="1100"/>
              <a:buFont typeface="Arial"/>
              <a:buNone/>
            </a:pPr>
            <a:r>
              <a:rPr lang="en-US">
                <a:solidFill>
                  <a:srgbClr val="FFFFFF"/>
                </a:solidFill>
              </a:rPr>
              <a:t>	-New Clubs</a:t>
            </a:r>
            <a:endParaRPr>
              <a:solidFill>
                <a:srgbClr val="FFFFFF"/>
              </a:solidFill>
            </a:endParaRPr>
          </a:p>
          <a:p>
            <a:pPr marL="457200" lvl="0" indent="0" algn="l" rtl="0">
              <a:spcBef>
                <a:spcPts val="0"/>
              </a:spcBef>
              <a:spcAft>
                <a:spcPts val="0"/>
              </a:spcAft>
              <a:buClr>
                <a:schemeClr val="dk1"/>
              </a:buClr>
              <a:buSzPts val="1100"/>
              <a:buFont typeface="Arial"/>
              <a:buNone/>
            </a:pPr>
            <a:r>
              <a:rPr lang="en-US">
                <a:solidFill>
                  <a:srgbClr val="FFFFFF"/>
                </a:solidFill>
              </a:rPr>
              <a:t>-Visibility to JO Clubs/High School Programs</a:t>
            </a:r>
            <a:endParaRPr>
              <a:solidFill>
                <a:srgbClr val="FFFFFF"/>
              </a:solidFill>
            </a:endParaRPr>
          </a:p>
          <a:p>
            <a:pPr marL="0" lvl="0" indent="0" algn="l" rtl="0">
              <a:spcBef>
                <a:spcPts val="0"/>
              </a:spcBef>
              <a:spcAft>
                <a:spcPts val="0"/>
              </a:spcAft>
              <a:buClr>
                <a:schemeClr val="dk1"/>
              </a:buClr>
              <a:buSzPts val="1100"/>
              <a:buFont typeface="Arial"/>
              <a:buNone/>
            </a:pPr>
            <a:r>
              <a:rPr lang="en-US">
                <a:solidFill>
                  <a:srgbClr val="FFFFFF"/>
                </a:solidFill>
              </a:rPr>
              <a:t>	-Marketing/Brand Development </a:t>
            </a:r>
            <a:endParaRPr>
              <a:solidFill>
                <a:srgbClr val="FFFFFF"/>
              </a:solidFill>
            </a:endParaRPr>
          </a:p>
          <a:p>
            <a:pPr marL="342900" lvl="0" indent="-139700" algn="l" rtl="0">
              <a:spcBef>
                <a:spcPts val="640"/>
              </a:spcBef>
              <a:spcAft>
                <a:spcPts val="0"/>
              </a:spcAft>
              <a:buNone/>
            </a:pPr>
            <a:endParaRPr>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108"/>
        <p:cNvGrpSpPr/>
        <p:nvPr/>
      </p:nvGrpSpPr>
      <p:grpSpPr>
        <a:xfrm>
          <a:off x="0" y="0"/>
          <a:ext cx="0" cy="0"/>
          <a:chOff x="0" y="0"/>
          <a:chExt cx="0" cy="0"/>
        </a:xfrm>
      </p:grpSpPr>
      <p:sp>
        <p:nvSpPr>
          <p:cNvPr id="109" name="Google Shape;109;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4400" b="0" i="0" u="none" strike="noStrike" cap="none">
                <a:solidFill>
                  <a:srgbClr val="FFFFFF"/>
                </a:solidFill>
                <a:latin typeface="Calibri"/>
                <a:ea typeface="Calibri"/>
                <a:cs typeface="Calibri"/>
                <a:sym typeface="Calibri"/>
              </a:rPr>
              <a:t>Current </a:t>
            </a:r>
            <a:r>
              <a:rPr lang="en-US">
                <a:solidFill>
                  <a:srgbClr val="FFFFFF"/>
                </a:solidFill>
              </a:rPr>
              <a:t>Objectives</a:t>
            </a:r>
            <a:endParaRPr>
              <a:solidFill>
                <a:srgbClr val="FFFFFF"/>
              </a:solidFill>
            </a:endParaRPr>
          </a:p>
        </p:txBody>
      </p:sp>
      <p:sp>
        <p:nvSpPr>
          <p:cNvPr id="110" name="Google Shape;110;p19"/>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dirty="0">
                <a:solidFill>
                  <a:srgbClr val="FFFFFF"/>
                </a:solidFill>
              </a:rPr>
              <a:t>3. Facilitating Competition</a:t>
            </a:r>
            <a:endParaRPr dirty="0">
              <a:solidFill>
                <a:srgbClr val="FFFFFF"/>
              </a:solidFill>
            </a:endParaRPr>
          </a:p>
          <a:p>
            <a:pPr marL="0" lvl="0" indent="0" algn="l" rtl="0">
              <a:spcBef>
                <a:spcPts val="0"/>
              </a:spcBef>
              <a:spcAft>
                <a:spcPts val="0"/>
              </a:spcAft>
              <a:buClr>
                <a:schemeClr val="dk1"/>
              </a:buClr>
              <a:buSzPts val="1100"/>
              <a:buFont typeface="Arial"/>
              <a:buNone/>
            </a:pPr>
            <a:r>
              <a:rPr lang="en-US" dirty="0">
                <a:solidFill>
                  <a:srgbClr val="FFFFFF"/>
                </a:solidFill>
              </a:rPr>
              <a:t>	-Streamline Meet Registrations</a:t>
            </a:r>
            <a:endParaRPr dirty="0">
              <a:solidFill>
                <a:srgbClr val="FFFFFF"/>
              </a:solidFill>
            </a:endParaRPr>
          </a:p>
          <a:p>
            <a:pPr marL="0" lvl="0" indent="0" algn="l" rtl="0">
              <a:spcBef>
                <a:spcPts val="0"/>
              </a:spcBef>
              <a:spcAft>
                <a:spcPts val="0"/>
              </a:spcAft>
              <a:buClr>
                <a:schemeClr val="dk1"/>
              </a:buClr>
              <a:buSzPts val="1100"/>
              <a:buFont typeface="Arial"/>
              <a:buNone/>
            </a:pPr>
            <a:r>
              <a:rPr lang="en-US" dirty="0">
                <a:solidFill>
                  <a:srgbClr val="FFFFFF"/>
                </a:solidFill>
              </a:rPr>
              <a:t>	-Streamline Competition Structure and 	Rules</a:t>
            </a:r>
            <a:endParaRPr dirty="0">
              <a:solidFill>
                <a:srgbClr val="FFFFFF"/>
              </a:solidFill>
            </a:endParaRPr>
          </a:p>
          <a:p>
            <a:pPr marL="0" lvl="0" indent="0" algn="l" rtl="0">
              <a:spcBef>
                <a:spcPts val="0"/>
              </a:spcBef>
              <a:spcAft>
                <a:spcPts val="0"/>
              </a:spcAft>
              <a:buClr>
                <a:schemeClr val="dk1"/>
              </a:buClr>
              <a:buSzPts val="1100"/>
              <a:buFont typeface="Arial"/>
              <a:buNone/>
            </a:pPr>
            <a:r>
              <a:rPr lang="en-US" dirty="0">
                <a:solidFill>
                  <a:srgbClr val="FFFFFF"/>
                </a:solidFill>
              </a:rPr>
              <a:t>	-Virtual Meet?</a:t>
            </a:r>
            <a:endParaRPr dirty="0">
              <a:solidFill>
                <a:srgbClr val="FFFFFF"/>
              </a:solidFill>
            </a:endParaRPr>
          </a:p>
          <a:p>
            <a:pPr marL="0" lvl="0" indent="0" algn="l" rtl="0">
              <a:spcBef>
                <a:spcPts val="0"/>
              </a:spcBef>
              <a:spcAft>
                <a:spcPts val="0"/>
              </a:spcAft>
              <a:buClr>
                <a:schemeClr val="dk1"/>
              </a:buClr>
              <a:buSzPts val="1100"/>
              <a:buFont typeface="Arial"/>
              <a:buNone/>
            </a:pPr>
            <a:r>
              <a:rPr lang="en-US" dirty="0">
                <a:solidFill>
                  <a:srgbClr val="FFFFFF"/>
                </a:solidFill>
              </a:rPr>
              <a:t>	-Dual Meets?</a:t>
            </a:r>
            <a:endParaRPr dirty="0">
              <a:solidFill>
                <a:srgbClr val="FFFFFF"/>
              </a:solidFill>
            </a:endParaRPr>
          </a:p>
          <a:p>
            <a:pPr marL="0" lvl="0" indent="0" algn="l" rtl="0">
              <a:spcBef>
                <a:spcPts val="0"/>
              </a:spcBef>
              <a:spcAft>
                <a:spcPts val="0"/>
              </a:spcAft>
              <a:buNone/>
            </a:pPr>
            <a:r>
              <a:rPr lang="en-US" dirty="0">
                <a:solidFill>
                  <a:srgbClr val="FFFFFF"/>
                </a:solidFill>
              </a:rPr>
              <a:t>4. Operations</a:t>
            </a:r>
            <a:endParaRPr dirty="0">
              <a:solidFill>
                <a:srgbClr val="FFFFFF"/>
              </a:solidFill>
            </a:endParaRPr>
          </a:p>
          <a:p>
            <a:pPr marL="0" lvl="0" indent="457200" algn="l" rtl="0">
              <a:spcBef>
                <a:spcPts val="0"/>
              </a:spcBef>
              <a:spcAft>
                <a:spcPts val="0"/>
              </a:spcAft>
              <a:buNone/>
            </a:pPr>
            <a:r>
              <a:rPr lang="en-US" dirty="0">
                <a:solidFill>
                  <a:srgbClr val="FFFFFF"/>
                </a:solidFill>
              </a:rPr>
              <a:t>-Non-Profit Status</a:t>
            </a:r>
            <a:endParaRPr dirty="0">
              <a:solidFill>
                <a:srgbClr val="FFFFFF"/>
              </a:solidFill>
            </a:endParaRPr>
          </a:p>
          <a:p>
            <a:pPr marL="0" lvl="0" indent="0" algn="l" rtl="0">
              <a:spcBef>
                <a:spcPts val="640"/>
              </a:spcBef>
              <a:spcAft>
                <a:spcPts val="0"/>
              </a:spcAft>
              <a:buNone/>
            </a:pPr>
            <a:endParaRPr sz="3200" i="0" u="none" strike="noStrike" cap="none" dirty="0">
              <a:solidFill>
                <a:schemeClr val="dk1"/>
              </a:solidFill>
            </a:endParaRPr>
          </a:p>
          <a:p>
            <a:pPr marL="342900" marR="0" lvl="0" indent="-139700" algn="l" rtl="0">
              <a:spcBef>
                <a:spcPts val="1600"/>
              </a:spcBef>
              <a:spcAft>
                <a:spcPts val="160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108"/>
        <p:cNvGrpSpPr/>
        <p:nvPr/>
      </p:nvGrpSpPr>
      <p:grpSpPr>
        <a:xfrm>
          <a:off x="0" y="0"/>
          <a:ext cx="0" cy="0"/>
          <a:chOff x="0" y="0"/>
          <a:chExt cx="0" cy="0"/>
        </a:xfrm>
      </p:grpSpPr>
      <p:sp>
        <p:nvSpPr>
          <p:cNvPr id="109" name="Google Shape;109;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4400" b="0" i="0" u="none" strike="noStrike" cap="none" dirty="0">
                <a:solidFill>
                  <a:srgbClr val="FFFFFF"/>
                </a:solidFill>
                <a:latin typeface="Calibri"/>
                <a:ea typeface="Calibri"/>
                <a:cs typeface="Calibri"/>
                <a:sym typeface="Calibri"/>
              </a:rPr>
              <a:t>Last Meeting</a:t>
            </a:r>
            <a:endParaRPr dirty="0">
              <a:solidFill>
                <a:srgbClr val="FFFFFF"/>
              </a:solidFill>
            </a:endParaRPr>
          </a:p>
        </p:txBody>
      </p:sp>
      <p:sp>
        <p:nvSpPr>
          <p:cNvPr id="110" name="Google Shape;110;p19"/>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0" indent="0">
              <a:spcBef>
                <a:spcPts val="0"/>
              </a:spcBef>
              <a:buSzPts val="1100"/>
              <a:buNone/>
            </a:pPr>
            <a:r>
              <a:rPr lang="en-US" dirty="0">
                <a:solidFill>
                  <a:schemeClr val="bg1"/>
                </a:solidFill>
              </a:rPr>
              <a:t>- Women’s levels changed in response to NAIGC</a:t>
            </a:r>
          </a:p>
          <a:p>
            <a:pPr marL="0" indent="0">
              <a:spcBef>
                <a:spcPts val="0"/>
              </a:spcBef>
              <a:buSzPts val="1100"/>
              <a:buNone/>
            </a:pPr>
            <a:r>
              <a:rPr lang="en-US" sz="3200" i="0" u="none" strike="noStrike" cap="none" dirty="0">
                <a:solidFill>
                  <a:schemeClr val="bg1"/>
                </a:solidFill>
              </a:rPr>
              <a:t>	Old levels: JO 6,8,9</a:t>
            </a:r>
          </a:p>
          <a:p>
            <a:pPr marL="0" indent="0">
              <a:spcBef>
                <a:spcPts val="0"/>
              </a:spcBef>
              <a:buSzPts val="1100"/>
              <a:buNone/>
            </a:pPr>
            <a:r>
              <a:rPr lang="en-US" dirty="0">
                <a:solidFill>
                  <a:schemeClr val="bg1"/>
                </a:solidFill>
              </a:rPr>
              <a:t>	New levels: Xcel Silver, Platinum, JO 8, 9</a:t>
            </a:r>
          </a:p>
          <a:p>
            <a:pPr marL="0" indent="0">
              <a:spcBef>
                <a:spcPts val="0"/>
              </a:spcBef>
              <a:buSzPts val="1100"/>
              <a:buNone/>
            </a:pPr>
            <a:r>
              <a:rPr lang="en-US" sz="3200" i="0" u="none" strike="noStrike" cap="none" dirty="0">
                <a:solidFill>
                  <a:schemeClr val="bg1"/>
                </a:solidFill>
              </a:rPr>
              <a:t>- No up-to-level deductions</a:t>
            </a:r>
            <a:endParaRPr sz="3200" i="0" u="none" strike="noStrike" cap="none" dirty="0">
              <a:solidFill>
                <a:schemeClr val="bg1"/>
              </a:solidFill>
            </a:endParaRPr>
          </a:p>
        </p:txBody>
      </p:sp>
    </p:spTree>
    <p:extLst>
      <p:ext uri="{BB962C8B-B14F-4D97-AF65-F5344CB8AC3E}">
        <p14:creationId xmlns:p14="http://schemas.microsoft.com/office/powerpoint/2010/main" val="1590445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108"/>
        <p:cNvGrpSpPr/>
        <p:nvPr/>
      </p:nvGrpSpPr>
      <p:grpSpPr>
        <a:xfrm>
          <a:off x="0" y="0"/>
          <a:ext cx="0" cy="0"/>
          <a:chOff x="0" y="0"/>
          <a:chExt cx="0" cy="0"/>
        </a:xfrm>
      </p:grpSpPr>
      <p:sp>
        <p:nvSpPr>
          <p:cNvPr id="109" name="Google Shape;109;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4400" b="0" i="0" u="none" strike="noStrike" cap="none" dirty="0">
                <a:solidFill>
                  <a:srgbClr val="FFFFFF"/>
                </a:solidFill>
                <a:latin typeface="Calibri"/>
                <a:ea typeface="Calibri"/>
                <a:cs typeface="Calibri"/>
                <a:sym typeface="Calibri"/>
              </a:rPr>
              <a:t>Major Rule Reminders</a:t>
            </a:r>
            <a:endParaRPr dirty="0">
              <a:solidFill>
                <a:srgbClr val="FFFFFF"/>
              </a:solidFill>
            </a:endParaRPr>
          </a:p>
        </p:txBody>
      </p:sp>
      <p:sp>
        <p:nvSpPr>
          <p:cNvPr id="110" name="Google Shape;110;p19"/>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0" indent="0">
              <a:spcBef>
                <a:spcPts val="0"/>
              </a:spcBef>
              <a:buSzPts val="1100"/>
              <a:buNone/>
            </a:pPr>
            <a:r>
              <a:rPr lang="en-US" sz="2400" i="0" u="none" strike="noStrike" cap="none" dirty="0">
                <a:solidFill>
                  <a:schemeClr val="bg1"/>
                </a:solidFill>
              </a:rPr>
              <a:t>Review Constitution with emphasis on:</a:t>
            </a:r>
          </a:p>
          <a:p>
            <a:pPr marL="0" indent="0">
              <a:spcBef>
                <a:spcPts val="0"/>
              </a:spcBef>
              <a:buSzPts val="1100"/>
              <a:buNone/>
            </a:pPr>
            <a:r>
              <a:rPr lang="en-US" sz="2400" i="0" u="none" strike="noStrike" cap="none" dirty="0">
                <a:solidFill>
                  <a:schemeClr val="bg1"/>
                </a:solidFill>
              </a:rPr>
              <a:t>Article 6.4:</a:t>
            </a:r>
          </a:p>
          <a:p>
            <a:pPr marL="25400" indent="0">
              <a:buNone/>
            </a:pPr>
            <a:r>
              <a:rPr lang="en-US" sz="1050" dirty="0" err="1">
                <a:solidFill>
                  <a:schemeClr val="bg1"/>
                </a:solidFill>
              </a:rPr>
              <a:t>i</a:t>
            </a:r>
            <a:r>
              <a:rPr lang="en-US" sz="1050" dirty="0">
                <a:solidFill>
                  <a:schemeClr val="bg1"/>
                </a:solidFill>
              </a:rPr>
              <a:t>) Attendees must register two weeks prior to the competition to avoid being charged a late fee. After two weeks prior, a $5 per competitor late fee will be imposed. One week prior to the competition, registration is closed</a:t>
            </a:r>
            <a:r>
              <a:rPr lang="en-US" sz="1050">
                <a:solidFill>
                  <a:schemeClr val="bg1"/>
                </a:solidFill>
              </a:rPr>
              <a:t>, and additional </a:t>
            </a:r>
            <a:r>
              <a:rPr lang="en-US" sz="1050" dirty="0">
                <a:solidFill>
                  <a:schemeClr val="bg1"/>
                </a:solidFill>
              </a:rPr>
              <a:t>entries will only be allowed at the discretion of the Meet Host.</a:t>
            </a:r>
          </a:p>
          <a:p>
            <a:pPr marL="25400" indent="0">
              <a:buNone/>
            </a:pPr>
            <a:r>
              <a:rPr lang="en-US" sz="1050" dirty="0">
                <a:solidFill>
                  <a:schemeClr val="bg1"/>
                </a:solidFill>
              </a:rPr>
              <a:t>ii) For all TGC meets except Conference Championships, there will be an entry fee of $10.00 per individual competitor and an additional $10.00 per team. Participants’ rosters are due two weeks prior to the competition, and entry fees will be charged based on this roster. </a:t>
            </a:r>
          </a:p>
          <a:p>
            <a:pPr marL="25400" indent="0">
              <a:buNone/>
            </a:pPr>
            <a:r>
              <a:rPr lang="en-US" sz="1050" dirty="0">
                <a:solidFill>
                  <a:schemeClr val="bg1"/>
                </a:solidFill>
              </a:rPr>
              <a:t>iii) For the Conference Championships, $15.00 per individual competitor will be charged by the host school. An additional $20.00 per team will be charged for those Clubs entering the team  competition. All entry fees will be paid to the Meet Host unless otherwise directed by the Meet Director. The TGC will charge an additional $5 per gymnast based on the rosters submitted two weeks prior to the competition.</a:t>
            </a:r>
          </a:p>
          <a:p>
            <a:pPr marL="25400" indent="0">
              <a:buNone/>
            </a:pPr>
            <a:r>
              <a:rPr lang="en-US" sz="1050" dirty="0">
                <a:solidFill>
                  <a:schemeClr val="bg1"/>
                </a:solidFill>
              </a:rPr>
              <a:t>iv) If after the registration deadline, an individual open athlete or member(s) of a Club are no longer able to compete, it is the responsibility of the individual open athlete or Club to contact the Meet Host.</a:t>
            </a:r>
            <a:r>
              <a:rPr lang="en-US" sz="1050" dirty="0"/>
              <a:t> </a:t>
            </a:r>
          </a:p>
          <a:p>
            <a:pPr marL="25400" indent="0">
              <a:buNone/>
            </a:pPr>
            <a:r>
              <a:rPr lang="en-US" sz="2400" dirty="0">
                <a:solidFill>
                  <a:schemeClr val="bg1"/>
                </a:solidFill>
              </a:rPr>
              <a:t>Article 6.3:</a:t>
            </a:r>
            <a:endParaRPr lang="en-US" sz="800" dirty="0">
              <a:solidFill>
                <a:schemeClr val="bg1"/>
              </a:solidFill>
            </a:endParaRPr>
          </a:p>
          <a:p>
            <a:pPr marL="25400" indent="0">
              <a:buNone/>
            </a:pPr>
            <a:r>
              <a:rPr lang="en-US" sz="1200" dirty="0">
                <a:solidFill>
                  <a:schemeClr val="bg1"/>
                </a:solidFill>
              </a:rPr>
              <a:t>The Meet Host must contact teams four weeks prior to the competition concerning meet organization (including specific competitor limitations that will be imposed). Any exceptions or modifications to these rules may be permitted with the agreement of all teams concerned. If the Meet Host fails to contact teams at least four weeks prior to the competition, late fees will be waived for that competition.</a:t>
            </a:r>
          </a:p>
          <a:p>
            <a:pPr marL="25400" indent="0">
              <a:buNone/>
            </a:pPr>
            <a:br>
              <a:rPr lang="en-US" sz="800" dirty="0">
                <a:solidFill>
                  <a:schemeClr val="bg1"/>
                </a:solidFill>
              </a:rPr>
            </a:br>
            <a:endParaRPr sz="800" i="0" u="none" strike="noStrike" cap="none" dirty="0">
              <a:solidFill>
                <a:schemeClr val="bg1"/>
              </a:solidFill>
            </a:endParaRPr>
          </a:p>
        </p:txBody>
      </p:sp>
    </p:spTree>
    <p:extLst>
      <p:ext uri="{BB962C8B-B14F-4D97-AF65-F5344CB8AC3E}">
        <p14:creationId xmlns:p14="http://schemas.microsoft.com/office/powerpoint/2010/main" val="1592088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108"/>
        <p:cNvGrpSpPr/>
        <p:nvPr/>
      </p:nvGrpSpPr>
      <p:grpSpPr>
        <a:xfrm>
          <a:off x="0" y="0"/>
          <a:ext cx="0" cy="0"/>
          <a:chOff x="0" y="0"/>
          <a:chExt cx="0" cy="0"/>
        </a:xfrm>
      </p:grpSpPr>
      <p:sp>
        <p:nvSpPr>
          <p:cNvPr id="109" name="Google Shape;109;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4400" b="0" i="0" u="none" strike="noStrike" cap="none" dirty="0">
                <a:solidFill>
                  <a:srgbClr val="FFFFFF"/>
                </a:solidFill>
                <a:latin typeface="Calibri"/>
                <a:ea typeface="Calibri"/>
                <a:cs typeface="Calibri"/>
                <a:sym typeface="Calibri"/>
              </a:rPr>
              <a:t>Any New Rules?</a:t>
            </a:r>
            <a:endParaRPr dirty="0">
              <a:solidFill>
                <a:srgbClr val="FFFFFF"/>
              </a:solidFill>
            </a:endParaRPr>
          </a:p>
        </p:txBody>
      </p:sp>
      <p:sp>
        <p:nvSpPr>
          <p:cNvPr id="110" name="Google Shape;110;p19"/>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0" indent="0">
              <a:spcBef>
                <a:spcPts val="0"/>
              </a:spcBef>
              <a:buSzPts val="1100"/>
              <a:buNone/>
            </a:pPr>
            <a:endParaRPr sz="800" i="0" u="none" strike="noStrike" cap="none" dirty="0">
              <a:solidFill>
                <a:schemeClr val="bg1"/>
              </a:solidFill>
            </a:endParaRPr>
          </a:p>
        </p:txBody>
      </p:sp>
    </p:spTree>
    <p:extLst>
      <p:ext uri="{BB962C8B-B14F-4D97-AF65-F5344CB8AC3E}">
        <p14:creationId xmlns:p14="http://schemas.microsoft.com/office/powerpoint/2010/main" val="4222276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1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TotalTime>
  <Words>1060</Words>
  <Application>Microsoft Office PowerPoint</Application>
  <PresentationFormat>On-screen Show (4:3)</PresentationFormat>
  <Paragraphs>197</Paragraphs>
  <Slides>23</Slides>
  <Notes>23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Calibri</vt:lpstr>
      <vt:lpstr>Simple Light</vt:lpstr>
      <vt:lpstr>TGC Annual Meeting</vt:lpstr>
      <vt:lpstr>Agenda</vt:lpstr>
      <vt:lpstr>Roll Call</vt:lpstr>
      <vt:lpstr>TGC History</vt:lpstr>
      <vt:lpstr>Current Objectives</vt:lpstr>
      <vt:lpstr>Current Objectives</vt:lpstr>
      <vt:lpstr>Last Meeting</vt:lpstr>
      <vt:lpstr>Major Rule Reminders</vt:lpstr>
      <vt:lpstr>Any New Rules?</vt:lpstr>
      <vt:lpstr>Outstanding Last Season Payments</vt:lpstr>
      <vt:lpstr>Proposed 2021-2022 Budget</vt:lpstr>
      <vt:lpstr>Actual 2021-2022 Budget</vt:lpstr>
      <vt:lpstr>Proposed 2022-2023 Budget</vt:lpstr>
      <vt:lpstr>Fall Clinic?</vt:lpstr>
      <vt:lpstr>Questions?</vt:lpstr>
      <vt:lpstr>Scheduling Constraints</vt:lpstr>
      <vt:lpstr>March 2023</vt:lpstr>
      <vt:lpstr>February 2023</vt:lpstr>
      <vt:lpstr>January 2023</vt:lpstr>
      <vt:lpstr>2022 Shirts</vt:lpstr>
      <vt:lpstr>Anything else?</vt:lpstr>
      <vt:lpstr>Elections</vt:lpstr>
      <vt:lpstr>Reminders for club reps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TGC Annual Meeting</dc:title>
  <dc:creator>Andrew Hutcheson</dc:creator>
  <cp:lastModifiedBy>Andrew Hutcheson</cp:lastModifiedBy>
  <cp:revision>34</cp:revision>
  <dcterms:modified xsi:type="dcterms:W3CDTF">2022-10-29T20:30:19Z</dcterms:modified>
</cp:coreProperties>
</file>