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gQHujORF2hokNEkycuX0yfYpd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255B62-A77E-4BF8-A4BB-1F4584C01340}">
  <a:tblStyle styleId="{CA255B62-A77E-4BF8-A4BB-1F4584C013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c9f431a40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38" name="Google Shape;138;g28c9f431a40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4" name="Google Shape;1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6" name="Google Shape;1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2" name="Google Shape;18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 name="Google Shape;8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342900" lvl="0" marL="342900" rtl="0" algn="l">
              <a:lnSpc>
                <a:spcPct val="115000"/>
              </a:lnSpc>
              <a:spcBef>
                <a:spcPts val="640"/>
              </a:spcBef>
              <a:spcAft>
                <a:spcPts val="0"/>
              </a:spcAft>
              <a:buClr>
                <a:schemeClr val="lt1"/>
              </a:buClr>
              <a:buSzPts val="3200"/>
              <a:buChar char="•"/>
            </a:pPr>
            <a:r>
              <a:rPr lang="en-US" sz="3200">
                <a:solidFill>
                  <a:schemeClr val="lt1"/>
                </a:solidFill>
                <a:latin typeface="Calibri"/>
                <a:ea typeface="Calibri"/>
                <a:cs typeface="Calibri"/>
                <a:sym typeface="Calibri"/>
              </a:rPr>
              <a:t>For TGC Hosts:</a:t>
            </a:r>
            <a:endParaRPr sz="3200">
              <a:solidFill>
                <a:schemeClr val="lt1"/>
              </a:solidFill>
              <a:latin typeface="Calibri"/>
              <a:ea typeface="Calibri"/>
              <a:cs typeface="Calibri"/>
              <a:sym typeface="Calibri"/>
            </a:endParaRPr>
          </a:p>
          <a:p>
            <a:pPr indent="-222250" lvl="1" marL="742950" rtl="0" algn="l">
              <a:lnSpc>
                <a:spcPct val="115000"/>
              </a:lnSpc>
              <a:spcBef>
                <a:spcPts val="560"/>
              </a:spcBef>
              <a:spcAft>
                <a:spcPts val="0"/>
              </a:spcAft>
              <a:buClr>
                <a:schemeClr val="lt1"/>
              </a:buClr>
              <a:buSzPts val="1800"/>
              <a:buChar char="–"/>
            </a:pPr>
            <a:r>
              <a:rPr lang="en-US" sz="1800">
                <a:solidFill>
                  <a:schemeClr val="lt1"/>
                </a:solidFill>
                <a:latin typeface="Calibri"/>
                <a:ea typeface="Calibri"/>
                <a:cs typeface="Calibri"/>
                <a:sym typeface="Calibri"/>
              </a:rPr>
              <a:t>Everyone said both open &amp; collegiate to their respective offered levels</a:t>
            </a:r>
            <a:endParaRPr sz="1800">
              <a:solidFill>
                <a:schemeClr val="lt1"/>
              </a:solidFill>
              <a:latin typeface="Calibri"/>
              <a:ea typeface="Calibri"/>
              <a:cs typeface="Calibri"/>
              <a:sym typeface="Calibri"/>
            </a:endParaRPr>
          </a:p>
          <a:p>
            <a:pPr indent="-222250" lvl="1" marL="742950" rtl="0" algn="l">
              <a:lnSpc>
                <a:spcPct val="115000"/>
              </a:lnSpc>
              <a:spcBef>
                <a:spcPts val="560"/>
              </a:spcBef>
              <a:spcAft>
                <a:spcPts val="0"/>
              </a:spcAft>
              <a:buClr>
                <a:schemeClr val="lt1"/>
              </a:buClr>
              <a:buSzPts val="1800"/>
              <a:buChar char="–"/>
            </a:pPr>
            <a:r>
              <a:rPr lang="en-US" sz="1800">
                <a:solidFill>
                  <a:schemeClr val="lt1"/>
                </a:solidFill>
                <a:latin typeface="Calibri"/>
                <a:ea typeface="Calibri"/>
                <a:cs typeface="Calibri"/>
                <a:sym typeface="Calibri"/>
              </a:rPr>
              <a:t>Everyone said modified capital cup (warm up each event before competing it)</a:t>
            </a:r>
            <a:endParaRPr sz="1800">
              <a:solidFill>
                <a:schemeClr val="lt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94" name="Google Shape;19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0" name="Google Shape;20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 name="Google Shape;20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2" name="Google Shape;21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8" name="Google Shape;21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4" name="Google Shape;224;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Describe Positions, (college students spiel),Take Nominees for Each Position, Vote For Each</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Andrew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07" name="Google Shape;1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3" name="Google Shape;1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19" name="Google Shape;11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mention new alum listserv</a:t>
            </a:r>
            <a:endParaRPr/>
          </a:p>
        </p:txBody>
      </p:sp>
      <p:sp>
        <p:nvSpPr>
          <p:cNvPr id="125" name="Google Shape;1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7"/>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8"/>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8"/>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28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2800"/>
              <a:buNone/>
              <a:defRPr sz="1800"/>
            </a:lvl2pPr>
            <a:lvl3pPr lvl="2" algn="l">
              <a:lnSpc>
                <a:spcPct val="100000"/>
              </a:lnSpc>
              <a:spcBef>
                <a:spcPts val="0"/>
              </a:spcBef>
              <a:spcAft>
                <a:spcPts val="0"/>
              </a:spcAft>
              <a:buSzPts val="2800"/>
              <a:buNone/>
              <a:defRPr sz="1800"/>
            </a:lvl3pPr>
            <a:lvl4pPr lvl="3" algn="l">
              <a:lnSpc>
                <a:spcPct val="100000"/>
              </a:lnSpc>
              <a:spcBef>
                <a:spcPts val="0"/>
              </a:spcBef>
              <a:spcAft>
                <a:spcPts val="0"/>
              </a:spcAft>
              <a:buSzPts val="2800"/>
              <a:buNone/>
              <a:defRPr sz="1800"/>
            </a:lvl4pPr>
            <a:lvl5pPr lvl="4" algn="l">
              <a:lnSpc>
                <a:spcPct val="100000"/>
              </a:lnSpc>
              <a:spcBef>
                <a:spcPts val="0"/>
              </a:spcBef>
              <a:spcAft>
                <a:spcPts val="0"/>
              </a:spcAft>
              <a:buSzPts val="2800"/>
              <a:buNone/>
              <a:defRPr sz="1800"/>
            </a:lvl5pPr>
            <a:lvl6pPr lvl="5" algn="l">
              <a:lnSpc>
                <a:spcPct val="100000"/>
              </a:lnSpc>
              <a:spcBef>
                <a:spcPts val="0"/>
              </a:spcBef>
              <a:spcAft>
                <a:spcPts val="0"/>
              </a:spcAft>
              <a:buSzPts val="2800"/>
              <a:buNone/>
              <a:defRPr sz="1800"/>
            </a:lvl6pPr>
            <a:lvl7pPr lvl="6" algn="l">
              <a:lnSpc>
                <a:spcPct val="100000"/>
              </a:lnSpc>
              <a:spcBef>
                <a:spcPts val="0"/>
              </a:spcBef>
              <a:spcAft>
                <a:spcPts val="0"/>
              </a:spcAft>
              <a:buSzPts val="2800"/>
              <a:buNone/>
              <a:defRPr sz="1800"/>
            </a:lvl7pPr>
            <a:lvl8pPr lvl="7" algn="l">
              <a:lnSpc>
                <a:spcPct val="100000"/>
              </a:lnSpc>
              <a:spcBef>
                <a:spcPts val="0"/>
              </a:spcBef>
              <a:spcAft>
                <a:spcPts val="0"/>
              </a:spcAft>
              <a:buSzPts val="2800"/>
              <a:buNone/>
              <a:defRPr sz="1800"/>
            </a:lvl8pPr>
            <a:lvl9pPr lvl="8" algn="l">
              <a:lnSpc>
                <a:spcPct val="100000"/>
              </a:lnSpc>
              <a:spcBef>
                <a:spcPts val="0"/>
              </a:spcBef>
              <a:spcAft>
                <a:spcPts val="0"/>
              </a:spcAft>
              <a:buSzPts val="2800"/>
              <a:buNone/>
              <a:defRPr sz="1800"/>
            </a:lvl9pPr>
          </a:lstStyle>
          <a:p/>
        </p:txBody>
      </p:sp>
      <p:sp>
        <p:nvSpPr>
          <p:cNvPr id="15" name="Google Shape;15;p29"/>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431800" lvl="0" marL="457200" marR="0" algn="l">
              <a:lnSpc>
                <a:spcPct val="115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15000"/>
              </a:lnSpc>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15000"/>
              </a:lnSpc>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2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2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 name="Google Shape;1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0"/>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2"/>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32"/>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4"/>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4"/>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5"/>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6"/>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6"/>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6"/>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6"/>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png"/><Relationship Id="rId11" Type="http://schemas.openxmlformats.org/officeDocument/2006/relationships/image" Target="../media/image10.gif"/><Relationship Id="rId10" Type="http://schemas.openxmlformats.org/officeDocument/2006/relationships/image" Target="../media/image4.gif"/><Relationship Id="rId21" Type="http://schemas.openxmlformats.org/officeDocument/2006/relationships/image" Target="../media/image19.png"/><Relationship Id="rId13" Type="http://schemas.openxmlformats.org/officeDocument/2006/relationships/image" Target="../media/image5.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5.gif"/><Relationship Id="rId9" Type="http://schemas.openxmlformats.org/officeDocument/2006/relationships/image" Target="../media/image13.gif"/><Relationship Id="rId15" Type="http://schemas.openxmlformats.org/officeDocument/2006/relationships/image" Target="../media/image20.png"/><Relationship Id="rId14" Type="http://schemas.openxmlformats.org/officeDocument/2006/relationships/image" Target="../media/image6.png"/><Relationship Id="rId17" Type="http://schemas.openxmlformats.org/officeDocument/2006/relationships/image" Target="../media/image18.jpg"/><Relationship Id="rId16" Type="http://schemas.openxmlformats.org/officeDocument/2006/relationships/image" Target="../media/image16.jpg"/><Relationship Id="rId5" Type="http://schemas.openxmlformats.org/officeDocument/2006/relationships/image" Target="../media/image8.jpg"/><Relationship Id="rId19" Type="http://schemas.openxmlformats.org/officeDocument/2006/relationships/image" Target="../media/image11.jpg"/><Relationship Id="rId6" Type="http://schemas.openxmlformats.org/officeDocument/2006/relationships/image" Target="../media/image3.gif"/><Relationship Id="rId18" Type="http://schemas.openxmlformats.org/officeDocument/2006/relationships/image" Target="../media/image17.jpg"/><Relationship Id="rId7" Type="http://schemas.openxmlformats.org/officeDocument/2006/relationships/image" Target="../media/image2.gif"/><Relationship Id="rId8" Type="http://schemas.openxmlformats.org/officeDocument/2006/relationships/image" Target="../media/image7.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685800" y="15240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00"/>
              <a:buFont typeface="Calibri"/>
              <a:buNone/>
            </a:pPr>
            <a:r>
              <a:rPr b="0" i="0" lang="en-US" sz="4400" u="none" cap="none" strike="noStrike">
                <a:solidFill>
                  <a:schemeClr val="dk1"/>
                </a:solidFill>
                <a:latin typeface="Calibri"/>
                <a:ea typeface="Calibri"/>
                <a:cs typeface="Calibri"/>
                <a:sym typeface="Calibri"/>
              </a:rPr>
              <a:t>TGC Annual Meeting</a:t>
            </a:r>
            <a:endParaRPr/>
          </a:p>
        </p:txBody>
      </p:sp>
      <p:sp>
        <p:nvSpPr>
          <p:cNvPr id="61" name="Google Shape;61;p1"/>
          <p:cNvSpPr txBox="1"/>
          <p:nvPr>
            <p:ph idx="1" type="subTitle"/>
          </p:nvPr>
        </p:nvSpPr>
        <p:spPr>
          <a:xfrm>
            <a:off x="1346500" y="3948112"/>
            <a:ext cx="6400800" cy="146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800"/>
              <a:buFont typeface="Arial"/>
              <a:buNone/>
            </a:pPr>
            <a:r>
              <a:rPr lang="en-US" sz="3200">
                <a:solidFill>
                  <a:srgbClr val="888888"/>
                </a:solidFill>
                <a:latin typeface="Calibri"/>
                <a:ea typeface="Calibri"/>
                <a:cs typeface="Calibri"/>
                <a:sym typeface="Calibri"/>
              </a:rPr>
              <a:t>San Antonio</a:t>
            </a:r>
            <a:endParaRPr/>
          </a:p>
          <a:p>
            <a:pPr indent="0" lvl="0" marL="0" marR="0" rtl="0" algn="ctr">
              <a:lnSpc>
                <a:spcPct val="100000"/>
              </a:lnSpc>
              <a:spcBef>
                <a:spcPts val="0"/>
              </a:spcBef>
              <a:spcAft>
                <a:spcPts val="0"/>
              </a:spcAft>
              <a:buClr>
                <a:srgbClr val="888888"/>
              </a:buClr>
              <a:buSzPts val="2800"/>
              <a:buFont typeface="Arial"/>
              <a:buNone/>
            </a:pPr>
            <a:r>
              <a:rPr lang="en-US" sz="3200">
                <a:solidFill>
                  <a:srgbClr val="888888"/>
                </a:solidFill>
                <a:latin typeface="Calibri"/>
                <a:ea typeface="Calibri"/>
                <a:cs typeface="Calibri"/>
                <a:sym typeface="Calibri"/>
              </a:rPr>
              <a:t>Saturday October</a:t>
            </a:r>
            <a:r>
              <a:rPr b="0" i="0" lang="en-US" sz="3200" u="none" cap="none" strike="noStrike">
                <a:solidFill>
                  <a:srgbClr val="888888"/>
                </a:solidFill>
                <a:latin typeface="Calibri"/>
                <a:ea typeface="Calibri"/>
                <a:cs typeface="Calibri"/>
                <a:sym typeface="Calibri"/>
              </a:rPr>
              <a:t> </a:t>
            </a:r>
            <a:r>
              <a:rPr lang="en-US" sz="3200">
                <a:solidFill>
                  <a:srgbClr val="888888"/>
                </a:solidFill>
                <a:latin typeface="Calibri"/>
                <a:ea typeface="Calibri"/>
                <a:cs typeface="Calibri"/>
                <a:sym typeface="Calibri"/>
              </a:rPr>
              <a:t>14</a:t>
            </a:r>
            <a:r>
              <a:rPr baseline="30000" lang="en-US"/>
              <a:t>th</a:t>
            </a:r>
            <a:r>
              <a:rPr b="0" i="0" lang="en-US" sz="3200" u="none" cap="none" strike="noStrike">
                <a:solidFill>
                  <a:srgbClr val="888888"/>
                </a:solidFill>
                <a:latin typeface="Calibri"/>
                <a:ea typeface="Calibri"/>
                <a:cs typeface="Calibri"/>
                <a:sym typeface="Calibri"/>
              </a:rPr>
              <a:t> 20</a:t>
            </a:r>
            <a:r>
              <a:rPr lang="en-US" sz="3200">
                <a:solidFill>
                  <a:srgbClr val="888888"/>
                </a:solidFill>
                <a:latin typeface="Calibri"/>
                <a:ea typeface="Calibri"/>
                <a:cs typeface="Calibri"/>
                <a:sym typeface="Calibri"/>
              </a:rPr>
              <a:t>23</a:t>
            </a:r>
            <a:endParaRPr/>
          </a:p>
        </p:txBody>
      </p:sp>
      <p:pic>
        <p:nvPicPr>
          <p:cNvPr id="62" name="Google Shape;62;p1"/>
          <p:cNvPicPr preferRelativeResize="0"/>
          <p:nvPr/>
        </p:nvPicPr>
        <p:blipFill rotWithShape="1">
          <a:blip r:embed="rId3">
            <a:alphaModFix/>
          </a:blip>
          <a:srcRect b="0" l="0" r="0" t="0"/>
          <a:stretch/>
        </p:blipFill>
        <p:spPr>
          <a:xfrm>
            <a:off x="8086724" y="457200"/>
            <a:ext cx="457200" cy="457200"/>
          </a:xfrm>
          <a:prstGeom prst="rect">
            <a:avLst/>
          </a:prstGeom>
          <a:noFill/>
          <a:ln>
            <a:noFill/>
          </a:ln>
        </p:spPr>
      </p:pic>
      <p:pic>
        <p:nvPicPr>
          <p:cNvPr id="63" name="Google Shape;63;p1"/>
          <p:cNvPicPr preferRelativeResize="0"/>
          <p:nvPr/>
        </p:nvPicPr>
        <p:blipFill rotWithShape="1">
          <a:blip r:embed="rId4">
            <a:alphaModFix/>
          </a:blip>
          <a:srcRect b="0" l="0" r="0" t="0"/>
          <a:stretch/>
        </p:blipFill>
        <p:spPr>
          <a:xfrm>
            <a:off x="6553200" y="517451"/>
            <a:ext cx="476250" cy="476250"/>
          </a:xfrm>
          <a:prstGeom prst="rect">
            <a:avLst/>
          </a:prstGeom>
          <a:noFill/>
          <a:ln>
            <a:noFill/>
          </a:ln>
        </p:spPr>
      </p:pic>
      <p:pic>
        <p:nvPicPr>
          <p:cNvPr id="64" name="Google Shape;64;p1"/>
          <p:cNvPicPr preferRelativeResize="0"/>
          <p:nvPr/>
        </p:nvPicPr>
        <p:blipFill rotWithShape="1">
          <a:blip r:embed="rId5">
            <a:alphaModFix/>
          </a:blip>
          <a:srcRect b="0" l="0" r="0" t="0"/>
          <a:stretch/>
        </p:blipFill>
        <p:spPr>
          <a:xfrm>
            <a:off x="5276850" y="457200"/>
            <a:ext cx="457200" cy="457200"/>
          </a:xfrm>
          <a:prstGeom prst="rect">
            <a:avLst/>
          </a:prstGeom>
          <a:noFill/>
          <a:ln>
            <a:noFill/>
          </a:ln>
        </p:spPr>
      </p:pic>
      <p:pic>
        <p:nvPicPr>
          <p:cNvPr id="65" name="Google Shape;65;p1"/>
          <p:cNvPicPr preferRelativeResize="0"/>
          <p:nvPr/>
        </p:nvPicPr>
        <p:blipFill rotWithShape="1">
          <a:blip r:embed="rId6">
            <a:alphaModFix/>
          </a:blip>
          <a:srcRect b="0" l="0" r="0" t="0"/>
          <a:stretch/>
        </p:blipFill>
        <p:spPr>
          <a:xfrm>
            <a:off x="3727030" y="517451"/>
            <a:ext cx="476250" cy="476250"/>
          </a:xfrm>
          <a:prstGeom prst="rect">
            <a:avLst/>
          </a:prstGeom>
          <a:noFill/>
          <a:ln>
            <a:noFill/>
          </a:ln>
        </p:spPr>
      </p:pic>
      <p:pic>
        <p:nvPicPr>
          <p:cNvPr id="66" name="Google Shape;66;p1"/>
          <p:cNvPicPr preferRelativeResize="0"/>
          <p:nvPr/>
        </p:nvPicPr>
        <p:blipFill rotWithShape="1">
          <a:blip r:embed="rId7">
            <a:alphaModFix/>
          </a:blip>
          <a:srcRect b="0" l="0" r="0" t="0"/>
          <a:stretch/>
        </p:blipFill>
        <p:spPr>
          <a:xfrm>
            <a:off x="2254103" y="536501"/>
            <a:ext cx="476250" cy="457200"/>
          </a:xfrm>
          <a:prstGeom prst="rect">
            <a:avLst/>
          </a:prstGeom>
          <a:noFill/>
          <a:ln>
            <a:noFill/>
          </a:ln>
        </p:spPr>
      </p:pic>
      <p:pic>
        <p:nvPicPr>
          <p:cNvPr id="67" name="Google Shape;67;p1"/>
          <p:cNvPicPr preferRelativeResize="0"/>
          <p:nvPr/>
        </p:nvPicPr>
        <p:blipFill rotWithShape="1">
          <a:blip r:embed="rId8">
            <a:alphaModFix/>
          </a:blip>
          <a:srcRect b="0" l="0" r="0" t="0"/>
          <a:stretch/>
        </p:blipFill>
        <p:spPr>
          <a:xfrm>
            <a:off x="691949" y="517451"/>
            <a:ext cx="400050" cy="466725"/>
          </a:xfrm>
          <a:prstGeom prst="rect">
            <a:avLst/>
          </a:prstGeom>
          <a:noFill/>
          <a:ln>
            <a:noFill/>
          </a:ln>
        </p:spPr>
      </p:pic>
      <p:pic>
        <p:nvPicPr>
          <p:cNvPr id="68" name="Google Shape;68;p1"/>
          <p:cNvPicPr preferRelativeResize="0"/>
          <p:nvPr/>
        </p:nvPicPr>
        <p:blipFill rotWithShape="1">
          <a:blip r:embed="rId9">
            <a:alphaModFix/>
          </a:blip>
          <a:srcRect b="0" l="0" r="0" t="0"/>
          <a:stretch/>
        </p:blipFill>
        <p:spPr>
          <a:xfrm>
            <a:off x="685800" y="6097194"/>
            <a:ext cx="333375" cy="457200"/>
          </a:xfrm>
          <a:prstGeom prst="rect">
            <a:avLst/>
          </a:prstGeom>
          <a:noFill/>
          <a:ln>
            <a:noFill/>
          </a:ln>
        </p:spPr>
      </p:pic>
      <p:pic>
        <p:nvPicPr>
          <p:cNvPr id="69" name="Google Shape;69;p1"/>
          <p:cNvPicPr preferRelativeResize="0"/>
          <p:nvPr/>
        </p:nvPicPr>
        <p:blipFill rotWithShape="1">
          <a:blip r:embed="rId10">
            <a:alphaModFix/>
          </a:blip>
          <a:srcRect b="0" l="0" r="0" t="0"/>
          <a:stretch/>
        </p:blipFill>
        <p:spPr>
          <a:xfrm>
            <a:off x="8077200" y="6276975"/>
            <a:ext cx="476250" cy="247650"/>
          </a:xfrm>
          <a:prstGeom prst="rect">
            <a:avLst/>
          </a:prstGeom>
          <a:noFill/>
          <a:ln>
            <a:noFill/>
          </a:ln>
        </p:spPr>
      </p:pic>
      <p:pic>
        <p:nvPicPr>
          <p:cNvPr id="70" name="Google Shape;70;p1"/>
          <p:cNvPicPr preferRelativeResize="0"/>
          <p:nvPr/>
        </p:nvPicPr>
        <p:blipFill rotWithShape="1">
          <a:blip r:embed="rId11">
            <a:alphaModFix/>
          </a:blip>
          <a:srcRect b="0" l="0" r="0" t="0"/>
          <a:stretch/>
        </p:blipFill>
        <p:spPr>
          <a:xfrm>
            <a:off x="3899160" y="2963024"/>
            <a:ext cx="1152600" cy="1152600"/>
          </a:xfrm>
          <a:prstGeom prst="rect">
            <a:avLst/>
          </a:prstGeom>
          <a:noFill/>
          <a:ln>
            <a:noFill/>
          </a:ln>
        </p:spPr>
      </p:pic>
      <p:pic>
        <p:nvPicPr>
          <p:cNvPr id="71" name="Google Shape;71;p1"/>
          <p:cNvPicPr preferRelativeResize="0"/>
          <p:nvPr/>
        </p:nvPicPr>
        <p:blipFill rotWithShape="1">
          <a:blip r:embed="rId12">
            <a:alphaModFix/>
          </a:blip>
          <a:srcRect b="0" l="0" r="0" t="0"/>
          <a:stretch/>
        </p:blipFill>
        <p:spPr>
          <a:xfrm>
            <a:off x="5313918" y="6138918"/>
            <a:ext cx="634921" cy="488889"/>
          </a:xfrm>
          <a:prstGeom prst="rect">
            <a:avLst/>
          </a:prstGeom>
          <a:noFill/>
          <a:ln>
            <a:noFill/>
          </a:ln>
        </p:spPr>
      </p:pic>
      <p:pic>
        <p:nvPicPr>
          <p:cNvPr id="72" name="Google Shape;72;p1"/>
          <p:cNvPicPr preferRelativeResize="0"/>
          <p:nvPr/>
        </p:nvPicPr>
        <p:blipFill rotWithShape="1">
          <a:blip r:embed="rId13">
            <a:alphaModFix/>
          </a:blip>
          <a:srcRect b="0" l="0" r="0" t="0"/>
          <a:stretch/>
        </p:blipFill>
        <p:spPr>
          <a:xfrm>
            <a:off x="2023862" y="6210295"/>
            <a:ext cx="936731" cy="374692"/>
          </a:xfrm>
          <a:prstGeom prst="rect">
            <a:avLst/>
          </a:prstGeom>
          <a:noFill/>
          <a:ln>
            <a:noFill/>
          </a:ln>
        </p:spPr>
      </p:pic>
      <p:pic>
        <p:nvPicPr>
          <p:cNvPr id="73" name="Google Shape;73;p1"/>
          <p:cNvPicPr preferRelativeResize="0"/>
          <p:nvPr/>
        </p:nvPicPr>
        <p:blipFill rotWithShape="1">
          <a:blip r:embed="rId14">
            <a:alphaModFix/>
          </a:blip>
          <a:srcRect b="0" l="0" r="0" t="0"/>
          <a:stretch/>
        </p:blipFill>
        <p:spPr>
          <a:xfrm>
            <a:off x="3647694" y="6084922"/>
            <a:ext cx="634921" cy="558730"/>
          </a:xfrm>
          <a:prstGeom prst="rect">
            <a:avLst/>
          </a:prstGeom>
          <a:noFill/>
          <a:ln>
            <a:noFill/>
          </a:ln>
        </p:spPr>
      </p:pic>
      <p:pic>
        <p:nvPicPr>
          <p:cNvPr id="74" name="Google Shape;74;p1"/>
          <p:cNvPicPr preferRelativeResize="0"/>
          <p:nvPr/>
        </p:nvPicPr>
        <p:blipFill rotWithShape="1">
          <a:blip r:embed="rId15">
            <a:alphaModFix/>
          </a:blip>
          <a:srcRect b="0" l="0" r="0" t="0"/>
          <a:stretch/>
        </p:blipFill>
        <p:spPr>
          <a:xfrm>
            <a:off x="6711989" y="6270657"/>
            <a:ext cx="634921" cy="253968"/>
          </a:xfrm>
          <a:prstGeom prst="rect">
            <a:avLst/>
          </a:prstGeom>
          <a:noFill/>
          <a:ln>
            <a:noFill/>
          </a:ln>
        </p:spPr>
      </p:pic>
      <p:pic>
        <p:nvPicPr>
          <p:cNvPr id="75" name="Google Shape;75;p1"/>
          <p:cNvPicPr preferRelativeResize="0"/>
          <p:nvPr/>
        </p:nvPicPr>
        <p:blipFill rotWithShape="1">
          <a:blip r:embed="rId16">
            <a:alphaModFix/>
          </a:blip>
          <a:srcRect b="0" l="0" r="0" t="0"/>
          <a:stretch/>
        </p:blipFill>
        <p:spPr>
          <a:xfrm>
            <a:off x="7985049" y="3276600"/>
            <a:ext cx="495300" cy="544830"/>
          </a:xfrm>
          <a:prstGeom prst="rect">
            <a:avLst/>
          </a:prstGeom>
          <a:noFill/>
          <a:ln>
            <a:noFill/>
          </a:ln>
        </p:spPr>
      </p:pic>
      <p:pic>
        <p:nvPicPr>
          <p:cNvPr id="76" name="Google Shape;76;p1"/>
          <p:cNvPicPr preferRelativeResize="0"/>
          <p:nvPr/>
        </p:nvPicPr>
        <p:blipFill rotWithShape="1">
          <a:blip r:embed="rId17">
            <a:alphaModFix/>
          </a:blip>
          <a:srcRect b="0" l="0" r="0" t="0"/>
          <a:stretch/>
        </p:blipFill>
        <p:spPr>
          <a:xfrm>
            <a:off x="495701" y="3334473"/>
            <a:ext cx="792545" cy="475527"/>
          </a:xfrm>
          <a:prstGeom prst="rect">
            <a:avLst/>
          </a:prstGeom>
          <a:noFill/>
          <a:ln>
            <a:noFill/>
          </a:ln>
        </p:spPr>
      </p:pic>
      <p:pic>
        <p:nvPicPr>
          <p:cNvPr id="77" name="Google Shape;77;p1"/>
          <p:cNvPicPr preferRelativeResize="0"/>
          <p:nvPr/>
        </p:nvPicPr>
        <p:blipFill rotWithShape="1">
          <a:blip r:embed="rId18">
            <a:alphaModFix/>
          </a:blip>
          <a:srcRect b="0" l="0" r="0" t="0"/>
          <a:stretch/>
        </p:blipFill>
        <p:spPr>
          <a:xfrm>
            <a:off x="584793" y="1744900"/>
            <a:ext cx="614363" cy="614363"/>
          </a:xfrm>
          <a:prstGeom prst="rect">
            <a:avLst/>
          </a:prstGeom>
          <a:noFill/>
          <a:ln>
            <a:noFill/>
          </a:ln>
        </p:spPr>
      </p:pic>
      <p:pic>
        <p:nvPicPr>
          <p:cNvPr id="78" name="Google Shape;78;p1"/>
          <p:cNvPicPr preferRelativeResize="0"/>
          <p:nvPr/>
        </p:nvPicPr>
        <p:blipFill rotWithShape="1">
          <a:blip r:embed="rId19">
            <a:alphaModFix/>
          </a:blip>
          <a:srcRect b="0" l="0" r="0" t="0"/>
          <a:stretch/>
        </p:blipFill>
        <p:spPr>
          <a:xfrm>
            <a:off x="469120" y="4705350"/>
            <a:ext cx="762000" cy="628650"/>
          </a:xfrm>
          <a:prstGeom prst="rect">
            <a:avLst/>
          </a:prstGeom>
          <a:noFill/>
          <a:ln>
            <a:noFill/>
          </a:ln>
        </p:spPr>
      </p:pic>
      <p:pic>
        <p:nvPicPr>
          <p:cNvPr id="79" name="Google Shape;79;p1"/>
          <p:cNvPicPr preferRelativeResize="0"/>
          <p:nvPr/>
        </p:nvPicPr>
        <p:blipFill rotWithShape="1">
          <a:blip r:embed="rId20">
            <a:alphaModFix/>
          </a:blip>
          <a:srcRect b="0" l="0" r="0" t="0"/>
          <a:stretch/>
        </p:blipFill>
        <p:spPr>
          <a:xfrm>
            <a:off x="8000210" y="1916000"/>
            <a:ext cx="563326" cy="512125"/>
          </a:xfrm>
          <a:prstGeom prst="rect">
            <a:avLst/>
          </a:prstGeom>
          <a:noFill/>
          <a:ln>
            <a:noFill/>
          </a:ln>
        </p:spPr>
      </p:pic>
      <p:pic>
        <p:nvPicPr>
          <p:cNvPr id="80" name="Google Shape;80;p1"/>
          <p:cNvPicPr preferRelativeResize="0"/>
          <p:nvPr/>
        </p:nvPicPr>
        <p:blipFill rotWithShape="1">
          <a:blip r:embed="rId21">
            <a:alphaModFix/>
          </a:blip>
          <a:srcRect b="0" l="0" r="0" t="0"/>
          <a:stretch/>
        </p:blipFill>
        <p:spPr>
          <a:xfrm>
            <a:off x="7964400" y="4731739"/>
            <a:ext cx="634925" cy="63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2" name="Shape 132"/>
        <p:cNvGrpSpPr/>
        <p:nvPr/>
      </p:nvGrpSpPr>
      <p:grpSpPr>
        <a:xfrm>
          <a:off x="0" y="0"/>
          <a:ext cx="0" cy="0"/>
          <a:chOff x="0" y="0"/>
          <a:chExt cx="0" cy="0"/>
        </a:xfrm>
      </p:grpSpPr>
      <p:sp>
        <p:nvSpPr>
          <p:cNvPr id="133" name="Google Shape;13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NAIGC Updates</a:t>
            </a:r>
            <a:endParaRPr>
              <a:solidFill>
                <a:srgbClr val="FFFFFF"/>
              </a:solidFill>
            </a:endParaRPr>
          </a:p>
        </p:txBody>
      </p:sp>
      <p:sp>
        <p:nvSpPr>
          <p:cNvPr id="134" name="Google Shape;134;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i="0" sz="3200" u="none" cap="none" strike="noStrike">
              <a:solidFill>
                <a:schemeClr val="lt1"/>
              </a:solidFill>
            </a:endParaRPr>
          </a:p>
        </p:txBody>
      </p:sp>
      <p:pic>
        <p:nvPicPr>
          <p:cNvPr id="135" name="Google Shape;135;p7"/>
          <p:cNvPicPr preferRelativeResize="0"/>
          <p:nvPr/>
        </p:nvPicPr>
        <p:blipFill rotWithShape="1">
          <a:blip r:embed="rId3">
            <a:alphaModFix/>
          </a:blip>
          <a:srcRect b="0" l="0" r="0" t="0"/>
          <a:stretch/>
        </p:blipFill>
        <p:spPr>
          <a:xfrm>
            <a:off x="0" y="1443038"/>
            <a:ext cx="9144000" cy="397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9" name="Shape 139"/>
        <p:cNvGrpSpPr/>
        <p:nvPr/>
      </p:nvGrpSpPr>
      <p:grpSpPr>
        <a:xfrm>
          <a:off x="0" y="0"/>
          <a:ext cx="0" cy="0"/>
          <a:chOff x="0" y="0"/>
          <a:chExt cx="0" cy="0"/>
        </a:xfrm>
      </p:grpSpPr>
      <p:sp>
        <p:nvSpPr>
          <p:cNvPr id="140" name="Google Shape;140;g28c9f431a40_1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NAIGC Updates</a:t>
            </a:r>
            <a:endParaRPr>
              <a:solidFill>
                <a:srgbClr val="FFFFFF"/>
              </a:solidFill>
            </a:endParaRPr>
          </a:p>
        </p:txBody>
      </p:sp>
      <p:sp>
        <p:nvSpPr>
          <p:cNvPr id="141" name="Google Shape;141;g28c9f431a40_1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chemeClr val="lt1"/>
                </a:solidFill>
              </a:rPr>
              <a:t>Cost changes</a:t>
            </a:r>
            <a:endParaRPr>
              <a:solidFill>
                <a:schemeClr val="lt1"/>
              </a:solidFill>
            </a:endParaRPr>
          </a:p>
          <a:p>
            <a:pPr indent="-431800" lvl="0" marL="457200" rtl="0" algn="l">
              <a:lnSpc>
                <a:spcPct val="115000"/>
              </a:lnSpc>
              <a:spcBef>
                <a:spcPts val="0"/>
              </a:spcBef>
              <a:spcAft>
                <a:spcPts val="0"/>
              </a:spcAft>
              <a:buClr>
                <a:schemeClr val="lt1"/>
              </a:buClr>
              <a:buSzPts val="3200"/>
              <a:buChar char="•"/>
            </a:pPr>
            <a:r>
              <a:rPr lang="en-US">
                <a:solidFill>
                  <a:schemeClr val="lt1"/>
                </a:solidFill>
              </a:rPr>
              <a:t>regular inflation</a:t>
            </a:r>
            <a:endParaRPr>
              <a:solidFill>
                <a:schemeClr val="lt1"/>
              </a:solidFill>
            </a:endParaRPr>
          </a:p>
          <a:p>
            <a:pPr indent="-431800" lvl="0" marL="457200" rtl="0" algn="l">
              <a:lnSpc>
                <a:spcPct val="115000"/>
              </a:lnSpc>
              <a:spcBef>
                <a:spcPts val="0"/>
              </a:spcBef>
              <a:spcAft>
                <a:spcPts val="0"/>
              </a:spcAft>
              <a:buClr>
                <a:schemeClr val="lt1"/>
              </a:buClr>
              <a:buSzPts val="3200"/>
              <a:buChar char="•"/>
            </a:pPr>
            <a:r>
              <a:rPr lang="en-US">
                <a:solidFill>
                  <a:schemeClr val="lt1"/>
                </a:solidFill>
              </a:rPr>
              <a:t>backlog of rescheduling cancelled events during covid has raised the demand for convention center space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5" name="Shape 145"/>
        <p:cNvGrpSpPr/>
        <p:nvPr/>
      </p:nvGrpSpPr>
      <p:grpSpPr>
        <a:xfrm>
          <a:off x="0" y="0"/>
          <a:ext cx="0" cy="0"/>
          <a:chOff x="0" y="0"/>
          <a:chExt cx="0" cy="0"/>
        </a:xfrm>
      </p:grpSpPr>
      <p:sp>
        <p:nvSpPr>
          <p:cNvPr id="146" name="Google Shape;14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NAIGC Updates</a:t>
            </a:r>
            <a:endParaRPr>
              <a:solidFill>
                <a:srgbClr val="FFFFFF"/>
              </a:solidFill>
            </a:endParaRPr>
          </a:p>
        </p:txBody>
      </p:sp>
      <p:sp>
        <p:nvSpPr>
          <p:cNvPr id="147" name="Google Shape;147;p8"/>
          <p:cNvSpPr txBox="1"/>
          <p:nvPr>
            <p:ph idx="1" type="body"/>
          </p:nvPr>
        </p:nvSpPr>
        <p:spPr>
          <a:xfrm>
            <a:off x="457200" y="1333982"/>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i="0" lang="en-US" sz="3200" u="none" cap="none" strike="noStrike">
                <a:solidFill>
                  <a:schemeClr val="lt1"/>
                </a:solidFill>
              </a:rPr>
              <a:t>Award and category changes</a:t>
            </a:r>
            <a:endParaRPr/>
          </a:p>
          <a:p>
            <a:pPr indent="0" lvl="1" marL="457200" rtl="0" algn="l">
              <a:lnSpc>
                <a:spcPct val="115000"/>
              </a:lnSpc>
              <a:spcBef>
                <a:spcPts val="0"/>
              </a:spcBef>
              <a:spcAft>
                <a:spcPts val="0"/>
              </a:spcAft>
              <a:buSzPts val="1100"/>
              <a:buNone/>
            </a:pPr>
            <a:r>
              <a:rPr i="0" lang="en-US" sz="2400" u="none" cap="none" strike="noStrike">
                <a:solidFill>
                  <a:schemeClr val="lt1"/>
                </a:solidFill>
              </a:rPr>
              <a:t>3 awards per event</a:t>
            </a:r>
            <a:endParaRPr/>
          </a:p>
          <a:p>
            <a:pPr indent="0" lvl="1" marL="457200" rtl="0" algn="l">
              <a:lnSpc>
                <a:spcPct val="115000"/>
              </a:lnSpc>
              <a:spcBef>
                <a:spcPts val="0"/>
              </a:spcBef>
              <a:spcAft>
                <a:spcPts val="0"/>
              </a:spcAft>
              <a:buSzPts val="1100"/>
              <a:buNone/>
            </a:pPr>
            <a:r>
              <a:rPr lang="en-US" sz="2400">
                <a:solidFill>
                  <a:schemeClr val="lt1"/>
                </a:solidFill>
              </a:rPr>
              <a:t>All discipline-student-gender-level combinations now separated (nonbinary combined with men)</a:t>
            </a:r>
            <a:endParaRPr i="0" sz="2400" u="none" cap="none" strike="noStrike">
              <a:solidFill>
                <a:schemeClr val="lt1"/>
              </a:solidFill>
            </a:endParaRPr>
          </a:p>
          <a:p>
            <a:pPr indent="0" lvl="0" marL="0" rtl="0" algn="l">
              <a:lnSpc>
                <a:spcPct val="115000"/>
              </a:lnSpc>
              <a:spcBef>
                <a:spcPts val="0"/>
              </a:spcBef>
              <a:spcAft>
                <a:spcPts val="0"/>
              </a:spcAft>
              <a:buSzPts val="1100"/>
              <a:buNone/>
            </a:pPr>
            <a:r>
              <a:rPr i="0" lang="en-US" sz="3200" u="none" cap="none" strike="noStrike">
                <a:solidFill>
                  <a:schemeClr val="lt1"/>
                </a:solidFill>
              </a:rPr>
              <a:t>Fee Increases:</a:t>
            </a:r>
            <a:endParaRPr/>
          </a:p>
          <a:p>
            <a:pPr indent="-457200" lvl="0" marL="457200" rtl="0" algn="l">
              <a:lnSpc>
                <a:spcPct val="115000"/>
              </a:lnSpc>
              <a:spcBef>
                <a:spcPts val="0"/>
              </a:spcBef>
              <a:spcAft>
                <a:spcPts val="0"/>
              </a:spcAft>
              <a:buSzPts val="1100"/>
              <a:buChar char="•"/>
            </a:pPr>
            <a:r>
              <a:rPr lang="en-US" sz="2400">
                <a:solidFill>
                  <a:schemeClr val="lt1"/>
                </a:solidFill>
              </a:rPr>
              <a:t>8 per event limit gone, limit of one team per level with unlimited per event</a:t>
            </a:r>
            <a:endParaRPr/>
          </a:p>
          <a:p>
            <a:pPr indent="-457200" lvl="0" marL="457200" rtl="0" algn="l">
              <a:lnSpc>
                <a:spcPct val="115000"/>
              </a:lnSpc>
              <a:spcBef>
                <a:spcPts val="0"/>
              </a:spcBef>
              <a:spcAft>
                <a:spcPts val="0"/>
              </a:spcAft>
              <a:buSzPts val="1100"/>
              <a:buChar char="•"/>
            </a:pPr>
            <a:r>
              <a:rPr lang="en-US" sz="2400">
                <a:solidFill>
                  <a:schemeClr val="lt1"/>
                </a:solidFill>
              </a:rPr>
              <a:t>Athlete Membership $35 -&gt; $50 per person</a:t>
            </a:r>
            <a:endParaRPr/>
          </a:p>
          <a:p>
            <a:pPr indent="-457200" lvl="0" marL="457200" rtl="0" algn="l">
              <a:lnSpc>
                <a:spcPct val="115000"/>
              </a:lnSpc>
              <a:spcBef>
                <a:spcPts val="0"/>
              </a:spcBef>
              <a:spcAft>
                <a:spcPts val="0"/>
              </a:spcAft>
              <a:buSzPts val="1100"/>
              <a:buChar char="•"/>
            </a:pPr>
            <a:r>
              <a:rPr i="0" lang="en-US" sz="2400" u="none" cap="none" strike="noStrike">
                <a:solidFill>
                  <a:schemeClr val="lt1"/>
                </a:solidFill>
              </a:rPr>
              <a:t>Coach Membership $30 -&gt; $40 per person</a:t>
            </a:r>
            <a:endParaRPr/>
          </a:p>
          <a:p>
            <a:pPr indent="-457200" lvl="0" marL="457200" rtl="0" algn="l">
              <a:lnSpc>
                <a:spcPct val="115000"/>
              </a:lnSpc>
              <a:spcBef>
                <a:spcPts val="0"/>
              </a:spcBef>
              <a:spcAft>
                <a:spcPts val="0"/>
              </a:spcAft>
              <a:buSzPts val="1100"/>
              <a:buChar char="•"/>
            </a:pPr>
            <a:r>
              <a:rPr lang="en-US" sz="2400">
                <a:solidFill>
                  <a:schemeClr val="lt1"/>
                </a:solidFill>
              </a:rPr>
              <a:t>Club Membership $75 -&gt; $100</a:t>
            </a:r>
            <a:endParaRPr i="0" sz="2400" u="none" cap="none" strike="noStrike">
              <a:solidFill>
                <a:schemeClr val="lt1"/>
              </a:solidFill>
            </a:endParaRPr>
          </a:p>
          <a:p>
            <a:pPr indent="-457200" lvl="0" marL="457200" rtl="0" algn="l">
              <a:lnSpc>
                <a:spcPct val="115000"/>
              </a:lnSpc>
              <a:spcBef>
                <a:spcPts val="0"/>
              </a:spcBef>
              <a:spcAft>
                <a:spcPts val="0"/>
              </a:spcAft>
              <a:buSzPts val="1100"/>
              <a:buChar char="•"/>
            </a:pPr>
            <a:r>
              <a:rPr i="0" lang="en-US" sz="2400" u="none" cap="none" strike="noStrike">
                <a:solidFill>
                  <a:schemeClr val="lt1"/>
                </a:solidFill>
              </a:rPr>
              <a:t>~$10 change fee after registration closes?</a:t>
            </a:r>
            <a:endParaRPr/>
          </a:p>
          <a:p>
            <a:pPr indent="-457200" lvl="0" marL="457200" rtl="0" algn="l">
              <a:lnSpc>
                <a:spcPct val="115000"/>
              </a:lnSpc>
              <a:spcBef>
                <a:spcPts val="0"/>
              </a:spcBef>
              <a:spcAft>
                <a:spcPts val="0"/>
              </a:spcAft>
              <a:buSzPts val="1100"/>
              <a:buChar char="•"/>
            </a:pPr>
            <a:r>
              <a:rPr lang="en-US" sz="2400">
                <a:solidFill>
                  <a:schemeClr val="lt1"/>
                </a:solidFill>
              </a:rPr>
              <a:t>Banquet ticket approximately double</a:t>
            </a:r>
            <a:endParaRPr i="0" sz="2400" u="none" cap="none" strike="noStrike">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1" name="Shape 151"/>
        <p:cNvGrpSpPr/>
        <p:nvPr/>
      </p:nvGrpSpPr>
      <p:grpSpPr>
        <a:xfrm>
          <a:off x="0" y="0"/>
          <a:ext cx="0" cy="0"/>
          <a:chOff x="0" y="0"/>
          <a:chExt cx="0" cy="0"/>
        </a:xfrm>
      </p:grpSpPr>
      <p:sp>
        <p:nvSpPr>
          <p:cNvPr id="152" name="Google Shape;15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NAIGC Updates</a:t>
            </a:r>
            <a:endParaRPr>
              <a:solidFill>
                <a:srgbClr val="FFFFFF"/>
              </a:solidFill>
            </a:endParaRPr>
          </a:p>
        </p:txBody>
      </p:sp>
      <p:sp>
        <p:nvSpPr>
          <p:cNvPr id="153" name="Google Shape;153;p9"/>
          <p:cNvSpPr txBox="1"/>
          <p:nvPr>
            <p:ph idx="1" type="body"/>
          </p:nvPr>
        </p:nvSpPr>
        <p:spPr>
          <a:xfrm>
            <a:off x="457200" y="1203767"/>
            <a:ext cx="8229600" cy="492253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i="0" lang="en-US" sz="3200" u="none" cap="none" strike="noStrike">
                <a:solidFill>
                  <a:schemeClr val="lt1"/>
                </a:solidFill>
              </a:rPr>
              <a:t>Fee Increases:</a:t>
            </a:r>
            <a:endParaRPr/>
          </a:p>
          <a:p>
            <a:pPr indent="-457200" lvl="0" marL="457200" rtl="0" algn="l">
              <a:lnSpc>
                <a:spcPct val="115000"/>
              </a:lnSpc>
              <a:spcBef>
                <a:spcPts val="0"/>
              </a:spcBef>
              <a:spcAft>
                <a:spcPts val="0"/>
              </a:spcAft>
              <a:buSzPts val="1100"/>
              <a:buChar char="•"/>
            </a:pPr>
            <a:r>
              <a:rPr lang="en-US" sz="2400">
                <a:solidFill>
                  <a:schemeClr val="lt1"/>
                </a:solidFill>
              </a:rPr>
              <a:t>Competitor Registration has been simplified to a single tier, regardless of the number of disciplines. </a:t>
            </a:r>
            <a:endParaRPr/>
          </a:p>
          <a:p>
            <a:pPr indent="-387350" lvl="0" marL="457200" rtl="0" algn="l">
              <a:lnSpc>
                <a:spcPct val="115000"/>
              </a:lnSpc>
              <a:spcBef>
                <a:spcPts val="0"/>
              </a:spcBef>
              <a:spcAft>
                <a:spcPts val="0"/>
              </a:spcAft>
              <a:buSzPts val="1100"/>
              <a:buNone/>
            </a:pPr>
            <a:r>
              <a:t/>
            </a:r>
            <a:endParaRPr sz="2400">
              <a:solidFill>
                <a:schemeClr val="lt1"/>
              </a:solidFill>
            </a:endParaRPr>
          </a:p>
          <a:p>
            <a:pPr indent="-387350" lvl="0" marL="457200" rtl="0" algn="l">
              <a:lnSpc>
                <a:spcPct val="115000"/>
              </a:lnSpc>
              <a:spcBef>
                <a:spcPts val="0"/>
              </a:spcBef>
              <a:spcAft>
                <a:spcPts val="0"/>
              </a:spcAft>
              <a:buSzPts val="1100"/>
              <a:buNone/>
            </a:pPr>
            <a:r>
              <a:t/>
            </a:r>
            <a:endParaRPr sz="2400">
              <a:solidFill>
                <a:schemeClr val="lt1"/>
              </a:solidFill>
            </a:endParaRPr>
          </a:p>
          <a:p>
            <a:pPr indent="-387350" lvl="0" marL="457200" rtl="0" algn="l">
              <a:lnSpc>
                <a:spcPct val="115000"/>
              </a:lnSpc>
              <a:spcBef>
                <a:spcPts val="0"/>
              </a:spcBef>
              <a:spcAft>
                <a:spcPts val="0"/>
              </a:spcAft>
              <a:buSzPts val="1100"/>
              <a:buNone/>
            </a:pPr>
            <a:r>
              <a:t/>
            </a:r>
            <a:endParaRPr sz="2400">
              <a:solidFill>
                <a:schemeClr val="lt1"/>
              </a:solidFill>
            </a:endParaRPr>
          </a:p>
          <a:p>
            <a:pPr indent="-387350" lvl="0" marL="457200" rtl="0" algn="l">
              <a:lnSpc>
                <a:spcPct val="115000"/>
              </a:lnSpc>
              <a:spcBef>
                <a:spcPts val="0"/>
              </a:spcBef>
              <a:spcAft>
                <a:spcPts val="0"/>
              </a:spcAft>
              <a:buSzPts val="1100"/>
              <a:buNone/>
            </a:pPr>
            <a:r>
              <a:t/>
            </a:r>
            <a:endParaRPr sz="2400">
              <a:solidFill>
                <a:schemeClr val="lt1"/>
              </a:solidFill>
            </a:endParaRPr>
          </a:p>
          <a:p>
            <a:pPr indent="-387350" lvl="0" marL="457200" rtl="0" algn="l">
              <a:lnSpc>
                <a:spcPct val="115000"/>
              </a:lnSpc>
              <a:spcBef>
                <a:spcPts val="0"/>
              </a:spcBef>
              <a:spcAft>
                <a:spcPts val="0"/>
              </a:spcAft>
              <a:buSzPts val="1100"/>
              <a:buNone/>
            </a:pPr>
            <a:r>
              <a:t/>
            </a:r>
            <a:endParaRPr sz="2400">
              <a:solidFill>
                <a:schemeClr val="lt1"/>
              </a:solidFill>
            </a:endParaRPr>
          </a:p>
          <a:p>
            <a:pPr indent="-457200" lvl="0" marL="457200" rtl="0" algn="l">
              <a:lnSpc>
                <a:spcPct val="115000"/>
              </a:lnSpc>
              <a:spcBef>
                <a:spcPts val="0"/>
              </a:spcBef>
              <a:spcAft>
                <a:spcPts val="0"/>
              </a:spcAft>
              <a:buSzPts val="1100"/>
              <a:buChar char="•"/>
            </a:pPr>
            <a:r>
              <a:rPr lang="en-US" sz="2400">
                <a:solidFill>
                  <a:schemeClr val="lt1"/>
                </a:solidFill>
              </a:rPr>
              <a:t>New fee *estimate*</a:t>
            </a:r>
            <a:endParaRPr sz="2400">
              <a:solidFill>
                <a:schemeClr val="lt1"/>
              </a:solidFill>
            </a:endParaRPr>
          </a:p>
          <a:p>
            <a:pPr indent="-387350" lvl="0" marL="457200" rtl="0" algn="l">
              <a:lnSpc>
                <a:spcPct val="115000"/>
              </a:lnSpc>
              <a:spcBef>
                <a:spcPts val="0"/>
              </a:spcBef>
              <a:spcAft>
                <a:spcPts val="0"/>
              </a:spcAft>
              <a:buSzPts val="1100"/>
              <a:buNone/>
            </a:pPr>
            <a:r>
              <a:t/>
            </a:r>
            <a:endParaRPr sz="2400">
              <a:solidFill>
                <a:schemeClr val="lt1"/>
              </a:solidFill>
            </a:endParaRPr>
          </a:p>
        </p:txBody>
      </p:sp>
      <p:graphicFrame>
        <p:nvGraphicFramePr>
          <p:cNvPr id="154" name="Google Shape;154;p9"/>
          <p:cNvGraphicFramePr/>
          <p:nvPr/>
        </p:nvGraphicFramePr>
        <p:xfrm>
          <a:off x="1553901" y="2629107"/>
          <a:ext cx="3000000" cy="3000000"/>
        </p:xfrm>
        <a:graphic>
          <a:graphicData uri="http://schemas.openxmlformats.org/drawingml/2006/table">
            <a:tbl>
              <a:tblPr>
                <a:noFill/>
                <a:tableStyleId>{CA255B62-A77E-4BF8-A4BB-1F4584C01340}</a:tableStyleId>
              </a:tblPr>
              <a:tblGrid>
                <a:gridCol w="2971800"/>
                <a:gridCol w="2971800"/>
              </a:tblGrid>
              <a:tr h="139700">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Early Individual Registration</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$95</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Standard Individual Registration</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$110</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Late Individual Registration</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$130</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Standard Additional Discipline Registration</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$15</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Late Additional Discipline Registration</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$20</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Standard Team Registration</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$125</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55" name="Google Shape;155;p9"/>
          <p:cNvGraphicFramePr/>
          <p:nvPr/>
        </p:nvGraphicFramePr>
        <p:xfrm>
          <a:off x="1553901" y="5461096"/>
          <a:ext cx="3000000" cy="3000000"/>
        </p:xfrm>
        <a:graphic>
          <a:graphicData uri="http://schemas.openxmlformats.org/drawingml/2006/table">
            <a:tbl>
              <a:tblPr>
                <a:noFill/>
                <a:tableStyleId>{CA255B62-A77E-4BF8-A4BB-1F4584C01340}</a:tableStyleId>
              </a:tblPr>
              <a:tblGrid>
                <a:gridCol w="2971800"/>
                <a:gridCol w="2971800"/>
              </a:tblGrid>
              <a:tr h="139700">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Regular Fee</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Times New Roman"/>
                          <a:ea typeface="Times New Roman"/>
                          <a:cs typeface="Times New Roman"/>
                          <a:sym typeface="Times New Roman"/>
                        </a:rPr>
                        <a:t>Late Fee</a:t>
                      </a:r>
                      <a:endParaRPr sz="1400" u="none" cap="none" strike="noStrike">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lstStyle/>
                    <a:p>
                      <a:pPr indent="0" lvl="0" marL="0" marR="0" rtl="0" algn="l">
                        <a:lnSpc>
                          <a:spcPct val="100000"/>
                        </a:lnSpc>
                        <a:spcBef>
                          <a:spcPts val="0"/>
                        </a:spcBef>
                        <a:spcAft>
                          <a:spcPts val="0"/>
                        </a:spcAft>
                        <a:buNone/>
                      </a:pPr>
                      <a:r>
                        <a:rPr lang="en-US" sz="1400" u="none" cap="none" strike="noStrike">
                          <a:solidFill>
                            <a:schemeClr val="lt1"/>
                          </a:solidFill>
                        </a:rPr>
                        <a:t>$170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lt1"/>
                          </a:solidFill>
                        </a:rPr>
                        <a:t>$185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9" name="Shape 159"/>
        <p:cNvGrpSpPr/>
        <p:nvPr/>
      </p:nvGrpSpPr>
      <p:grpSpPr>
        <a:xfrm>
          <a:off x="0" y="0"/>
          <a:ext cx="0" cy="0"/>
          <a:chOff x="0" y="0"/>
          <a:chExt cx="0" cy="0"/>
        </a:xfrm>
      </p:grpSpPr>
      <p:sp>
        <p:nvSpPr>
          <p:cNvPr id="160" name="Google Shape;16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Example</a:t>
            </a:r>
            <a:r>
              <a:rPr lang="en-US" sz="4400">
                <a:solidFill>
                  <a:schemeClr val="lt1"/>
                </a:solidFill>
              </a:rPr>
              <a:t> 2023 -&gt; 2024</a:t>
            </a:r>
            <a:r>
              <a:rPr b="0" i="0" lang="en-US" sz="4400" u="none" cap="none" strike="noStrike">
                <a:solidFill>
                  <a:srgbClr val="FFFFFF"/>
                </a:solidFill>
                <a:latin typeface="Calibri"/>
                <a:ea typeface="Calibri"/>
                <a:cs typeface="Calibri"/>
                <a:sym typeface="Calibri"/>
              </a:rPr>
              <a:t> Calculations</a:t>
            </a:r>
            <a:endParaRPr>
              <a:solidFill>
                <a:srgbClr val="FFFFFF"/>
              </a:solidFill>
            </a:endParaRPr>
          </a:p>
        </p:txBody>
      </p:sp>
      <p:sp>
        <p:nvSpPr>
          <p:cNvPr id="161" name="Google Shape;161;p10"/>
          <p:cNvSpPr txBox="1"/>
          <p:nvPr>
            <p:ph idx="1" type="body"/>
          </p:nvPr>
        </p:nvSpPr>
        <p:spPr>
          <a:xfrm>
            <a:off x="457200" y="1203767"/>
            <a:ext cx="8229600" cy="4922533"/>
          </a:xfrm>
          <a:prstGeom prst="rect">
            <a:avLst/>
          </a:prstGeom>
          <a:noFill/>
          <a:ln>
            <a:noFill/>
          </a:ln>
        </p:spPr>
        <p:txBody>
          <a:bodyPr anchorCtr="0" anchor="t" bIns="45700" lIns="91425" spcFirstLastPara="1" rIns="91425" wrap="square" tIns="45700">
            <a:noAutofit/>
          </a:bodyPr>
          <a:lstStyle/>
          <a:p>
            <a:pPr indent="-457200" lvl="0" marL="457200" rtl="0" algn="l">
              <a:lnSpc>
                <a:spcPct val="115000"/>
              </a:lnSpc>
              <a:spcBef>
                <a:spcPts val="0"/>
              </a:spcBef>
              <a:spcAft>
                <a:spcPts val="0"/>
              </a:spcAft>
              <a:buSzPts val="1100"/>
              <a:buChar char="•"/>
            </a:pPr>
            <a:r>
              <a:rPr lang="en-US" sz="2400">
                <a:solidFill>
                  <a:schemeClr val="lt1"/>
                </a:solidFill>
              </a:rPr>
              <a:t>Large Team, A&amp;M</a:t>
            </a:r>
            <a:endParaRPr/>
          </a:p>
          <a:p>
            <a:pPr indent="-457200" lvl="1" marL="914400" rtl="0" algn="l">
              <a:lnSpc>
                <a:spcPct val="115000"/>
              </a:lnSpc>
              <a:spcBef>
                <a:spcPts val="0"/>
              </a:spcBef>
              <a:spcAft>
                <a:spcPts val="0"/>
              </a:spcAft>
              <a:buSzPts val="1100"/>
              <a:buChar char="–"/>
            </a:pPr>
            <a:r>
              <a:rPr lang="en-US" sz="2000">
                <a:solidFill>
                  <a:schemeClr val="lt1"/>
                </a:solidFill>
              </a:rPr>
              <a:t>39 memberships: $1365 -&gt; $1950</a:t>
            </a:r>
            <a:endParaRPr/>
          </a:p>
          <a:p>
            <a:pPr indent="-457200" lvl="1" marL="914400" rtl="0" algn="l">
              <a:lnSpc>
                <a:spcPct val="115000"/>
              </a:lnSpc>
              <a:spcBef>
                <a:spcPts val="0"/>
              </a:spcBef>
              <a:spcAft>
                <a:spcPts val="0"/>
              </a:spcAft>
              <a:buSzPts val="1100"/>
              <a:buChar char="–"/>
            </a:pPr>
            <a:r>
              <a:rPr lang="en-US" sz="2000">
                <a:solidFill>
                  <a:schemeClr val="lt1"/>
                </a:solidFill>
              </a:rPr>
              <a:t>39 athletes: $3705 -&gt; $6630</a:t>
            </a:r>
            <a:endParaRPr/>
          </a:p>
          <a:p>
            <a:pPr indent="-457200" lvl="1" marL="914400" rtl="0" algn="l">
              <a:lnSpc>
                <a:spcPct val="115000"/>
              </a:lnSpc>
              <a:spcBef>
                <a:spcPts val="0"/>
              </a:spcBef>
              <a:spcAft>
                <a:spcPts val="0"/>
              </a:spcAft>
              <a:buSzPts val="1100"/>
              <a:buChar char="–"/>
            </a:pPr>
            <a:r>
              <a:rPr lang="en-US" sz="2000">
                <a:solidFill>
                  <a:schemeClr val="lt1"/>
                </a:solidFill>
              </a:rPr>
              <a:t>4 team fees: $500 -&gt; $0</a:t>
            </a:r>
            <a:endParaRPr/>
          </a:p>
          <a:p>
            <a:pPr indent="-457200" lvl="1" marL="914400" rtl="0" algn="l">
              <a:lnSpc>
                <a:spcPct val="115000"/>
              </a:lnSpc>
              <a:spcBef>
                <a:spcPts val="0"/>
              </a:spcBef>
              <a:spcAft>
                <a:spcPts val="0"/>
              </a:spcAft>
              <a:buSzPts val="1100"/>
              <a:buChar char="–"/>
            </a:pPr>
            <a:r>
              <a:rPr lang="en-US" sz="2000">
                <a:solidFill>
                  <a:schemeClr val="lt1"/>
                </a:solidFill>
              </a:rPr>
              <a:t>39 banquet Tickets: $1365 -&gt; $2730</a:t>
            </a:r>
            <a:endParaRPr/>
          </a:p>
          <a:p>
            <a:pPr indent="-457200" lvl="1" marL="914400" rtl="0" algn="l">
              <a:lnSpc>
                <a:spcPct val="115000"/>
              </a:lnSpc>
              <a:spcBef>
                <a:spcPts val="0"/>
              </a:spcBef>
              <a:spcAft>
                <a:spcPts val="0"/>
              </a:spcAft>
              <a:buSzPts val="1100"/>
              <a:buChar char="–"/>
            </a:pPr>
            <a:r>
              <a:rPr lang="en-US" sz="2000">
                <a:solidFill>
                  <a:schemeClr val="lt1"/>
                </a:solidFill>
              </a:rPr>
              <a:t>Total: $6935 -&gt; $11310</a:t>
            </a:r>
            <a:endParaRPr/>
          </a:p>
          <a:p>
            <a:pPr indent="-457200" lvl="0" marL="457200" rtl="0" algn="l">
              <a:lnSpc>
                <a:spcPct val="115000"/>
              </a:lnSpc>
              <a:spcBef>
                <a:spcPts val="0"/>
              </a:spcBef>
              <a:spcAft>
                <a:spcPts val="0"/>
              </a:spcAft>
              <a:buSzPts val="1100"/>
              <a:buChar char="•"/>
            </a:pPr>
            <a:r>
              <a:rPr lang="en-US" sz="2400">
                <a:solidFill>
                  <a:schemeClr val="lt1"/>
                </a:solidFill>
              </a:rPr>
              <a:t>Small Team, Baylor</a:t>
            </a:r>
            <a:endParaRPr/>
          </a:p>
          <a:p>
            <a:pPr indent="-457200" lvl="1" marL="914400" rtl="0" algn="l">
              <a:lnSpc>
                <a:spcPct val="115000"/>
              </a:lnSpc>
              <a:spcBef>
                <a:spcPts val="0"/>
              </a:spcBef>
              <a:spcAft>
                <a:spcPts val="0"/>
              </a:spcAft>
              <a:buSzPts val="1100"/>
              <a:buChar char="–"/>
            </a:pPr>
            <a:r>
              <a:rPr lang="en-US" sz="2000">
                <a:solidFill>
                  <a:schemeClr val="lt1"/>
                </a:solidFill>
              </a:rPr>
              <a:t>11 memberships: $385 -&gt; $550</a:t>
            </a:r>
            <a:endParaRPr/>
          </a:p>
          <a:p>
            <a:pPr indent="-457200" lvl="1" marL="914400" rtl="0" algn="l">
              <a:lnSpc>
                <a:spcPct val="115000"/>
              </a:lnSpc>
              <a:spcBef>
                <a:spcPts val="0"/>
              </a:spcBef>
              <a:spcAft>
                <a:spcPts val="0"/>
              </a:spcAft>
              <a:buSzPts val="1100"/>
              <a:buChar char="–"/>
            </a:pPr>
            <a:r>
              <a:rPr lang="en-US" sz="2000">
                <a:solidFill>
                  <a:schemeClr val="lt1"/>
                </a:solidFill>
              </a:rPr>
              <a:t>11 athletes: $1250 -&gt; $1870</a:t>
            </a:r>
            <a:endParaRPr/>
          </a:p>
          <a:p>
            <a:pPr indent="-457200" lvl="1" marL="914400" rtl="0" algn="l">
              <a:lnSpc>
                <a:spcPct val="115000"/>
              </a:lnSpc>
              <a:spcBef>
                <a:spcPts val="0"/>
              </a:spcBef>
              <a:spcAft>
                <a:spcPts val="0"/>
              </a:spcAft>
              <a:buSzPts val="1100"/>
              <a:buChar char="–"/>
            </a:pPr>
            <a:r>
              <a:rPr lang="en-US" sz="2000">
                <a:solidFill>
                  <a:schemeClr val="lt1"/>
                </a:solidFill>
              </a:rPr>
              <a:t>1 team fees: $125 -&gt; $0</a:t>
            </a:r>
            <a:endParaRPr/>
          </a:p>
          <a:p>
            <a:pPr indent="-457200" lvl="1" marL="914400" rtl="0" algn="l">
              <a:lnSpc>
                <a:spcPct val="115000"/>
              </a:lnSpc>
              <a:spcBef>
                <a:spcPts val="0"/>
              </a:spcBef>
              <a:spcAft>
                <a:spcPts val="0"/>
              </a:spcAft>
              <a:buSzPts val="1100"/>
              <a:buChar char="–"/>
            </a:pPr>
            <a:r>
              <a:rPr lang="en-US" sz="2000">
                <a:solidFill>
                  <a:schemeClr val="lt1"/>
                </a:solidFill>
              </a:rPr>
              <a:t>11 banquet tickets: $410 -&gt; $820</a:t>
            </a:r>
            <a:endParaRPr/>
          </a:p>
          <a:p>
            <a:pPr indent="-457200" lvl="1" marL="914400" rtl="0" algn="l">
              <a:lnSpc>
                <a:spcPct val="115000"/>
              </a:lnSpc>
              <a:spcBef>
                <a:spcPts val="0"/>
              </a:spcBef>
              <a:spcAft>
                <a:spcPts val="0"/>
              </a:spcAft>
              <a:buSzPts val="1100"/>
              <a:buChar char="–"/>
            </a:pPr>
            <a:r>
              <a:rPr lang="en-US" sz="2000">
                <a:solidFill>
                  <a:schemeClr val="lt1"/>
                </a:solidFill>
              </a:rPr>
              <a:t>Total: $2170 -&gt; $3240</a:t>
            </a:r>
            <a:endParaRPr/>
          </a:p>
          <a:p>
            <a:pPr indent="-387350" lvl="1" marL="914400" rtl="0" algn="l">
              <a:lnSpc>
                <a:spcPct val="115000"/>
              </a:lnSpc>
              <a:spcBef>
                <a:spcPts val="0"/>
              </a:spcBef>
              <a:spcAft>
                <a:spcPts val="0"/>
              </a:spcAft>
              <a:buSzPts val="1100"/>
              <a:buNone/>
            </a:pPr>
            <a:r>
              <a:t/>
            </a:r>
            <a:endParaRPr sz="2000">
              <a:solidFill>
                <a:schemeClr val="lt1"/>
              </a:solidFill>
            </a:endParaRPr>
          </a:p>
          <a:p>
            <a:pPr indent="-387350" lvl="1" marL="914400" rtl="0" algn="l">
              <a:lnSpc>
                <a:spcPct val="115000"/>
              </a:lnSpc>
              <a:spcBef>
                <a:spcPts val="0"/>
              </a:spcBef>
              <a:spcAft>
                <a:spcPts val="0"/>
              </a:spcAft>
              <a:buSzPts val="1100"/>
              <a:buNone/>
            </a:pPr>
            <a:r>
              <a:t/>
            </a:r>
            <a:endParaRPr sz="2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65" name="Shape 165"/>
        <p:cNvGrpSpPr/>
        <p:nvPr/>
      </p:nvGrpSpPr>
      <p:grpSpPr>
        <a:xfrm>
          <a:off x="0" y="0"/>
          <a:ext cx="0" cy="0"/>
          <a:chOff x="0" y="0"/>
          <a:chExt cx="0" cy="0"/>
        </a:xfrm>
      </p:grpSpPr>
      <p:sp>
        <p:nvSpPr>
          <p:cNvPr id="166" name="Google Shape;16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Outstanding Last Season Payments</a:t>
            </a:r>
            <a:endParaRPr>
              <a:solidFill>
                <a:srgbClr val="FFFFFF"/>
              </a:solidFill>
            </a:endParaRPr>
          </a:p>
        </p:txBody>
      </p:sp>
      <p:graphicFrame>
        <p:nvGraphicFramePr>
          <p:cNvPr id="167" name="Google Shape;167;p14"/>
          <p:cNvGraphicFramePr/>
          <p:nvPr/>
        </p:nvGraphicFramePr>
        <p:xfrm>
          <a:off x="2101416" y="1556184"/>
          <a:ext cx="3000000" cy="3000000"/>
        </p:xfrm>
        <a:graphic>
          <a:graphicData uri="http://schemas.openxmlformats.org/drawingml/2006/table">
            <a:tbl>
              <a:tblPr>
                <a:noFill/>
                <a:tableStyleId>{CA255B62-A77E-4BF8-A4BB-1F4584C01340}</a:tableStyleId>
              </a:tblPr>
              <a:tblGrid>
                <a:gridCol w="1045025"/>
                <a:gridCol w="1045025"/>
                <a:gridCol w="1045025"/>
                <a:gridCol w="1045025"/>
              </a:tblGrid>
              <a:tr h="292975">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Calibri"/>
                          <a:ea typeface="Calibri"/>
                          <a:cs typeface="Calibri"/>
                          <a:sym typeface="Calibri"/>
                        </a:rPr>
                        <a:t>Shirts</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Calibri"/>
                          <a:ea typeface="Calibri"/>
                          <a:cs typeface="Calibri"/>
                          <a:sym typeface="Calibri"/>
                        </a:rPr>
                        <a:t>TGC Fee</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Calibri"/>
                          <a:ea typeface="Calibri"/>
                          <a:cs typeface="Calibri"/>
                          <a:sym typeface="Calibri"/>
                        </a:rPr>
                        <a:t>Clinic</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baylor</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FF0000"/>
                          </a:solidFill>
                        </a:rPr>
                        <a:t>$176.00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$65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scl</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$96.00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$30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tcc</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$48.00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$20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tcu</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$192.00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$60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tech</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$128.00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utd</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$128.00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$15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ut</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$496.00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$135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uh</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$96.00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$25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tamu</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$624.00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$245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9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ou</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$256.00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$80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64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txst</a:t>
                      </a:r>
                      <a:endParaRPr sz="1400" u="none" cap="none" strike="noStrike">
                        <a:solidFill>
                          <a:schemeClr val="lt1"/>
                        </a:solidFill>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$144.00</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$45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6475">
                <a:tc>
                  <a:txBody>
                    <a:bodyPr/>
                    <a:lstStyle/>
                    <a:p>
                      <a:pPr indent="0" lvl="0" marL="0" marR="0" rtl="0" algn="l">
                        <a:lnSpc>
                          <a:spcPct val="100000"/>
                        </a:lnSpc>
                        <a:spcBef>
                          <a:spcPts val="0"/>
                        </a:spcBef>
                        <a:spcAft>
                          <a:spcPts val="0"/>
                        </a:spcAft>
                        <a:buNone/>
                      </a:pPr>
                      <a:r>
                        <a:rPr lang="en-US" sz="1400" u="none" cap="none" strike="noStrike">
                          <a:solidFill>
                            <a:schemeClr val="lt1"/>
                          </a:solidFill>
                        </a:rPr>
                        <a:t>unt</a:t>
                      </a:r>
                      <a:endParaRPr sz="1400" u="none" cap="none" strike="noStrike">
                        <a:solidFill>
                          <a:schemeClr val="lt1"/>
                        </a:solidFill>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400" u="none" cap="none" strike="noStrike">
                          <a:solidFill>
                            <a:srgbClr val="00B050"/>
                          </a:solidFill>
                        </a:rPr>
                        <a:t>--</a:t>
                      </a:r>
                      <a:endParaRPr/>
                    </a:p>
                  </a:txBody>
                  <a:tcPr marT="19050" marB="19050" marR="28575" marL="2857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$25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B050"/>
                          </a:solidFill>
                          <a:latin typeface="Calibri"/>
                          <a:ea typeface="Calibri"/>
                          <a:cs typeface="Calibri"/>
                          <a:sym typeface="Calibri"/>
                        </a:rPr>
                        <a:t>--</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71" name="Shape 171"/>
        <p:cNvGrpSpPr/>
        <p:nvPr/>
      </p:nvGrpSpPr>
      <p:grpSpPr>
        <a:xfrm>
          <a:off x="0" y="0"/>
          <a:ext cx="0" cy="0"/>
          <a:chOff x="0" y="0"/>
          <a:chExt cx="0" cy="0"/>
        </a:xfrm>
      </p:grpSpPr>
      <p:sp>
        <p:nvSpPr>
          <p:cNvPr id="172" name="Google Shape;17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Proposed 202</a:t>
            </a:r>
            <a:r>
              <a:rPr lang="en-US">
                <a:solidFill>
                  <a:srgbClr val="FFFFFF"/>
                </a:solidFill>
              </a:rPr>
              <a:t>2</a:t>
            </a:r>
            <a:r>
              <a:rPr lang="en-US">
                <a:solidFill>
                  <a:srgbClr val="FFFFFF"/>
                </a:solidFill>
              </a:rPr>
              <a:t>-202</a:t>
            </a:r>
            <a:r>
              <a:rPr lang="en-US">
                <a:solidFill>
                  <a:srgbClr val="FFFFFF"/>
                </a:solidFill>
              </a:rPr>
              <a:t>3</a:t>
            </a:r>
            <a:r>
              <a:rPr lang="en-US">
                <a:solidFill>
                  <a:srgbClr val="FFFFFF"/>
                </a:solidFill>
              </a:rPr>
              <a:t> Budget</a:t>
            </a:r>
            <a:endParaRPr>
              <a:solidFill>
                <a:srgbClr val="FFFFFF"/>
              </a:solidFill>
            </a:endParaRPr>
          </a:p>
        </p:txBody>
      </p:sp>
      <p:sp>
        <p:nvSpPr>
          <p:cNvPr id="173" name="Google Shape;173;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Clr>
                <a:srgbClr val="FFFFFF"/>
              </a:buClr>
              <a:buSzPts val="3200"/>
              <a:buChar char="-"/>
            </a:pPr>
            <a:r>
              <a:rPr lang="en-US">
                <a:solidFill>
                  <a:srgbClr val="FFFFFF"/>
                </a:solidFill>
              </a:rPr>
              <a:t>Domain name and website: -$72.40</a:t>
            </a:r>
            <a:endParaRPr/>
          </a:p>
          <a:p>
            <a:pPr indent="-431800" lvl="0" marL="457200" rtl="0" algn="l">
              <a:lnSpc>
                <a:spcPct val="115000"/>
              </a:lnSpc>
              <a:spcBef>
                <a:spcPts val="0"/>
              </a:spcBef>
              <a:spcAft>
                <a:spcPts val="0"/>
              </a:spcAft>
              <a:buClr>
                <a:srgbClr val="FFFFFF"/>
              </a:buClr>
              <a:buSzPts val="3200"/>
              <a:buChar char="-"/>
            </a:pPr>
            <a:r>
              <a:rPr lang="en-US">
                <a:solidFill>
                  <a:srgbClr val="FFFFFF"/>
                </a:solidFill>
              </a:rPr>
              <a:t>Final Tax payment: -$400</a:t>
            </a:r>
            <a:endParaRPr/>
          </a:p>
          <a:p>
            <a:pPr indent="-431800" lvl="0" marL="457200" rtl="0" algn="l">
              <a:lnSpc>
                <a:spcPct val="115000"/>
              </a:lnSpc>
              <a:spcBef>
                <a:spcPts val="0"/>
              </a:spcBef>
              <a:spcAft>
                <a:spcPts val="0"/>
              </a:spcAft>
              <a:buClr>
                <a:srgbClr val="FFFFFF"/>
              </a:buClr>
              <a:buSzPts val="3200"/>
              <a:buChar char="-"/>
            </a:pPr>
            <a:r>
              <a:rPr lang="en-US">
                <a:solidFill>
                  <a:srgbClr val="FFFFFF"/>
                </a:solidFill>
              </a:rPr>
              <a:t>TGC Shirts: </a:t>
            </a:r>
            <a:endParaRPr/>
          </a:p>
          <a:p>
            <a:pPr indent="-406400" lvl="1" marL="914400" rtl="0" algn="l">
              <a:lnSpc>
                <a:spcPct val="115000"/>
              </a:lnSpc>
              <a:spcBef>
                <a:spcPts val="0"/>
              </a:spcBef>
              <a:spcAft>
                <a:spcPts val="0"/>
              </a:spcAft>
              <a:buClr>
                <a:srgbClr val="FFFFFF"/>
              </a:buClr>
              <a:buSzPts val="2800"/>
              <a:buChar char="-"/>
            </a:pPr>
            <a:r>
              <a:rPr i="0" lang="en-US" sz="3200" u="none" cap="none" strike="noStrike">
                <a:solidFill>
                  <a:srgbClr val="FFFFFF"/>
                </a:solidFill>
              </a:rPr>
              <a:t>Small profit</a:t>
            </a:r>
            <a:endParaRPr/>
          </a:p>
          <a:p>
            <a:pPr indent="-431800" lvl="0" marL="457200" rtl="0" algn="l">
              <a:lnSpc>
                <a:spcPct val="115000"/>
              </a:lnSpc>
              <a:spcBef>
                <a:spcPts val="0"/>
              </a:spcBef>
              <a:spcAft>
                <a:spcPts val="0"/>
              </a:spcAft>
              <a:buClr>
                <a:srgbClr val="FFFFFF"/>
              </a:buClr>
              <a:buSzPts val="3200"/>
              <a:buChar char="-"/>
            </a:pPr>
            <a:r>
              <a:rPr lang="en-US" sz="3600">
                <a:solidFill>
                  <a:srgbClr val="FFFFFF"/>
                </a:solidFill>
              </a:rPr>
              <a:t>Fall Clinic: ???</a:t>
            </a:r>
            <a:endParaRPr i="0" sz="3600" u="none" cap="none" strike="noStrike">
              <a:solidFill>
                <a:srgbClr val="FFFFFF"/>
              </a:solidFill>
            </a:endParaRPr>
          </a:p>
          <a:p>
            <a:pPr indent="-431800" lvl="0" marL="457200" rtl="0" algn="l">
              <a:lnSpc>
                <a:spcPct val="115000"/>
              </a:lnSpc>
              <a:spcBef>
                <a:spcPts val="0"/>
              </a:spcBef>
              <a:spcAft>
                <a:spcPts val="0"/>
              </a:spcAft>
              <a:buClr>
                <a:srgbClr val="FFFFFF"/>
              </a:buClr>
              <a:buSzPts val="3200"/>
              <a:buChar char="-"/>
            </a:pPr>
            <a:r>
              <a:rPr lang="en-US" sz="3600">
                <a:solidFill>
                  <a:srgbClr val="FFFFFF"/>
                </a:solidFill>
              </a:rPr>
              <a:t>TGC fees: +$600</a:t>
            </a:r>
            <a:endParaRPr/>
          </a:p>
          <a:p>
            <a:pPr indent="-431800" lvl="0" marL="457200" rtl="0" algn="l">
              <a:lnSpc>
                <a:spcPct val="115000"/>
              </a:lnSpc>
              <a:spcBef>
                <a:spcPts val="0"/>
              </a:spcBef>
              <a:spcAft>
                <a:spcPts val="0"/>
              </a:spcAft>
              <a:buClr>
                <a:srgbClr val="FFFFFF"/>
              </a:buClr>
              <a:buSzPts val="3200"/>
              <a:buChar char="-"/>
            </a:pPr>
            <a:r>
              <a:rPr i="0" lang="en-US" sz="3600" u="none" cap="none" strike="noStrike">
                <a:solidFill>
                  <a:srgbClr val="FFFFFF"/>
                </a:solidFill>
              </a:rPr>
              <a:t>Printing fliers and ads: -$100</a:t>
            </a:r>
            <a:endParaRPr/>
          </a:p>
          <a:p>
            <a:pPr indent="-431800" lvl="0" marL="457200" rtl="0" algn="l">
              <a:lnSpc>
                <a:spcPct val="115000"/>
              </a:lnSpc>
              <a:spcBef>
                <a:spcPts val="0"/>
              </a:spcBef>
              <a:spcAft>
                <a:spcPts val="0"/>
              </a:spcAft>
              <a:buClr>
                <a:srgbClr val="FFFFFF"/>
              </a:buClr>
              <a:buSzPts val="3200"/>
              <a:buChar char="-"/>
            </a:pPr>
            <a:r>
              <a:rPr lang="en-US" sz="3600">
                <a:solidFill>
                  <a:srgbClr val="FFFFFF"/>
                </a:solidFill>
              </a:rPr>
              <a:t>Nonprofit application: $-275</a:t>
            </a:r>
            <a:endParaRPr i="0" sz="3200" u="none" cap="none" strike="noStrike">
              <a:solidFill>
                <a:srgbClr val="FFFFFF"/>
              </a:solidFill>
            </a:endParaRPr>
          </a:p>
          <a:p>
            <a:pPr indent="-228600" lvl="0" marL="914400" rtl="0" algn="l">
              <a:lnSpc>
                <a:spcPct val="115000"/>
              </a:lnSpc>
              <a:spcBef>
                <a:spcPts val="0"/>
              </a:spcBef>
              <a:spcAft>
                <a:spcPts val="0"/>
              </a:spcAft>
              <a:buClr>
                <a:srgbClr val="FFFFFF"/>
              </a:buClr>
              <a:buSzPts val="3200"/>
              <a:buNone/>
            </a:pPr>
            <a:r>
              <a:t/>
            </a:r>
            <a:endParaRPr i="0" sz="3200" u="none" cap="none" strike="noStrike">
              <a:solidFill>
                <a:srgbClr val="FFFFFF"/>
              </a:solidFill>
            </a:endParaRPr>
          </a:p>
          <a:p>
            <a:pPr indent="-228600" lvl="0" marL="914400" rtl="0" algn="l">
              <a:lnSpc>
                <a:spcPct val="115000"/>
              </a:lnSpc>
              <a:spcBef>
                <a:spcPts val="0"/>
              </a:spcBef>
              <a:spcAft>
                <a:spcPts val="0"/>
              </a:spcAft>
              <a:buClr>
                <a:srgbClr val="FFFFFF"/>
              </a:buClr>
              <a:buSzPts val="3200"/>
              <a:buNone/>
            </a:pPr>
            <a:r>
              <a:t/>
            </a:r>
            <a:endParaRPr i="0" sz="3200" u="none" cap="none" strike="noStrike">
              <a:solidFill>
                <a:srgbClr val="FFFFFF"/>
              </a:solidFill>
            </a:endParaRPr>
          </a:p>
          <a:p>
            <a:pPr indent="-228600" lvl="0" marL="914400" rtl="0" algn="l">
              <a:lnSpc>
                <a:spcPct val="115000"/>
              </a:lnSpc>
              <a:spcBef>
                <a:spcPts val="0"/>
              </a:spcBef>
              <a:spcAft>
                <a:spcPts val="0"/>
              </a:spcAft>
              <a:buClr>
                <a:srgbClr val="FFFFFF"/>
              </a:buClr>
              <a:buSzPts val="3200"/>
              <a:buNone/>
            </a:pPr>
            <a:r>
              <a:t/>
            </a:r>
            <a:endParaRPr i="0" sz="3200" u="none" cap="none" strike="noStrike">
              <a:solidFill>
                <a:schemeClr val="dk1"/>
              </a:solidFill>
            </a:endParaRPr>
          </a:p>
          <a:p>
            <a:pPr indent="-139700" lvl="0" marL="342900" marR="0" rtl="0" algn="l">
              <a:lnSpc>
                <a:spcPct val="115000"/>
              </a:lnSpc>
              <a:spcBef>
                <a:spcPts val="1600"/>
              </a:spcBef>
              <a:spcAft>
                <a:spcPts val="160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77" name="Shape 177"/>
        <p:cNvGrpSpPr/>
        <p:nvPr/>
      </p:nvGrpSpPr>
      <p:grpSpPr>
        <a:xfrm>
          <a:off x="0" y="0"/>
          <a:ext cx="0" cy="0"/>
          <a:chOff x="0" y="0"/>
          <a:chExt cx="0" cy="0"/>
        </a:xfrm>
      </p:grpSpPr>
      <p:sp>
        <p:nvSpPr>
          <p:cNvPr id="178" name="Google Shape;17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Actual 2022-2023 Budget</a:t>
            </a:r>
            <a:endParaRPr>
              <a:solidFill>
                <a:srgbClr val="FFFFFF"/>
              </a:solidFill>
            </a:endParaRPr>
          </a:p>
        </p:txBody>
      </p:sp>
      <p:sp>
        <p:nvSpPr>
          <p:cNvPr id="179" name="Google Shape;179;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Clr>
                <a:srgbClr val="FFFFFF"/>
              </a:buClr>
              <a:buSzPts val="3200"/>
              <a:buChar char="-"/>
            </a:pPr>
            <a:r>
              <a:rPr lang="en-US">
                <a:solidFill>
                  <a:srgbClr val="FFFFFF"/>
                </a:solidFill>
              </a:rPr>
              <a:t>Domain name and website: -$63.88</a:t>
            </a:r>
            <a:endParaRPr/>
          </a:p>
          <a:p>
            <a:pPr indent="-431800" lvl="0" marL="457200" rtl="0" algn="l">
              <a:lnSpc>
                <a:spcPct val="115000"/>
              </a:lnSpc>
              <a:spcBef>
                <a:spcPts val="0"/>
              </a:spcBef>
              <a:spcAft>
                <a:spcPts val="0"/>
              </a:spcAft>
              <a:buClr>
                <a:srgbClr val="FFFFFF"/>
              </a:buClr>
              <a:buSzPts val="3200"/>
              <a:buChar char="-"/>
            </a:pPr>
            <a:r>
              <a:rPr lang="en-US">
                <a:solidFill>
                  <a:srgbClr val="FFFFFF"/>
                </a:solidFill>
              </a:rPr>
              <a:t>Tax payment: -$500</a:t>
            </a:r>
            <a:endParaRPr/>
          </a:p>
          <a:p>
            <a:pPr indent="-431800" lvl="0" marL="457200" rtl="0" algn="l">
              <a:lnSpc>
                <a:spcPct val="115000"/>
              </a:lnSpc>
              <a:spcBef>
                <a:spcPts val="0"/>
              </a:spcBef>
              <a:spcAft>
                <a:spcPts val="0"/>
              </a:spcAft>
              <a:buClr>
                <a:srgbClr val="FFFFFF"/>
              </a:buClr>
              <a:buSzPts val="3200"/>
              <a:buChar char="-"/>
            </a:pPr>
            <a:r>
              <a:rPr lang="en-US">
                <a:solidFill>
                  <a:srgbClr val="FFFFFF"/>
                </a:solidFill>
              </a:rPr>
              <a:t>TGC Shirts: -$2089.92 + $2464 = +374.08</a:t>
            </a:r>
            <a:endParaRPr/>
          </a:p>
          <a:p>
            <a:pPr indent="-431800" lvl="0" marL="457200" rtl="0" algn="l">
              <a:lnSpc>
                <a:spcPct val="115000"/>
              </a:lnSpc>
              <a:spcBef>
                <a:spcPts val="0"/>
              </a:spcBef>
              <a:spcAft>
                <a:spcPts val="0"/>
              </a:spcAft>
              <a:buClr>
                <a:srgbClr val="FFFFFF"/>
              </a:buClr>
              <a:buSzPts val="3200"/>
              <a:buChar char="-"/>
            </a:pPr>
            <a:r>
              <a:rPr lang="en-US" sz="3600">
                <a:solidFill>
                  <a:srgbClr val="FFFFFF"/>
                </a:solidFill>
              </a:rPr>
              <a:t>Fall Clinic: ---</a:t>
            </a:r>
            <a:endParaRPr i="0" sz="3600" u="none" cap="none" strike="noStrike">
              <a:solidFill>
                <a:srgbClr val="FFFFFF"/>
              </a:solidFill>
            </a:endParaRPr>
          </a:p>
          <a:p>
            <a:pPr indent="-431800" lvl="0" marL="457200" rtl="0" algn="l">
              <a:lnSpc>
                <a:spcPct val="115000"/>
              </a:lnSpc>
              <a:spcBef>
                <a:spcPts val="0"/>
              </a:spcBef>
              <a:spcAft>
                <a:spcPts val="0"/>
              </a:spcAft>
              <a:buClr>
                <a:srgbClr val="FFFFFF"/>
              </a:buClr>
              <a:buSzPts val="3200"/>
              <a:buChar char="-"/>
            </a:pPr>
            <a:r>
              <a:rPr lang="en-US" sz="3600">
                <a:solidFill>
                  <a:srgbClr val="FFFFFF"/>
                </a:solidFill>
              </a:rPr>
              <a:t>TGC fees: +$745</a:t>
            </a:r>
            <a:endParaRPr i="0" sz="3200" u="none" cap="none" strike="noStrike">
              <a:solidFill>
                <a:srgbClr val="FFFFFF"/>
              </a:solidFill>
            </a:endParaRPr>
          </a:p>
          <a:p>
            <a:pPr indent="-228600" lvl="0" marL="914400" rtl="0" algn="l">
              <a:lnSpc>
                <a:spcPct val="115000"/>
              </a:lnSpc>
              <a:spcBef>
                <a:spcPts val="0"/>
              </a:spcBef>
              <a:spcAft>
                <a:spcPts val="0"/>
              </a:spcAft>
              <a:buClr>
                <a:srgbClr val="FFFFFF"/>
              </a:buClr>
              <a:buSzPts val="3200"/>
              <a:buNone/>
            </a:pPr>
            <a:r>
              <a:t/>
            </a:r>
            <a:endParaRPr i="0" sz="3200" u="none" cap="none" strike="noStrike">
              <a:solidFill>
                <a:srgbClr val="FFFFFF"/>
              </a:solidFill>
            </a:endParaRPr>
          </a:p>
          <a:p>
            <a:pPr indent="-228600" lvl="0" marL="914400" rtl="0" algn="l">
              <a:lnSpc>
                <a:spcPct val="115000"/>
              </a:lnSpc>
              <a:spcBef>
                <a:spcPts val="0"/>
              </a:spcBef>
              <a:spcAft>
                <a:spcPts val="0"/>
              </a:spcAft>
              <a:buClr>
                <a:srgbClr val="FFFFFF"/>
              </a:buClr>
              <a:buSzPts val="3200"/>
              <a:buNone/>
            </a:pPr>
            <a:r>
              <a:t/>
            </a:r>
            <a:endParaRPr i="0" sz="3200" u="none" cap="none" strike="noStrike">
              <a:solidFill>
                <a:schemeClr val="dk1"/>
              </a:solidFill>
            </a:endParaRPr>
          </a:p>
          <a:p>
            <a:pPr indent="-139700" lvl="0" marL="342900" marR="0" rtl="0" algn="l">
              <a:lnSpc>
                <a:spcPct val="115000"/>
              </a:lnSpc>
              <a:spcBef>
                <a:spcPts val="16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lnSpc>
                <a:spcPct val="115000"/>
              </a:lnSpc>
              <a:spcBef>
                <a:spcPts val="3200"/>
              </a:spcBef>
              <a:spcAft>
                <a:spcPts val="160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3" name="Shape 183"/>
        <p:cNvGrpSpPr/>
        <p:nvPr/>
      </p:nvGrpSpPr>
      <p:grpSpPr>
        <a:xfrm>
          <a:off x="0" y="0"/>
          <a:ext cx="0" cy="0"/>
          <a:chOff x="0" y="0"/>
          <a:chExt cx="0" cy="0"/>
        </a:xfrm>
      </p:grpSpPr>
      <p:sp>
        <p:nvSpPr>
          <p:cNvPr id="184" name="Google Shape;18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Proposed 2023-2024 Budget</a:t>
            </a:r>
            <a:endParaRPr>
              <a:solidFill>
                <a:srgbClr val="FFFFFF"/>
              </a:solidFill>
            </a:endParaRPr>
          </a:p>
        </p:txBody>
      </p:sp>
      <p:sp>
        <p:nvSpPr>
          <p:cNvPr id="185" name="Google Shape;185;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Clr>
                <a:srgbClr val="FFFFFF"/>
              </a:buClr>
              <a:buSzPts val="3200"/>
              <a:buChar char="-"/>
            </a:pPr>
            <a:r>
              <a:rPr lang="en-US">
                <a:solidFill>
                  <a:srgbClr val="FFFFFF"/>
                </a:solidFill>
              </a:rPr>
              <a:t>Domain name and website: -$70</a:t>
            </a:r>
            <a:endParaRPr/>
          </a:p>
          <a:p>
            <a:pPr indent="-431800" lvl="0" marL="457200" rtl="0" algn="l">
              <a:lnSpc>
                <a:spcPct val="115000"/>
              </a:lnSpc>
              <a:spcBef>
                <a:spcPts val="0"/>
              </a:spcBef>
              <a:spcAft>
                <a:spcPts val="0"/>
              </a:spcAft>
              <a:buClr>
                <a:srgbClr val="FFFFFF"/>
              </a:buClr>
              <a:buSzPts val="3200"/>
              <a:buChar char="-"/>
            </a:pPr>
            <a:r>
              <a:rPr lang="en-US">
                <a:solidFill>
                  <a:srgbClr val="FFFFFF"/>
                </a:solidFill>
              </a:rPr>
              <a:t>Tax payment: $0!</a:t>
            </a:r>
            <a:endParaRPr/>
          </a:p>
          <a:p>
            <a:pPr indent="-431800" lvl="0" marL="457200" rtl="0" algn="l">
              <a:lnSpc>
                <a:spcPct val="115000"/>
              </a:lnSpc>
              <a:spcBef>
                <a:spcPts val="0"/>
              </a:spcBef>
              <a:spcAft>
                <a:spcPts val="0"/>
              </a:spcAft>
              <a:buClr>
                <a:srgbClr val="FFFFFF"/>
              </a:buClr>
              <a:buSzPts val="3200"/>
              <a:buChar char="-"/>
            </a:pPr>
            <a:r>
              <a:rPr lang="en-US">
                <a:solidFill>
                  <a:srgbClr val="FFFFFF"/>
                </a:solidFill>
              </a:rPr>
              <a:t>TGC Shirts: -$2000 + $2300</a:t>
            </a:r>
            <a:endParaRPr/>
          </a:p>
          <a:p>
            <a:pPr indent="-431800" lvl="0" marL="457200" rtl="0" algn="l">
              <a:lnSpc>
                <a:spcPct val="115000"/>
              </a:lnSpc>
              <a:spcBef>
                <a:spcPts val="0"/>
              </a:spcBef>
              <a:spcAft>
                <a:spcPts val="0"/>
              </a:spcAft>
              <a:buClr>
                <a:srgbClr val="FFFFFF"/>
              </a:buClr>
              <a:buSzPts val="3200"/>
              <a:buChar char="-"/>
            </a:pPr>
            <a:r>
              <a:rPr lang="en-US" sz="3600">
                <a:solidFill>
                  <a:srgbClr val="FFFFFF"/>
                </a:solidFill>
              </a:rPr>
              <a:t>Fall Clinic: +$360 - $650</a:t>
            </a:r>
            <a:endParaRPr i="0" sz="3600" u="none" cap="none" strike="noStrike">
              <a:solidFill>
                <a:srgbClr val="FFFFFF"/>
              </a:solidFill>
            </a:endParaRPr>
          </a:p>
          <a:p>
            <a:pPr indent="-431800" lvl="0" marL="457200" rtl="0" algn="l">
              <a:lnSpc>
                <a:spcPct val="115000"/>
              </a:lnSpc>
              <a:spcBef>
                <a:spcPts val="0"/>
              </a:spcBef>
              <a:spcAft>
                <a:spcPts val="0"/>
              </a:spcAft>
              <a:buClr>
                <a:srgbClr val="FFFFFF"/>
              </a:buClr>
              <a:buSzPts val="3200"/>
              <a:buChar char="-"/>
            </a:pPr>
            <a:r>
              <a:rPr lang="en-US" sz="3600">
                <a:solidFill>
                  <a:srgbClr val="FFFFFF"/>
                </a:solidFill>
              </a:rPr>
              <a:t>TGC fees: +$800</a:t>
            </a:r>
            <a:endParaRPr/>
          </a:p>
          <a:p>
            <a:pPr indent="-431800" lvl="0" marL="457200" rtl="0" algn="l">
              <a:lnSpc>
                <a:spcPct val="115000"/>
              </a:lnSpc>
              <a:spcBef>
                <a:spcPts val="0"/>
              </a:spcBef>
              <a:spcAft>
                <a:spcPts val="0"/>
              </a:spcAft>
              <a:buClr>
                <a:srgbClr val="FFFFFF"/>
              </a:buClr>
              <a:buSzPts val="3200"/>
              <a:buChar char="-"/>
            </a:pPr>
            <a:r>
              <a:rPr i="0" lang="en-US" sz="3600" u="none" cap="none" strike="noStrike">
                <a:solidFill>
                  <a:srgbClr val="FFFFFF"/>
                </a:solidFill>
              </a:rPr>
              <a:t>Nonprofit Application: -$300</a:t>
            </a:r>
            <a:endParaRPr i="0" sz="3200" u="none" cap="none" strike="noStrike">
              <a:solidFill>
                <a:srgbClr val="FFFFFF"/>
              </a:solidFill>
            </a:endParaRPr>
          </a:p>
          <a:p>
            <a:pPr indent="-228600" lvl="0" marL="914400" rtl="0" algn="l">
              <a:lnSpc>
                <a:spcPct val="115000"/>
              </a:lnSpc>
              <a:spcBef>
                <a:spcPts val="0"/>
              </a:spcBef>
              <a:spcAft>
                <a:spcPts val="0"/>
              </a:spcAft>
              <a:buClr>
                <a:srgbClr val="FFFFFF"/>
              </a:buClr>
              <a:buSzPts val="3200"/>
              <a:buNone/>
            </a:pPr>
            <a:r>
              <a:t/>
            </a:r>
            <a:endParaRPr i="0" sz="3200" u="none" cap="none" strike="noStrike">
              <a:solidFill>
                <a:srgbClr val="FFFFFF"/>
              </a:solidFill>
            </a:endParaRPr>
          </a:p>
          <a:p>
            <a:pPr indent="-228600" lvl="0" marL="914400" rtl="0" algn="l">
              <a:lnSpc>
                <a:spcPct val="115000"/>
              </a:lnSpc>
              <a:spcBef>
                <a:spcPts val="0"/>
              </a:spcBef>
              <a:spcAft>
                <a:spcPts val="0"/>
              </a:spcAft>
              <a:buClr>
                <a:srgbClr val="FFFFFF"/>
              </a:buClr>
              <a:buSzPts val="3200"/>
              <a:buNone/>
            </a:pPr>
            <a:r>
              <a:t/>
            </a:r>
            <a:endParaRPr i="0" sz="3200" u="none" cap="none" strike="noStrike">
              <a:solidFill>
                <a:schemeClr val="dk1"/>
              </a:solidFill>
            </a:endParaRPr>
          </a:p>
          <a:p>
            <a:pPr indent="-139700" lvl="0" marL="342900" marR="0" rtl="0" algn="l">
              <a:lnSpc>
                <a:spcPct val="115000"/>
              </a:lnSpc>
              <a:spcBef>
                <a:spcPts val="1600"/>
              </a:spcBef>
              <a:spcAft>
                <a:spcPts val="160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9" name="Shape 189"/>
        <p:cNvGrpSpPr/>
        <p:nvPr/>
      </p:nvGrpSpPr>
      <p:grpSpPr>
        <a:xfrm>
          <a:off x="0" y="0"/>
          <a:ext cx="0" cy="0"/>
          <a:chOff x="0" y="0"/>
          <a:chExt cx="0" cy="0"/>
        </a:xfrm>
      </p:grpSpPr>
      <p:sp>
        <p:nvSpPr>
          <p:cNvPr id="190" name="Google Shape;19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Questions?</a:t>
            </a:r>
            <a:endParaRPr>
              <a:solidFill>
                <a:srgbClr val="FFFFFF"/>
              </a:solidFill>
            </a:endParaRPr>
          </a:p>
        </p:txBody>
      </p:sp>
      <p:sp>
        <p:nvSpPr>
          <p:cNvPr id="191" name="Google Shape;191;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496"/>
              </a:spcBef>
              <a:spcAft>
                <a:spcPts val="0"/>
              </a:spcAft>
              <a:buClr>
                <a:srgbClr val="FFFFFF"/>
              </a:buClr>
              <a:buSzPts val="2480"/>
              <a:buFont typeface="Arial"/>
              <a:buChar char="•"/>
            </a:pPr>
            <a:r>
              <a:rPr lang="en-US" sz="2480">
                <a:solidFill>
                  <a:srgbClr val="FFFFFF"/>
                </a:solidFill>
              </a:rPr>
              <a:t>Any questions about the presentation so far?</a:t>
            </a:r>
            <a:endParaRPr sz="2480">
              <a:solidFill>
                <a:srgbClr val="FFFFFF"/>
              </a:solidFill>
            </a:endParaRPr>
          </a:p>
          <a:p>
            <a:pPr indent="0" lvl="0" marL="0" marR="0" rtl="0" algn="l">
              <a:lnSpc>
                <a:spcPct val="80000"/>
              </a:lnSpc>
              <a:spcBef>
                <a:spcPts val="1600"/>
              </a:spcBef>
              <a:spcAft>
                <a:spcPts val="0"/>
              </a:spcAft>
              <a:buSzPts val="3200"/>
              <a:buNone/>
            </a:pPr>
            <a:r>
              <a:t/>
            </a:r>
            <a:endParaRPr sz="2480">
              <a:solidFill>
                <a:srgbClr val="FFFFFF"/>
              </a:solidFill>
            </a:endParaRPr>
          </a:p>
          <a:p>
            <a:pPr indent="-342900" lvl="0" marL="342900" marR="0" rtl="0" algn="l">
              <a:lnSpc>
                <a:spcPct val="80000"/>
              </a:lnSpc>
              <a:spcBef>
                <a:spcPts val="1600"/>
              </a:spcBef>
              <a:spcAft>
                <a:spcPts val="0"/>
              </a:spcAft>
              <a:buClr>
                <a:srgbClr val="FFFFFF"/>
              </a:buClr>
              <a:buSzPts val="2480"/>
              <a:buFont typeface="Arial"/>
              <a:buChar char="•"/>
            </a:pPr>
            <a:r>
              <a:rPr lang="en-US" sz="2480">
                <a:solidFill>
                  <a:srgbClr val="FFFFFF"/>
                </a:solidFill>
              </a:rPr>
              <a:t>10min break / intermission</a:t>
            </a:r>
            <a:endParaRPr sz="2480">
              <a:solidFill>
                <a:srgbClr val="FFFFFF"/>
              </a:solidFill>
            </a:endParaRPr>
          </a:p>
          <a:p>
            <a:pPr indent="0" lvl="0" marL="0" marR="0" rtl="0" algn="l">
              <a:lnSpc>
                <a:spcPct val="80000"/>
              </a:lnSpc>
              <a:spcBef>
                <a:spcPts val="1600"/>
              </a:spcBef>
              <a:spcAft>
                <a:spcPts val="0"/>
              </a:spcAft>
              <a:buSzPts val="3200"/>
              <a:buNone/>
            </a:pPr>
            <a:r>
              <a:t/>
            </a:r>
            <a:endParaRPr sz="2480">
              <a:solidFill>
                <a:srgbClr val="FFFFFF"/>
              </a:solidFill>
            </a:endParaRPr>
          </a:p>
          <a:p>
            <a:pPr indent="-342900" lvl="0" marL="342900" marR="0" rtl="0" algn="l">
              <a:lnSpc>
                <a:spcPct val="80000"/>
              </a:lnSpc>
              <a:spcBef>
                <a:spcPts val="1600"/>
              </a:spcBef>
              <a:spcAft>
                <a:spcPts val="0"/>
              </a:spcAft>
              <a:buClr>
                <a:srgbClr val="FFFFFF"/>
              </a:buClr>
              <a:buSzPts val="2480"/>
              <a:buFont typeface="Arial"/>
              <a:buChar char="•"/>
            </a:pPr>
            <a:r>
              <a:rPr lang="en-US" sz="2480">
                <a:solidFill>
                  <a:srgbClr val="FFFFFF"/>
                </a:solidFill>
              </a:rPr>
              <a:t>Next up:</a:t>
            </a:r>
            <a:endParaRPr sz="2480">
              <a:solidFill>
                <a:srgbClr val="FFFFFF"/>
              </a:solidFill>
            </a:endParaRPr>
          </a:p>
          <a:p>
            <a:pPr indent="-265430" lvl="1" marL="742950" marR="0" rtl="0" algn="l">
              <a:lnSpc>
                <a:spcPct val="80000"/>
              </a:lnSpc>
              <a:spcBef>
                <a:spcPts val="1600"/>
              </a:spcBef>
              <a:spcAft>
                <a:spcPts val="0"/>
              </a:spcAft>
              <a:buClr>
                <a:srgbClr val="FFFFFF"/>
              </a:buClr>
              <a:buSzPts val="2480"/>
              <a:buFont typeface="Arial"/>
              <a:buChar char="–"/>
            </a:pPr>
            <a:r>
              <a:rPr lang="en-US" sz="2480">
                <a:solidFill>
                  <a:srgbClr val="FFFFFF"/>
                </a:solidFill>
              </a:rPr>
              <a:t>2024 Meet Schedule</a:t>
            </a:r>
            <a:endParaRPr sz="2480">
              <a:solidFill>
                <a:srgbClr val="FFFFFF"/>
              </a:solidFill>
            </a:endParaRPr>
          </a:p>
          <a:p>
            <a:pPr indent="-265430" lvl="1" marL="742950" marR="0" rtl="0" algn="l">
              <a:lnSpc>
                <a:spcPct val="80000"/>
              </a:lnSpc>
              <a:spcBef>
                <a:spcPts val="1600"/>
              </a:spcBef>
              <a:spcAft>
                <a:spcPts val="0"/>
              </a:spcAft>
              <a:buClr>
                <a:srgbClr val="FFFFFF"/>
              </a:buClr>
              <a:buSzPts val="2480"/>
              <a:buFont typeface="Arial"/>
              <a:buChar char="–"/>
            </a:pPr>
            <a:r>
              <a:rPr lang="en-US" sz="2480">
                <a:solidFill>
                  <a:srgbClr val="FFFFFF"/>
                </a:solidFill>
              </a:rPr>
              <a:t>Shirt Designs</a:t>
            </a:r>
            <a:endParaRPr sz="2480">
              <a:solidFill>
                <a:srgbClr val="FFFFFF"/>
              </a:solidFill>
            </a:endParaRPr>
          </a:p>
          <a:p>
            <a:pPr indent="-265430" lvl="1" marL="742950" marR="0" rtl="0" algn="l">
              <a:lnSpc>
                <a:spcPct val="80000"/>
              </a:lnSpc>
              <a:spcBef>
                <a:spcPts val="1600"/>
              </a:spcBef>
              <a:spcAft>
                <a:spcPts val="0"/>
              </a:spcAft>
              <a:buClr>
                <a:srgbClr val="FFFFFF"/>
              </a:buClr>
              <a:buSzPts val="2480"/>
              <a:buFont typeface="Arial"/>
              <a:buChar char="–"/>
            </a:pPr>
            <a:r>
              <a:rPr lang="en-US" sz="2480">
                <a:solidFill>
                  <a:srgbClr val="FFFFFF"/>
                </a:solidFill>
              </a:rPr>
              <a:t>TGC Board Elections</a:t>
            </a:r>
            <a:endParaRPr sz="2480">
              <a:solidFill>
                <a:srgbClr val="FFFFFF"/>
              </a:solidFill>
            </a:endParaRPr>
          </a:p>
          <a:p>
            <a:pPr indent="0" lvl="0" marL="457200" marR="0" rtl="0" algn="l">
              <a:lnSpc>
                <a:spcPct val="80000"/>
              </a:lnSpc>
              <a:spcBef>
                <a:spcPts val="1600"/>
              </a:spcBef>
              <a:spcAft>
                <a:spcPts val="1600"/>
              </a:spcAft>
              <a:buSzPts val="3200"/>
              <a:buNone/>
            </a:pPr>
            <a:r>
              <a:t/>
            </a:r>
            <a:endParaRPr sz="248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84" name="Shape 84"/>
        <p:cNvGrpSpPr/>
        <p:nvPr/>
      </p:nvGrpSpPr>
      <p:grpSpPr>
        <a:xfrm>
          <a:off x="0" y="0"/>
          <a:ext cx="0" cy="0"/>
          <a:chOff x="0" y="0"/>
          <a:chExt cx="0" cy="0"/>
        </a:xfrm>
      </p:grpSpPr>
      <p:sp>
        <p:nvSpPr>
          <p:cNvPr id="85" name="Google Shape;8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Agenda</a:t>
            </a:r>
            <a:endParaRPr>
              <a:solidFill>
                <a:srgbClr val="FFFFFF"/>
              </a:solidFill>
            </a:endParaRPr>
          </a:p>
        </p:txBody>
      </p:sp>
      <p:sp>
        <p:nvSpPr>
          <p:cNvPr id="86" name="Google Shape;86;p2"/>
          <p:cNvSpPr txBox="1"/>
          <p:nvPr>
            <p:ph idx="1" type="body"/>
          </p:nvPr>
        </p:nvSpPr>
        <p:spPr>
          <a:xfrm>
            <a:off x="457200" y="1417650"/>
            <a:ext cx="8229600" cy="47085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15000"/>
              </a:lnSpc>
              <a:spcBef>
                <a:spcPts val="0"/>
              </a:spcBef>
              <a:spcAft>
                <a:spcPts val="0"/>
              </a:spcAft>
              <a:buClr>
                <a:srgbClr val="FFFFFF"/>
              </a:buClr>
              <a:buSzPts val="3200"/>
              <a:buFont typeface="Calibri"/>
              <a:buChar char="-"/>
            </a:pPr>
            <a:r>
              <a:rPr lang="en-US">
                <a:solidFill>
                  <a:srgbClr val="FFFFFF"/>
                </a:solidFill>
              </a:rPr>
              <a:t>Approve 2022 Minutes</a:t>
            </a:r>
            <a:endParaRPr>
              <a:solidFill>
                <a:srgbClr val="FFFFFF"/>
              </a:solidFill>
            </a:endParaRPr>
          </a:p>
          <a:p>
            <a:pPr indent="-431800" lvl="0" marL="457200" marR="0" rtl="0" algn="l">
              <a:lnSpc>
                <a:spcPct val="115000"/>
              </a:lnSpc>
              <a:spcBef>
                <a:spcPts val="0"/>
              </a:spcBef>
              <a:spcAft>
                <a:spcPts val="0"/>
              </a:spcAft>
              <a:buClr>
                <a:srgbClr val="FFFFFF"/>
              </a:buClr>
              <a:buSzPts val="3200"/>
              <a:buFont typeface="Calibri"/>
              <a:buChar char="-"/>
            </a:pPr>
            <a:r>
              <a:rPr b="0" i="0" lang="en-US" sz="3200" u="none" cap="none" strike="noStrike">
                <a:solidFill>
                  <a:srgbClr val="FFFFFF"/>
                </a:solidFill>
                <a:latin typeface="Calibri"/>
                <a:ea typeface="Calibri"/>
                <a:cs typeface="Calibri"/>
                <a:sym typeface="Calibri"/>
              </a:rPr>
              <a:t>Roll Call</a:t>
            </a:r>
            <a:endParaRPr>
              <a:solidFill>
                <a:srgbClr val="FFFFFF"/>
              </a:solidFill>
            </a:endParaRPr>
          </a:p>
          <a:p>
            <a:pPr indent="-431800" lvl="0" marL="457200" marR="0" rtl="0" algn="l">
              <a:lnSpc>
                <a:spcPct val="115000"/>
              </a:lnSpc>
              <a:spcBef>
                <a:spcPts val="0"/>
              </a:spcBef>
              <a:spcAft>
                <a:spcPts val="0"/>
              </a:spcAft>
              <a:buClr>
                <a:srgbClr val="FFFFFF"/>
              </a:buClr>
              <a:buSzPts val="3200"/>
              <a:buFont typeface="Calibri"/>
              <a:buChar char="-"/>
            </a:pPr>
            <a:r>
              <a:rPr b="0" i="0" lang="en-US" sz="3200" u="none" cap="none" strike="noStrike">
                <a:solidFill>
                  <a:srgbClr val="FFFFFF"/>
                </a:solidFill>
                <a:latin typeface="Calibri"/>
                <a:ea typeface="Calibri"/>
                <a:cs typeface="Calibri"/>
                <a:sym typeface="Calibri"/>
              </a:rPr>
              <a:t>TGC </a:t>
            </a:r>
            <a:r>
              <a:rPr lang="en-US">
                <a:solidFill>
                  <a:srgbClr val="FFFFFF"/>
                </a:solidFill>
              </a:rPr>
              <a:t>Background</a:t>
            </a:r>
            <a:endParaRPr>
              <a:solidFill>
                <a:srgbClr val="FFFFFF"/>
              </a:solidFill>
            </a:endParaRPr>
          </a:p>
          <a:p>
            <a:pPr indent="-431800" lvl="0" marL="457200" marR="0" rtl="0" algn="l">
              <a:lnSpc>
                <a:spcPct val="115000"/>
              </a:lnSpc>
              <a:spcBef>
                <a:spcPts val="0"/>
              </a:spcBef>
              <a:spcAft>
                <a:spcPts val="0"/>
              </a:spcAft>
              <a:buClr>
                <a:srgbClr val="FFFFFF"/>
              </a:buClr>
              <a:buSzPts val="3200"/>
              <a:buFont typeface="Calibri"/>
              <a:buChar char="-"/>
            </a:pPr>
            <a:r>
              <a:rPr b="0" i="0" lang="en-US" sz="3200" u="none" cap="none" strike="noStrike">
                <a:solidFill>
                  <a:srgbClr val="FFFFFF"/>
                </a:solidFill>
                <a:latin typeface="Calibri"/>
                <a:ea typeface="Calibri"/>
                <a:cs typeface="Calibri"/>
                <a:sym typeface="Calibri"/>
              </a:rPr>
              <a:t>Current </a:t>
            </a:r>
            <a:r>
              <a:rPr lang="en-US">
                <a:solidFill>
                  <a:srgbClr val="FFFFFF"/>
                </a:solidFill>
              </a:rPr>
              <a:t>Objectives/Goals</a:t>
            </a:r>
            <a:endParaRPr/>
          </a:p>
          <a:p>
            <a:pPr indent="-431800" lvl="0" marL="457200" marR="0" rtl="0" algn="l">
              <a:lnSpc>
                <a:spcPct val="115000"/>
              </a:lnSpc>
              <a:spcBef>
                <a:spcPts val="0"/>
              </a:spcBef>
              <a:spcAft>
                <a:spcPts val="0"/>
              </a:spcAft>
              <a:buClr>
                <a:srgbClr val="FFFFFF"/>
              </a:buClr>
              <a:buSzPts val="3200"/>
              <a:buFont typeface="Calibri"/>
              <a:buChar char="-"/>
            </a:pPr>
            <a:r>
              <a:rPr lang="en-US">
                <a:solidFill>
                  <a:srgbClr val="FFFFFF"/>
                </a:solidFill>
              </a:rPr>
              <a:t>Last Meeting</a:t>
            </a:r>
            <a:endParaRPr>
              <a:solidFill>
                <a:srgbClr val="FFFFFF"/>
              </a:solidFill>
            </a:endParaRPr>
          </a:p>
          <a:p>
            <a:pPr indent="-431800" lvl="0" marL="457200" rtl="0" algn="l">
              <a:lnSpc>
                <a:spcPct val="115000"/>
              </a:lnSpc>
              <a:spcBef>
                <a:spcPts val="0"/>
              </a:spcBef>
              <a:spcAft>
                <a:spcPts val="0"/>
              </a:spcAft>
              <a:buClr>
                <a:srgbClr val="FFFFFF"/>
              </a:buClr>
              <a:buSzPts val="3200"/>
              <a:buChar char="-"/>
            </a:pPr>
            <a:r>
              <a:rPr lang="en-US">
                <a:solidFill>
                  <a:schemeClr val="lt1"/>
                </a:solidFill>
              </a:rPr>
              <a:t>Constitution/Rules Discussion</a:t>
            </a:r>
            <a:endParaRPr>
              <a:solidFill>
                <a:srgbClr val="FFFFFF"/>
              </a:solidFill>
            </a:endParaRPr>
          </a:p>
          <a:p>
            <a:pPr indent="-431800" lvl="0" marL="457200" marR="0" rtl="0" algn="l">
              <a:lnSpc>
                <a:spcPct val="115000"/>
              </a:lnSpc>
              <a:spcBef>
                <a:spcPts val="0"/>
              </a:spcBef>
              <a:spcAft>
                <a:spcPts val="0"/>
              </a:spcAft>
              <a:buClr>
                <a:srgbClr val="FFFFFF"/>
              </a:buClr>
              <a:buSzPts val="3200"/>
              <a:buChar char="-"/>
            </a:pPr>
            <a:r>
              <a:rPr lang="en-US">
                <a:solidFill>
                  <a:srgbClr val="FFFFFF"/>
                </a:solidFill>
              </a:rPr>
              <a:t>2024 Meet Schedule</a:t>
            </a:r>
            <a:endParaRPr>
              <a:solidFill>
                <a:srgbClr val="FFFFFF"/>
              </a:solidFill>
            </a:endParaRPr>
          </a:p>
          <a:p>
            <a:pPr indent="-431800" lvl="0" marL="457200" marR="0" rtl="0" algn="l">
              <a:lnSpc>
                <a:spcPct val="115000"/>
              </a:lnSpc>
              <a:spcBef>
                <a:spcPts val="0"/>
              </a:spcBef>
              <a:spcAft>
                <a:spcPts val="0"/>
              </a:spcAft>
              <a:buClr>
                <a:srgbClr val="FFFFFF"/>
              </a:buClr>
              <a:buSzPts val="3200"/>
              <a:buChar char="-"/>
            </a:pPr>
            <a:r>
              <a:rPr lang="en-US">
                <a:solidFill>
                  <a:srgbClr val="FFFFFF"/>
                </a:solidFill>
              </a:rPr>
              <a:t>2024 TGC Shirts</a:t>
            </a:r>
            <a:endParaRPr>
              <a:solidFill>
                <a:srgbClr val="FFFFFF"/>
              </a:solidFill>
            </a:endParaRPr>
          </a:p>
          <a:p>
            <a:pPr indent="-431800" lvl="0" marL="457200" marR="0" rtl="0" algn="l">
              <a:lnSpc>
                <a:spcPct val="115000"/>
              </a:lnSpc>
              <a:spcBef>
                <a:spcPts val="0"/>
              </a:spcBef>
              <a:spcAft>
                <a:spcPts val="0"/>
              </a:spcAft>
              <a:buClr>
                <a:srgbClr val="FFFFFF"/>
              </a:buClr>
              <a:buSzPts val="3200"/>
              <a:buChar char="-"/>
            </a:pPr>
            <a:r>
              <a:rPr lang="en-US">
                <a:solidFill>
                  <a:srgbClr val="FFFFFF"/>
                </a:solidFill>
              </a:rPr>
              <a:t>Elections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95" name="Shape 195"/>
        <p:cNvGrpSpPr/>
        <p:nvPr/>
      </p:nvGrpSpPr>
      <p:grpSpPr>
        <a:xfrm>
          <a:off x="0" y="0"/>
          <a:ext cx="0" cy="0"/>
          <a:chOff x="0" y="0"/>
          <a:chExt cx="0" cy="0"/>
        </a:xfrm>
      </p:grpSpPr>
      <p:sp>
        <p:nvSpPr>
          <p:cNvPr id="196" name="Google Shape;196;p19"/>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640"/>
              </a:spcBef>
              <a:spcAft>
                <a:spcPts val="1600"/>
              </a:spcAft>
              <a:buSzPts val="2800"/>
              <a:buNone/>
            </a:pPr>
            <a:r>
              <a:rPr lang="en-US" sz="3400">
                <a:solidFill>
                  <a:schemeClr val="lt1"/>
                </a:solidFill>
              </a:rPr>
              <a:t>Scheduling Constraints</a:t>
            </a:r>
            <a:endParaRPr sz="3400">
              <a:solidFill>
                <a:srgbClr val="FFFFFF"/>
              </a:solidFill>
            </a:endParaRPr>
          </a:p>
        </p:txBody>
      </p:sp>
      <p:sp>
        <p:nvSpPr>
          <p:cNvPr id="197" name="Google Shape;197;p19"/>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640"/>
              </a:spcBef>
              <a:spcAft>
                <a:spcPts val="0"/>
              </a:spcAft>
              <a:buClr>
                <a:srgbClr val="FFFFFF"/>
              </a:buClr>
              <a:buSzPts val="3200"/>
              <a:buChar char="•"/>
            </a:pPr>
            <a:r>
              <a:rPr lang="en-US">
                <a:solidFill>
                  <a:srgbClr val="FFFFFF"/>
                </a:solidFill>
              </a:rPr>
              <a:t>Spring Break</a:t>
            </a:r>
            <a:endParaRPr>
              <a:solidFill>
                <a:srgbClr val="FFFFFF"/>
              </a:solidFill>
            </a:endParaRPr>
          </a:p>
          <a:p>
            <a:pPr indent="-222250" lvl="1" marL="742950" marR="0" rtl="0" algn="l">
              <a:lnSpc>
                <a:spcPct val="100000"/>
              </a:lnSpc>
              <a:spcBef>
                <a:spcPts val="0"/>
              </a:spcBef>
              <a:spcAft>
                <a:spcPts val="0"/>
              </a:spcAft>
              <a:buClr>
                <a:schemeClr val="lt1"/>
              </a:buClr>
              <a:buSzPts val="1800"/>
              <a:buChar char="–"/>
            </a:pPr>
            <a:r>
              <a:rPr lang="en-US" sz="1800">
                <a:solidFill>
                  <a:schemeClr val="lt1"/>
                </a:solidFill>
              </a:rPr>
              <a:t>Mar 4-8: Baylor</a:t>
            </a:r>
            <a:endParaRPr/>
          </a:p>
          <a:p>
            <a:pPr indent="-222250" lvl="1" marL="742950" marR="0" rtl="0" algn="l">
              <a:lnSpc>
                <a:spcPct val="100000"/>
              </a:lnSpc>
              <a:spcBef>
                <a:spcPts val="0"/>
              </a:spcBef>
              <a:spcAft>
                <a:spcPts val="0"/>
              </a:spcAft>
              <a:buClr>
                <a:schemeClr val="lt1"/>
              </a:buClr>
              <a:buSzPts val="1800"/>
              <a:buChar char="–"/>
            </a:pPr>
            <a:r>
              <a:rPr lang="en-US" sz="1800">
                <a:solidFill>
                  <a:schemeClr val="lt1"/>
                </a:solidFill>
              </a:rPr>
              <a:t>Mar 11-16: UT, A&amp;M, Houston, UTA, TCU, UTD, TxSt, Tech</a:t>
            </a:r>
            <a:endParaRPr/>
          </a:p>
          <a:p>
            <a:pPr indent="-222250" lvl="1" marL="742950" marR="0" rtl="0" algn="l">
              <a:lnSpc>
                <a:spcPct val="100000"/>
              </a:lnSpc>
              <a:spcBef>
                <a:spcPts val="0"/>
              </a:spcBef>
              <a:spcAft>
                <a:spcPts val="0"/>
              </a:spcAft>
              <a:buClr>
                <a:schemeClr val="lt1"/>
              </a:buClr>
              <a:buSzPts val="1800"/>
              <a:buChar char="–"/>
            </a:pPr>
            <a:r>
              <a:rPr lang="en-US" sz="1800">
                <a:solidFill>
                  <a:schemeClr val="lt1"/>
                </a:solidFill>
              </a:rPr>
              <a:t>Mar 18-22: OU</a:t>
            </a:r>
            <a:endParaRPr/>
          </a:p>
          <a:p>
            <a:pPr indent="-342900" lvl="0" marL="342900" marR="0" rtl="0" algn="l">
              <a:lnSpc>
                <a:spcPct val="115000"/>
              </a:lnSpc>
              <a:spcBef>
                <a:spcPts val="640"/>
              </a:spcBef>
              <a:spcAft>
                <a:spcPts val="0"/>
              </a:spcAft>
              <a:buClr>
                <a:schemeClr val="lt1"/>
              </a:buClr>
              <a:buSzPts val="3200"/>
              <a:buChar char="•"/>
            </a:pPr>
            <a:r>
              <a:rPr lang="en-US">
                <a:solidFill>
                  <a:schemeClr val="lt1"/>
                </a:solidFill>
              </a:rPr>
              <a:t>Other big meets to avoid:</a:t>
            </a:r>
            <a:endParaRPr/>
          </a:p>
          <a:p>
            <a:pPr indent="-342900" lvl="1" marL="800100" rtl="0" algn="l">
              <a:lnSpc>
                <a:spcPct val="115000"/>
              </a:lnSpc>
              <a:spcBef>
                <a:spcPts val="640"/>
              </a:spcBef>
              <a:spcAft>
                <a:spcPts val="0"/>
              </a:spcAft>
              <a:buClr>
                <a:schemeClr val="lt1"/>
              </a:buClr>
              <a:buSzPts val="3200"/>
              <a:buChar char="•"/>
            </a:pPr>
            <a:r>
              <a:rPr lang="en-US">
                <a:solidFill>
                  <a:schemeClr val="lt1"/>
                </a:solidFill>
              </a:rPr>
              <a:t>Jan 20: HNI</a:t>
            </a:r>
            <a:endParaRPr/>
          </a:p>
          <a:p>
            <a:pPr indent="-342900" lvl="1" marL="800100" rtl="0" algn="l">
              <a:lnSpc>
                <a:spcPct val="115000"/>
              </a:lnSpc>
              <a:spcBef>
                <a:spcPts val="640"/>
              </a:spcBef>
              <a:spcAft>
                <a:spcPts val="0"/>
              </a:spcAft>
              <a:buClr>
                <a:schemeClr val="lt1"/>
              </a:buClr>
              <a:buSzPts val="3200"/>
              <a:buChar char="•"/>
            </a:pPr>
            <a:r>
              <a:rPr lang="en-US">
                <a:solidFill>
                  <a:schemeClr val="lt1"/>
                </a:solidFill>
              </a:rPr>
              <a:t>Feb 9: Liukin</a:t>
            </a:r>
            <a:endParaRPr>
              <a:solidFill>
                <a:schemeClr val="lt1"/>
              </a:solidFill>
            </a:endParaRPr>
          </a:p>
          <a:p>
            <a:pPr indent="-342900" lvl="1" marL="800100" rtl="0" algn="l">
              <a:lnSpc>
                <a:spcPct val="115000"/>
              </a:lnSpc>
              <a:spcBef>
                <a:spcPts val="640"/>
              </a:spcBef>
              <a:spcAft>
                <a:spcPts val="0"/>
              </a:spcAft>
              <a:buClr>
                <a:schemeClr val="lt1"/>
              </a:buClr>
              <a:buSzPts val="3200"/>
              <a:buChar char="•"/>
            </a:pPr>
            <a:r>
              <a:rPr lang="en-US">
                <a:solidFill>
                  <a:schemeClr val="lt1"/>
                </a:solidFill>
              </a:rPr>
              <a:t>Feb 17: Metroplex</a:t>
            </a:r>
            <a:endParaRPr>
              <a:solidFill>
                <a:schemeClr val="lt1"/>
              </a:solidFill>
            </a:endParaRPr>
          </a:p>
          <a:p>
            <a:pPr indent="-139700" lvl="1" marL="800100" rtl="0" algn="l">
              <a:lnSpc>
                <a:spcPct val="115000"/>
              </a:lnSpc>
              <a:spcBef>
                <a:spcPts val="640"/>
              </a:spcBef>
              <a:spcAft>
                <a:spcPts val="0"/>
              </a:spcAft>
              <a:buClr>
                <a:schemeClr val="lt1"/>
              </a:buClr>
              <a:buSzPts val="3200"/>
              <a:buNone/>
            </a:pPr>
            <a:r>
              <a:t/>
            </a:r>
            <a:endParaRPr>
              <a:solidFill>
                <a:schemeClr val="lt1"/>
              </a:solidFill>
            </a:endParaRPr>
          </a:p>
          <a:p>
            <a:pPr indent="-139700" lvl="0" marL="342900" marR="0" rtl="0" algn="l">
              <a:lnSpc>
                <a:spcPct val="115000"/>
              </a:lnSpc>
              <a:spcBef>
                <a:spcPts val="640"/>
              </a:spcBef>
              <a:spcAft>
                <a:spcPts val="0"/>
              </a:spcAft>
              <a:buClr>
                <a:schemeClr val="lt1"/>
              </a:buClr>
              <a:buSzPts val="3200"/>
              <a:buNone/>
            </a:pPr>
            <a:r>
              <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01" name="Shape 201"/>
        <p:cNvGrpSpPr/>
        <p:nvPr/>
      </p:nvGrpSpPr>
      <p:grpSpPr>
        <a:xfrm>
          <a:off x="0" y="0"/>
          <a:ext cx="0" cy="0"/>
          <a:chOff x="0" y="0"/>
          <a:chExt cx="0" cy="0"/>
        </a:xfrm>
      </p:grpSpPr>
      <p:sp>
        <p:nvSpPr>
          <p:cNvPr id="202" name="Google Shape;202;p20"/>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342900" rtl="0" algn="ctr">
              <a:lnSpc>
                <a:spcPct val="115000"/>
              </a:lnSpc>
              <a:spcBef>
                <a:spcPts val="640"/>
              </a:spcBef>
              <a:spcAft>
                <a:spcPts val="1600"/>
              </a:spcAft>
              <a:buSzPts val="2800"/>
              <a:buNone/>
            </a:pPr>
            <a:r>
              <a:rPr lang="en-US" sz="3400">
                <a:solidFill>
                  <a:schemeClr val="lt1"/>
                </a:solidFill>
              </a:rPr>
              <a:t>March 2024</a:t>
            </a:r>
            <a:endParaRPr sz="3400">
              <a:solidFill>
                <a:srgbClr val="FFFFFF"/>
              </a:solidFill>
            </a:endParaRPr>
          </a:p>
        </p:txBody>
      </p:sp>
      <p:sp>
        <p:nvSpPr>
          <p:cNvPr id="203" name="Google Shape;203;p20"/>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15000"/>
              </a:lnSpc>
              <a:spcBef>
                <a:spcPts val="640"/>
              </a:spcBef>
              <a:spcAft>
                <a:spcPts val="0"/>
              </a:spcAft>
              <a:buClr>
                <a:srgbClr val="FFFFFF"/>
              </a:buClr>
              <a:buSzPts val="3000"/>
              <a:buChar char="•"/>
            </a:pPr>
            <a:r>
              <a:rPr lang="en-US" sz="3000">
                <a:solidFill>
                  <a:srgbClr val="FFFFFF"/>
                </a:solidFill>
              </a:rPr>
              <a:t>April 10-13: NAIGC Nationals</a:t>
            </a:r>
            <a:endParaRPr/>
          </a:p>
          <a:p>
            <a:pPr indent="-330200" lvl="0" marL="342900" marR="0" rtl="0" algn="l">
              <a:lnSpc>
                <a:spcPct val="115000"/>
              </a:lnSpc>
              <a:spcBef>
                <a:spcPts val="640"/>
              </a:spcBef>
              <a:spcAft>
                <a:spcPts val="0"/>
              </a:spcAft>
              <a:buClr>
                <a:srgbClr val="FFFFFF"/>
              </a:buClr>
              <a:buSzPts val="3000"/>
              <a:buChar char="•"/>
            </a:pPr>
            <a:r>
              <a:rPr lang="en-US" sz="3000">
                <a:solidFill>
                  <a:srgbClr val="FFFFFF"/>
                </a:solidFill>
              </a:rPr>
              <a:t>March 23</a:t>
            </a:r>
            <a:r>
              <a:rPr baseline="30000" lang="en-US" sz="3000">
                <a:solidFill>
                  <a:srgbClr val="FFFFFF"/>
                </a:solidFill>
              </a:rPr>
              <a:t>rd</a:t>
            </a:r>
            <a:r>
              <a:rPr lang="en-US" sz="3000">
                <a:solidFill>
                  <a:srgbClr val="FFFFFF"/>
                </a:solidFill>
              </a:rPr>
              <a:t>: A&amp;M</a:t>
            </a:r>
            <a:endParaRPr sz="3000">
              <a:solidFill>
                <a:srgbClr val="FFFFFF"/>
              </a:solidFill>
            </a:endParaRPr>
          </a:p>
          <a:p>
            <a:pPr indent="-330200" lvl="0" marL="342900" marR="0" rtl="0" algn="l">
              <a:lnSpc>
                <a:spcPct val="115000"/>
              </a:lnSpc>
              <a:spcBef>
                <a:spcPts val="640"/>
              </a:spcBef>
              <a:spcAft>
                <a:spcPts val="0"/>
              </a:spcAft>
              <a:buClr>
                <a:srgbClr val="FFFFFF"/>
              </a:buClr>
              <a:buSzPts val="3000"/>
              <a:buChar char="•"/>
            </a:pPr>
            <a:r>
              <a:rPr lang="en-US" sz="3000">
                <a:solidFill>
                  <a:srgbClr val="FFFFFF"/>
                </a:solidFill>
              </a:rPr>
              <a:t>March 2nd: University of Houston</a:t>
            </a:r>
            <a:endParaRPr sz="3000">
              <a:solidFill>
                <a:srgbClr val="FFFFFF"/>
              </a:solidFill>
            </a:endParaRPr>
          </a:p>
          <a:p>
            <a:pPr indent="-139700" lvl="0" marL="342900" marR="0" rtl="0" algn="l">
              <a:lnSpc>
                <a:spcPct val="115000"/>
              </a:lnSpc>
              <a:spcBef>
                <a:spcPts val="640"/>
              </a:spcBef>
              <a:spcAft>
                <a:spcPts val="0"/>
              </a:spcAft>
              <a:buClr>
                <a:srgbClr val="FFFFFF"/>
              </a:buClr>
              <a:buSzPts val="3000"/>
              <a:buNone/>
            </a:pPr>
            <a:r>
              <a:t/>
            </a:r>
            <a:endParaRPr sz="30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07" name="Shape 207"/>
        <p:cNvGrpSpPr/>
        <p:nvPr/>
      </p:nvGrpSpPr>
      <p:grpSpPr>
        <a:xfrm>
          <a:off x="0" y="0"/>
          <a:ext cx="0" cy="0"/>
          <a:chOff x="0" y="0"/>
          <a:chExt cx="0" cy="0"/>
        </a:xfrm>
      </p:grpSpPr>
      <p:sp>
        <p:nvSpPr>
          <p:cNvPr id="208" name="Google Shape;208;p21"/>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342900" rtl="0" algn="ctr">
              <a:lnSpc>
                <a:spcPct val="115000"/>
              </a:lnSpc>
              <a:spcBef>
                <a:spcPts val="640"/>
              </a:spcBef>
              <a:spcAft>
                <a:spcPts val="1600"/>
              </a:spcAft>
              <a:buSzPts val="2800"/>
              <a:buNone/>
            </a:pPr>
            <a:r>
              <a:rPr lang="en-US" sz="3400">
                <a:solidFill>
                  <a:schemeClr val="lt1"/>
                </a:solidFill>
              </a:rPr>
              <a:t>February 2024</a:t>
            </a:r>
            <a:endParaRPr sz="3400">
              <a:solidFill>
                <a:srgbClr val="FFFFFF"/>
              </a:solidFill>
            </a:endParaRPr>
          </a:p>
        </p:txBody>
      </p:sp>
      <p:sp>
        <p:nvSpPr>
          <p:cNvPr id="209" name="Google Shape;209;p21"/>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15000"/>
              </a:lnSpc>
              <a:spcBef>
                <a:spcPts val="640"/>
              </a:spcBef>
              <a:spcAft>
                <a:spcPts val="0"/>
              </a:spcAft>
              <a:buClr>
                <a:schemeClr val="lt1"/>
              </a:buClr>
              <a:buSzPts val="3000"/>
              <a:buChar char="•"/>
            </a:pPr>
            <a:r>
              <a:rPr lang="en-US" sz="3000">
                <a:solidFill>
                  <a:schemeClr val="lt1"/>
                </a:solidFill>
              </a:rPr>
              <a:t>Feb 3rd, UT Austin</a:t>
            </a:r>
            <a:endParaRPr sz="3000">
              <a:solidFill>
                <a:schemeClr val="lt1"/>
              </a:solidFill>
            </a:endParaRPr>
          </a:p>
          <a:p>
            <a:pPr indent="-330200" lvl="0" marL="342900" marR="0" rtl="0" algn="l">
              <a:lnSpc>
                <a:spcPct val="115000"/>
              </a:lnSpc>
              <a:spcBef>
                <a:spcPts val="640"/>
              </a:spcBef>
              <a:spcAft>
                <a:spcPts val="0"/>
              </a:spcAft>
              <a:buClr>
                <a:schemeClr val="lt1"/>
              </a:buClr>
              <a:buSzPts val="3000"/>
              <a:buChar char="•"/>
            </a:pPr>
            <a:r>
              <a:rPr lang="en-US" sz="3000">
                <a:solidFill>
                  <a:schemeClr val="lt1"/>
                </a:solidFill>
              </a:rPr>
              <a:t>Feb 10th, TBD: SCL (men &amp; </a:t>
            </a:r>
            <a:r>
              <a:rPr lang="en-US" sz="3000">
                <a:solidFill>
                  <a:schemeClr val="lt1"/>
                </a:solidFill>
              </a:rPr>
              <a:t>women</a:t>
            </a:r>
            <a:r>
              <a:rPr lang="en-US" sz="3000">
                <a:solidFill>
                  <a:schemeClr val="lt1"/>
                </a:solidFill>
              </a:rPr>
              <a:t>) or Baylor (women only)</a:t>
            </a:r>
            <a:endParaRPr sz="3000">
              <a:solidFill>
                <a:schemeClr val="lt1"/>
              </a:solidFill>
            </a:endParaRPr>
          </a:p>
          <a:p>
            <a:pPr indent="-330200" lvl="0" marL="342900" marR="0" rtl="0" algn="l">
              <a:lnSpc>
                <a:spcPct val="115000"/>
              </a:lnSpc>
              <a:spcBef>
                <a:spcPts val="640"/>
              </a:spcBef>
              <a:spcAft>
                <a:spcPts val="0"/>
              </a:spcAft>
              <a:buClr>
                <a:schemeClr val="lt1"/>
              </a:buClr>
              <a:buSzPts val="3000"/>
              <a:buChar char="•"/>
            </a:pPr>
            <a:r>
              <a:rPr lang="en-US" sz="3000">
                <a:solidFill>
                  <a:schemeClr val="lt1"/>
                </a:solidFill>
              </a:rPr>
              <a:t>Feb 24th</a:t>
            </a:r>
            <a:r>
              <a:rPr lang="en-US" sz="3000">
                <a:solidFill>
                  <a:schemeClr val="lt1"/>
                </a:solidFill>
              </a:rPr>
              <a:t>, Texas Tech</a:t>
            </a:r>
            <a:endParaRPr sz="30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13" name="Shape 213"/>
        <p:cNvGrpSpPr/>
        <p:nvPr/>
      </p:nvGrpSpPr>
      <p:grpSpPr>
        <a:xfrm>
          <a:off x="0" y="0"/>
          <a:ext cx="0" cy="0"/>
          <a:chOff x="0" y="0"/>
          <a:chExt cx="0" cy="0"/>
        </a:xfrm>
      </p:grpSpPr>
      <p:sp>
        <p:nvSpPr>
          <p:cNvPr id="214" name="Google Shape;214;p22"/>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342900" rtl="0" algn="ctr">
              <a:lnSpc>
                <a:spcPct val="115000"/>
              </a:lnSpc>
              <a:spcBef>
                <a:spcPts val="640"/>
              </a:spcBef>
              <a:spcAft>
                <a:spcPts val="1600"/>
              </a:spcAft>
              <a:buSzPts val="2800"/>
              <a:buNone/>
            </a:pPr>
            <a:r>
              <a:rPr lang="en-US" sz="3400">
                <a:solidFill>
                  <a:schemeClr val="lt1"/>
                </a:solidFill>
              </a:rPr>
              <a:t>January 2024</a:t>
            </a:r>
            <a:endParaRPr sz="3400">
              <a:solidFill>
                <a:schemeClr val="lt1"/>
              </a:solidFill>
            </a:endParaRPr>
          </a:p>
        </p:txBody>
      </p:sp>
      <p:sp>
        <p:nvSpPr>
          <p:cNvPr id="215" name="Google Shape;215;p22"/>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15000"/>
              </a:lnSpc>
              <a:spcBef>
                <a:spcPts val="640"/>
              </a:spcBef>
              <a:spcAft>
                <a:spcPts val="0"/>
              </a:spcAft>
              <a:buClr>
                <a:srgbClr val="FFFFFF"/>
              </a:buClr>
              <a:buSzPts val="2800"/>
              <a:buChar char="•"/>
            </a:pPr>
            <a:r>
              <a:rPr lang="en-US" sz="2800">
                <a:solidFill>
                  <a:srgbClr val="FFFFFF"/>
                </a:solidFill>
              </a:rPr>
              <a:t>Jan 27</a:t>
            </a:r>
            <a:r>
              <a:rPr baseline="30000" lang="en-US" sz="2800">
                <a:solidFill>
                  <a:srgbClr val="FFFFFF"/>
                </a:solidFill>
              </a:rPr>
              <a:t>th</a:t>
            </a:r>
            <a:r>
              <a:rPr lang="en-US" sz="2800">
                <a:solidFill>
                  <a:srgbClr val="FFFFFF"/>
                </a:solidFill>
              </a:rPr>
              <a:t>: Rockwall HS</a:t>
            </a:r>
            <a:endParaRPr sz="2800">
              <a:solidFill>
                <a:srgbClr val="FFFFFF"/>
              </a:solidFill>
            </a:endParaRPr>
          </a:p>
          <a:p>
            <a:pPr indent="-406400" lvl="1" marL="914400" marR="0" rtl="0" algn="l">
              <a:lnSpc>
                <a:spcPct val="115000"/>
              </a:lnSpc>
              <a:spcBef>
                <a:spcPts val="640"/>
              </a:spcBef>
              <a:spcAft>
                <a:spcPts val="0"/>
              </a:spcAft>
              <a:buClr>
                <a:srgbClr val="FFFFFF"/>
              </a:buClr>
              <a:buSzPts val="2800"/>
              <a:buChar char="–"/>
            </a:pPr>
            <a:r>
              <a:rPr lang="en-US">
                <a:solidFill>
                  <a:srgbClr val="FFFFFF"/>
                </a:solidFill>
              </a:rPr>
              <a:t>Registration due end of November</a:t>
            </a:r>
            <a:endParaRPr sz="2800">
              <a:solidFill>
                <a:srgbClr val="FFFFFF"/>
              </a:solidFill>
            </a:endParaRPr>
          </a:p>
          <a:p>
            <a:pPr indent="-139700" lvl="0" marL="342900" marR="0" rtl="0" algn="l">
              <a:lnSpc>
                <a:spcPct val="115000"/>
              </a:lnSpc>
              <a:spcBef>
                <a:spcPts val="640"/>
              </a:spcBef>
              <a:spcAft>
                <a:spcPts val="0"/>
              </a:spcAft>
              <a:buClr>
                <a:srgbClr val="FFFFFF"/>
              </a:buClr>
              <a:buSzPts val="2800"/>
              <a:buNone/>
            </a:pPr>
            <a:r>
              <a:t/>
            </a:r>
            <a:endParaRPr sz="28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19" name="Shape 219"/>
        <p:cNvGrpSpPr/>
        <p:nvPr/>
      </p:nvGrpSpPr>
      <p:grpSpPr>
        <a:xfrm>
          <a:off x="0" y="0"/>
          <a:ext cx="0" cy="0"/>
          <a:chOff x="0" y="0"/>
          <a:chExt cx="0" cy="0"/>
        </a:xfrm>
      </p:grpSpPr>
      <p:sp>
        <p:nvSpPr>
          <p:cNvPr id="220" name="Google Shape;22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2024 Shirts</a:t>
            </a:r>
            <a:endParaRPr>
              <a:solidFill>
                <a:srgbClr val="FFFFFF"/>
              </a:solidFill>
            </a:endParaRPr>
          </a:p>
        </p:txBody>
      </p:sp>
      <p:sp>
        <p:nvSpPr>
          <p:cNvPr id="221" name="Google Shape;221;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600"/>
              </a:spcBef>
              <a:spcAft>
                <a:spcPts val="0"/>
              </a:spcAft>
              <a:buClr>
                <a:schemeClr val="dk1"/>
              </a:buClr>
              <a:buSzPts val="3200"/>
              <a:buFont typeface="Arial"/>
              <a:buNone/>
            </a:pPr>
            <a:r>
              <a:rPr lang="en-US">
                <a:solidFill>
                  <a:srgbClr val="FFFFFF"/>
                </a:solidFill>
              </a:rPr>
              <a:t>We need a design</a:t>
            </a:r>
            <a:endParaRPr/>
          </a:p>
          <a:p>
            <a:pPr indent="0" lvl="0" marL="0" marR="0" rtl="0" algn="l">
              <a:lnSpc>
                <a:spcPct val="115000"/>
              </a:lnSpc>
              <a:spcBef>
                <a:spcPts val="3200"/>
              </a:spcBef>
              <a:spcAft>
                <a:spcPts val="1600"/>
              </a:spcAft>
              <a:buClr>
                <a:schemeClr val="dk1"/>
              </a:buClr>
              <a:buSzPts val="3200"/>
              <a:buFont typeface="Arial"/>
              <a:buNone/>
            </a:pPr>
            <a:r>
              <a:rPr lang="en-US">
                <a:solidFill>
                  <a:srgbClr val="FFFFFF"/>
                </a:solidFill>
              </a:rPr>
              <a:t>Dri fit or cotton?</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25" name="Shape 225"/>
        <p:cNvGrpSpPr/>
        <p:nvPr/>
      </p:nvGrpSpPr>
      <p:grpSpPr>
        <a:xfrm>
          <a:off x="0" y="0"/>
          <a:ext cx="0" cy="0"/>
          <a:chOff x="0" y="0"/>
          <a:chExt cx="0" cy="0"/>
        </a:xfrm>
      </p:grpSpPr>
      <p:sp>
        <p:nvSpPr>
          <p:cNvPr id="226" name="Google Shape;226;p24"/>
          <p:cNvSpPr txBox="1"/>
          <p:nvPr>
            <p:ph type="ctrTitle"/>
          </p:nvPr>
        </p:nvSpPr>
        <p:spPr>
          <a:xfrm>
            <a:off x="304800" y="2130425"/>
            <a:ext cx="8153400" cy="14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5200"/>
              <a:buFont typeface="Calibri"/>
              <a:buNone/>
            </a:pPr>
            <a:r>
              <a:rPr b="0" i="0" lang="en-US" sz="4400" u="none" cap="none" strike="noStrike">
                <a:solidFill>
                  <a:srgbClr val="FFFFFF"/>
                </a:solidFill>
                <a:latin typeface="Calibri"/>
                <a:ea typeface="Calibri"/>
                <a:cs typeface="Calibri"/>
                <a:sym typeface="Calibri"/>
              </a:rPr>
              <a:t>Anything else?</a:t>
            </a:r>
            <a:endParaRPr>
              <a:solidFill>
                <a:srgbClr val="FFFFFF"/>
              </a:solidFill>
            </a:endParaRPr>
          </a:p>
        </p:txBody>
      </p:sp>
      <p:sp>
        <p:nvSpPr>
          <p:cNvPr id="227" name="Google Shape;227;p24"/>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800"/>
              <a:buFont typeface="Arial"/>
              <a:buNone/>
            </a:pPr>
            <a:r>
              <a:rPr b="0" i="0" lang="en-US" sz="3200" u="none" cap="none" strike="noStrike">
                <a:solidFill>
                  <a:srgbClr val="FFFFFF"/>
                </a:solidFill>
                <a:latin typeface="Calibri"/>
                <a:ea typeface="Calibri"/>
                <a:cs typeface="Calibri"/>
                <a:sym typeface="Calibri"/>
              </a:rPr>
              <a:t>Before we open the floor to elections</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31" name="Shape 231"/>
        <p:cNvGrpSpPr/>
        <p:nvPr/>
      </p:nvGrpSpPr>
      <p:grpSpPr>
        <a:xfrm>
          <a:off x="0" y="0"/>
          <a:ext cx="0" cy="0"/>
          <a:chOff x="0" y="0"/>
          <a:chExt cx="0" cy="0"/>
        </a:xfrm>
      </p:grpSpPr>
      <p:sp>
        <p:nvSpPr>
          <p:cNvPr id="232" name="Google Shape;23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Elections</a:t>
            </a:r>
            <a:endParaRPr>
              <a:solidFill>
                <a:srgbClr val="FFFFFF"/>
              </a:solidFill>
            </a:endParaRPr>
          </a:p>
        </p:txBody>
      </p:sp>
      <p:sp>
        <p:nvSpPr>
          <p:cNvPr id="233" name="Google Shape;23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SzPts val="3200"/>
              <a:buNone/>
            </a:pPr>
            <a:r>
              <a:rPr lang="en-US">
                <a:solidFill>
                  <a:srgbClr val="FFFFFF"/>
                </a:solidFill>
              </a:rPr>
              <a:t>1. President</a:t>
            </a:r>
            <a:endParaRPr>
              <a:solidFill>
                <a:srgbClr val="FFFFFF"/>
              </a:solidFill>
            </a:endParaRPr>
          </a:p>
          <a:p>
            <a:pPr indent="0" lvl="0" marL="0" marR="0" rtl="0" algn="l">
              <a:lnSpc>
                <a:spcPct val="115000"/>
              </a:lnSpc>
              <a:spcBef>
                <a:spcPts val="0"/>
              </a:spcBef>
              <a:spcAft>
                <a:spcPts val="0"/>
              </a:spcAft>
              <a:buSzPts val="3200"/>
              <a:buNone/>
            </a:pPr>
            <a:r>
              <a:rPr lang="en-US">
                <a:solidFill>
                  <a:srgbClr val="FFFFFF"/>
                </a:solidFill>
              </a:rPr>
              <a:t>2. Vice President</a:t>
            </a:r>
            <a:endParaRPr>
              <a:solidFill>
                <a:srgbClr val="FFFFFF"/>
              </a:solidFill>
            </a:endParaRPr>
          </a:p>
          <a:p>
            <a:pPr indent="0" lvl="0" marL="0" marR="0" rtl="0" algn="l">
              <a:lnSpc>
                <a:spcPct val="115000"/>
              </a:lnSpc>
              <a:spcBef>
                <a:spcPts val="0"/>
              </a:spcBef>
              <a:spcAft>
                <a:spcPts val="0"/>
              </a:spcAft>
              <a:buSzPts val="3200"/>
              <a:buNone/>
            </a:pPr>
            <a:r>
              <a:rPr lang="en-US">
                <a:solidFill>
                  <a:srgbClr val="FFFFFF"/>
                </a:solidFill>
              </a:rPr>
              <a:t>3. Secretary/Treasurer</a:t>
            </a:r>
            <a:endParaRPr>
              <a:solidFill>
                <a:srgbClr val="FFFFFF"/>
              </a:solidFill>
            </a:endParaRPr>
          </a:p>
          <a:p>
            <a:pPr indent="0" lvl="0" marL="0" marR="0" rtl="0" algn="l">
              <a:lnSpc>
                <a:spcPct val="115000"/>
              </a:lnSpc>
              <a:spcBef>
                <a:spcPts val="0"/>
              </a:spcBef>
              <a:spcAft>
                <a:spcPts val="0"/>
              </a:spcAft>
              <a:buSzPts val="3200"/>
              <a:buNone/>
            </a:pPr>
            <a:r>
              <a:rPr lang="en-US">
                <a:solidFill>
                  <a:srgbClr val="FFFFFF"/>
                </a:solidFill>
              </a:rPr>
              <a:t>4. Directors (2)</a:t>
            </a:r>
            <a:endParaRPr>
              <a:solidFill>
                <a:srgbClr val="FFFFFF"/>
              </a:solidFill>
            </a:endParaRPr>
          </a:p>
          <a:p>
            <a:pPr indent="0" lvl="0" marL="0" marR="0" rtl="0" algn="l">
              <a:lnSpc>
                <a:spcPct val="115000"/>
              </a:lnSpc>
              <a:spcBef>
                <a:spcPts val="0"/>
              </a:spcBef>
              <a:spcAft>
                <a:spcPts val="0"/>
              </a:spcAft>
              <a:buSzPts val="3200"/>
              <a:buNone/>
            </a:pPr>
            <a:r>
              <a:rPr lang="en-US">
                <a:solidFill>
                  <a:srgbClr val="FFFFFF"/>
                </a:solidFill>
              </a:rPr>
              <a:t>5. Executive Director</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37" name="Shape 237"/>
        <p:cNvGrpSpPr/>
        <p:nvPr/>
      </p:nvGrpSpPr>
      <p:grpSpPr>
        <a:xfrm>
          <a:off x="0" y="0"/>
          <a:ext cx="0" cy="0"/>
          <a:chOff x="0" y="0"/>
          <a:chExt cx="0" cy="0"/>
        </a:xfrm>
      </p:grpSpPr>
      <p:sp>
        <p:nvSpPr>
          <p:cNvPr id="238" name="Google Shape;23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Reminders for club reps</a:t>
            </a:r>
            <a:endParaRPr>
              <a:solidFill>
                <a:srgbClr val="FFFFFF"/>
              </a:solidFill>
            </a:endParaRPr>
          </a:p>
        </p:txBody>
      </p:sp>
      <p:sp>
        <p:nvSpPr>
          <p:cNvPr id="239" name="Google Shape;239;p26"/>
          <p:cNvSpPr txBox="1"/>
          <p:nvPr>
            <p:ph idx="1" type="body"/>
          </p:nvPr>
        </p:nvSpPr>
        <p:spPr>
          <a:xfrm>
            <a:off x="457200" y="141765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SzPts val="3200"/>
              <a:buNone/>
            </a:pPr>
            <a:r>
              <a:rPr lang="en-US" sz="2600">
                <a:solidFill>
                  <a:srgbClr val="FFFFFF"/>
                </a:solidFill>
              </a:rPr>
              <a:t>You should have a copy of this page printed to take home.</a:t>
            </a:r>
            <a:endParaRPr sz="2600">
              <a:solidFill>
                <a:srgbClr val="FFFFFF"/>
              </a:solidFill>
            </a:endParaRPr>
          </a:p>
          <a:p>
            <a:pPr indent="-355600" lvl="0" marL="457200" marR="0" rtl="0" algn="l">
              <a:lnSpc>
                <a:spcPct val="115000"/>
              </a:lnSpc>
              <a:spcBef>
                <a:spcPts val="0"/>
              </a:spcBef>
              <a:spcAft>
                <a:spcPts val="0"/>
              </a:spcAft>
              <a:buClr>
                <a:srgbClr val="FFFFFF"/>
              </a:buClr>
              <a:buSzPts val="2000"/>
              <a:buChar char="•"/>
            </a:pPr>
            <a:r>
              <a:rPr lang="en-US" sz="2000">
                <a:solidFill>
                  <a:srgbClr val="FFFFFF"/>
                </a:solidFill>
              </a:rPr>
              <a:t>Make sure your officers are subscribed to TGC email list and are in the officers groupme</a:t>
            </a:r>
            <a:endParaRPr sz="2000">
              <a:solidFill>
                <a:srgbClr val="FFFFFF"/>
              </a:solidFill>
            </a:endParaRPr>
          </a:p>
          <a:p>
            <a:pPr indent="-355600" lvl="0" marL="457200" marR="0" rtl="0" algn="l">
              <a:lnSpc>
                <a:spcPct val="115000"/>
              </a:lnSpc>
              <a:spcBef>
                <a:spcPts val="0"/>
              </a:spcBef>
              <a:spcAft>
                <a:spcPts val="0"/>
              </a:spcAft>
              <a:buClr>
                <a:srgbClr val="FFFFFF"/>
              </a:buClr>
              <a:buSzPts val="2000"/>
              <a:buChar char="•"/>
            </a:pPr>
            <a:r>
              <a:rPr lang="en-US" sz="2000">
                <a:solidFill>
                  <a:srgbClr val="FFFFFF"/>
                </a:solidFill>
              </a:rPr>
              <a:t>Make sure your officers are subscribed to NAIGC announcement list</a:t>
            </a:r>
            <a:endParaRPr sz="2000">
              <a:solidFill>
                <a:srgbClr val="FFFFFF"/>
              </a:solidFill>
            </a:endParaRPr>
          </a:p>
          <a:p>
            <a:pPr indent="-355600" lvl="1" marL="914400" marR="0" rtl="0" algn="l">
              <a:lnSpc>
                <a:spcPct val="115000"/>
              </a:lnSpc>
              <a:spcBef>
                <a:spcPts val="0"/>
              </a:spcBef>
              <a:spcAft>
                <a:spcPts val="0"/>
              </a:spcAft>
              <a:buClr>
                <a:srgbClr val="FFFFFF"/>
              </a:buClr>
              <a:buSzPts val="2000"/>
              <a:buChar char="–"/>
            </a:pPr>
            <a:r>
              <a:rPr lang="en-US" sz="2000">
                <a:solidFill>
                  <a:srgbClr val="FFFFFF"/>
                </a:solidFill>
              </a:rPr>
              <a:t>you can remind gymnasts too as rules and nationals logistics are announced via that list</a:t>
            </a:r>
            <a:endParaRPr sz="2000">
              <a:solidFill>
                <a:srgbClr val="FFFFFF"/>
              </a:solidFill>
            </a:endParaRPr>
          </a:p>
          <a:p>
            <a:pPr indent="-355600" lvl="0" marL="457200" marR="0" rtl="0" algn="l">
              <a:lnSpc>
                <a:spcPct val="115000"/>
              </a:lnSpc>
              <a:spcBef>
                <a:spcPts val="0"/>
              </a:spcBef>
              <a:spcAft>
                <a:spcPts val="0"/>
              </a:spcAft>
              <a:buClr>
                <a:srgbClr val="FFFFFF"/>
              </a:buClr>
              <a:buSzPts val="2000"/>
              <a:buChar char="•"/>
            </a:pPr>
            <a:r>
              <a:rPr lang="en-US" sz="2000">
                <a:solidFill>
                  <a:srgbClr val="FFFFFF"/>
                </a:solidFill>
              </a:rPr>
              <a:t>Optionally your officers can be in the NAIGC discussion google group</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US" sz="2000">
                <a:solidFill>
                  <a:schemeClr val="lt1"/>
                </a:solidFill>
              </a:rPr>
              <a:t>If you have competing alumni/adults make sure they are subscribed to the alumni email list.</a:t>
            </a:r>
            <a:endParaRPr sz="2000">
              <a:solidFill>
                <a:srgbClr val="FFFFFF"/>
              </a:solidFill>
            </a:endParaRPr>
          </a:p>
          <a:p>
            <a:pPr indent="-355600" lvl="0" marL="457200" marR="0" rtl="0" algn="l">
              <a:lnSpc>
                <a:spcPct val="115000"/>
              </a:lnSpc>
              <a:spcBef>
                <a:spcPts val="0"/>
              </a:spcBef>
              <a:spcAft>
                <a:spcPts val="0"/>
              </a:spcAft>
              <a:buClr>
                <a:srgbClr val="FFFFFF"/>
              </a:buClr>
              <a:buSzPts val="2000"/>
              <a:buChar char="•"/>
            </a:pPr>
            <a:r>
              <a:rPr lang="en-US" sz="2000">
                <a:solidFill>
                  <a:srgbClr val="FFFFFF"/>
                </a:solidFill>
              </a:rPr>
              <a:t>Poll your team if anyone is interested in making a shirt design</a:t>
            </a:r>
            <a:endParaRPr/>
          </a:p>
          <a:p>
            <a:pPr indent="-355600" lvl="0" marL="457200" marR="0" rtl="0" algn="l">
              <a:lnSpc>
                <a:spcPct val="115000"/>
              </a:lnSpc>
              <a:spcBef>
                <a:spcPts val="0"/>
              </a:spcBef>
              <a:spcAft>
                <a:spcPts val="0"/>
              </a:spcAft>
              <a:buClr>
                <a:srgbClr val="FFFFFF"/>
              </a:buClr>
              <a:buSzPts val="2000"/>
              <a:buChar char="•"/>
            </a:pPr>
            <a:r>
              <a:rPr lang="en-US" sz="2000">
                <a:solidFill>
                  <a:srgbClr val="FFFFFF"/>
                </a:solidFill>
              </a:rPr>
              <a:t>Remind your team and the world to follow TGC social media!!!</a:t>
            </a:r>
            <a:endParaRPr sz="2000">
              <a:solidFill>
                <a:srgbClr val="FFFFFF"/>
              </a:solidFill>
            </a:endParaRPr>
          </a:p>
          <a:p>
            <a:pPr indent="-355600" lvl="1" marL="914400" marR="0" rtl="0" algn="l">
              <a:lnSpc>
                <a:spcPct val="115000"/>
              </a:lnSpc>
              <a:spcBef>
                <a:spcPts val="0"/>
              </a:spcBef>
              <a:spcAft>
                <a:spcPts val="0"/>
              </a:spcAft>
              <a:buClr>
                <a:srgbClr val="FFFFFF"/>
              </a:buClr>
              <a:buSzPts val="2000"/>
              <a:buChar char="–"/>
            </a:pPr>
            <a:r>
              <a:rPr lang="en-US" sz="2000">
                <a:solidFill>
                  <a:srgbClr val="FFFFFF"/>
                </a:solidFill>
              </a:rPr>
              <a:t>Also follow each other on social media. tgcgymnastics.com/teams</a:t>
            </a:r>
            <a:endParaRPr sz="2000">
              <a:solidFill>
                <a:srgbClr val="FFFFFF"/>
              </a:solidFill>
            </a:endParaRPr>
          </a:p>
          <a:p>
            <a:pPr indent="0" lvl="0" marL="457200" marR="0" rtl="0" algn="l">
              <a:lnSpc>
                <a:spcPct val="115000"/>
              </a:lnSpc>
              <a:spcBef>
                <a:spcPts val="0"/>
              </a:spcBef>
              <a:spcAft>
                <a:spcPts val="0"/>
              </a:spcAft>
              <a:buSzPts val="3200"/>
              <a:buNone/>
            </a:pPr>
            <a:r>
              <a:t/>
            </a:r>
            <a:endParaRPr sz="2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90" name="Shape 90"/>
        <p:cNvGrpSpPr/>
        <p:nvPr/>
      </p:nvGrpSpPr>
      <p:grpSpPr>
        <a:xfrm>
          <a:off x="0" y="0"/>
          <a:ext cx="0" cy="0"/>
          <a:chOff x="0" y="0"/>
          <a:chExt cx="0" cy="0"/>
        </a:xfrm>
      </p:grpSpPr>
      <p:sp>
        <p:nvSpPr>
          <p:cNvPr id="91" name="Google Shape;91;p3"/>
          <p:cNvSpPr txBox="1"/>
          <p:nvPr>
            <p:ph type="title"/>
          </p:nvPr>
        </p:nvSpPr>
        <p:spPr>
          <a:xfrm>
            <a:off x="457200" y="30126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lang="en-US">
                <a:solidFill>
                  <a:srgbClr val="FFFFFF"/>
                </a:solidFill>
              </a:rPr>
              <a:t>Roll Call</a:t>
            </a:r>
            <a:endParaRPr>
              <a:solidFill>
                <a:srgbClr val="FFFFFF"/>
              </a:solidFill>
            </a:endParaRPr>
          </a:p>
        </p:txBody>
      </p:sp>
      <p:sp>
        <p:nvSpPr>
          <p:cNvPr id="92" name="Google Shape;92;p3"/>
          <p:cNvSpPr txBox="1"/>
          <p:nvPr>
            <p:ph idx="1" type="body"/>
          </p:nvPr>
        </p:nvSpPr>
        <p:spPr>
          <a:xfrm>
            <a:off x="457200" y="1323025"/>
            <a:ext cx="8229600" cy="452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80000"/>
              </a:lnSpc>
              <a:spcBef>
                <a:spcPts val="0"/>
              </a:spcBef>
              <a:spcAft>
                <a:spcPts val="0"/>
              </a:spcAft>
              <a:buClr>
                <a:srgbClr val="FFFFFF"/>
              </a:buClr>
              <a:buSzPts val="3200"/>
              <a:buChar char="-"/>
            </a:pPr>
            <a:r>
              <a:rPr lang="en-US">
                <a:solidFill>
                  <a:srgbClr val="FFFFFF"/>
                </a:solidFill>
              </a:rPr>
              <a:t>Roll Call</a:t>
            </a:r>
            <a:endParaRPr>
              <a:solidFill>
                <a:srgbClr val="FFFFFF"/>
              </a:solidFill>
            </a:endParaRPr>
          </a:p>
          <a:p>
            <a:pPr indent="-406400" lvl="1" marL="914400" marR="0" rtl="0" algn="l">
              <a:lnSpc>
                <a:spcPct val="80000"/>
              </a:lnSpc>
              <a:spcBef>
                <a:spcPts val="0"/>
              </a:spcBef>
              <a:spcAft>
                <a:spcPts val="0"/>
              </a:spcAft>
              <a:buClr>
                <a:srgbClr val="FFFFFF"/>
              </a:buClr>
              <a:buSzPts val="2800"/>
              <a:buChar char="-"/>
            </a:pPr>
            <a:r>
              <a:rPr lang="en-US">
                <a:solidFill>
                  <a:srgbClr val="FFFFFF"/>
                </a:solidFill>
              </a:rPr>
              <a:t>Have you moved gyms this year?</a:t>
            </a:r>
            <a:endParaRPr>
              <a:solidFill>
                <a:srgbClr val="FFFFFF"/>
              </a:solidFill>
            </a:endParaRPr>
          </a:p>
          <a:p>
            <a:pPr indent="-406400" lvl="1" marL="914400" marR="0" rtl="0" algn="l">
              <a:lnSpc>
                <a:spcPct val="80000"/>
              </a:lnSpc>
              <a:spcBef>
                <a:spcPts val="0"/>
              </a:spcBef>
              <a:spcAft>
                <a:spcPts val="0"/>
              </a:spcAft>
              <a:buClr>
                <a:srgbClr val="FFFFFF"/>
              </a:buClr>
              <a:buSzPts val="2800"/>
              <a:buChar char="-"/>
            </a:pPr>
            <a:r>
              <a:rPr lang="en-US">
                <a:solidFill>
                  <a:srgbClr val="FFFFFF"/>
                </a:solidFill>
              </a:rPr>
              <a:t>Are you unable to workout due to covid?</a:t>
            </a:r>
            <a:endParaRPr>
              <a:solidFill>
                <a:srgbClr val="FFFFFF"/>
              </a:solidFill>
            </a:endParaRPr>
          </a:p>
          <a:p>
            <a:pPr indent="-406400" lvl="1" marL="914400" marR="0" rtl="0" algn="l">
              <a:lnSpc>
                <a:spcPct val="80000"/>
              </a:lnSpc>
              <a:spcBef>
                <a:spcPts val="0"/>
              </a:spcBef>
              <a:spcAft>
                <a:spcPts val="0"/>
              </a:spcAft>
              <a:buClr>
                <a:srgbClr val="FFFFFF"/>
              </a:buClr>
              <a:buSzPts val="2800"/>
              <a:buChar char="-"/>
            </a:pPr>
            <a:r>
              <a:rPr lang="en-US">
                <a:solidFill>
                  <a:srgbClr val="FFFFFF"/>
                </a:solidFill>
              </a:rPr>
              <a:t>Do you know if you will be allowed to compete?</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Survey Results</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A quick note on social media</a:t>
            </a:r>
            <a:endParaRPr>
              <a:solidFill>
                <a:srgbClr val="FFFFFF"/>
              </a:solidFill>
            </a:endParaRPr>
          </a:p>
          <a:p>
            <a:pPr indent="0" lvl="0" marL="0" marR="0" rtl="0" algn="l">
              <a:lnSpc>
                <a:spcPct val="80000"/>
              </a:lnSpc>
              <a:spcBef>
                <a:spcPts val="0"/>
              </a:spcBef>
              <a:spcAft>
                <a:spcPts val="0"/>
              </a:spcAft>
              <a:buSzPts val="3200"/>
              <a:buNone/>
            </a:pPr>
            <a:r>
              <a:t/>
            </a:r>
            <a:endParaRPr>
              <a:solidFill>
                <a:srgbClr val="FFFFFF"/>
              </a:solidFill>
            </a:endParaRPr>
          </a:p>
          <a:p>
            <a:pPr indent="0" lvl="0" marL="0" marR="0" rtl="0" algn="l">
              <a:lnSpc>
                <a:spcPct val="80000"/>
              </a:lnSpc>
              <a:spcBef>
                <a:spcPts val="448"/>
              </a:spcBef>
              <a:spcAft>
                <a:spcPts val="0"/>
              </a:spcAft>
              <a:buSzPts val="3200"/>
              <a:buNone/>
            </a:pPr>
            <a:r>
              <a:t/>
            </a:r>
            <a:endParaRPr sz="2240">
              <a:solidFill>
                <a:srgbClr val="FFFFFF"/>
              </a:solidFill>
            </a:endParaRPr>
          </a:p>
          <a:p>
            <a:pPr indent="0" lvl="0" marL="0" marR="0" rtl="0" algn="l">
              <a:lnSpc>
                <a:spcPct val="80000"/>
              </a:lnSpc>
              <a:spcBef>
                <a:spcPts val="448"/>
              </a:spcBef>
              <a:spcAft>
                <a:spcPts val="0"/>
              </a:spcAft>
              <a:buSzPts val="3200"/>
              <a:buNone/>
            </a:pPr>
            <a:r>
              <a:t/>
            </a:r>
            <a:endParaRPr sz="2240">
              <a:solidFill>
                <a:srgbClr val="FFFFFF"/>
              </a:solidFill>
            </a:endParaRPr>
          </a:p>
          <a:p>
            <a:pPr indent="0" lvl="0" marL="457200" marR="0" rtl="0" algn="l">
              <a:lnSpc>
                <a:spcPct val="80000"/>
              </a:lnSpc>
              <a:spcBef>
                <a:spcPts val="392"/>
              </a:spcBef>
              <a:spcAft>
                <a:spcPts val="0"/>
              </a:spcAft>
              <a:buSzPts val="3200"/>
              <a:buNone/>
            </a:pPr>
            <a:r>
              <a:t/>
            </a:r>
            <a:endParaRPr>
              <a:solidFill>
                <a:srgbClr val="FFFFFF"/>
              </a:solidFill>
            </a:endParaRPr>
          </a:p>
          <a:p>
            <a:pPr indent="0" lvl="1" marL="581660" marR="0" rtl="0" algn="l">
              <a:lnSpc>
                <a:spcPct val="80000"/>
              </a:lnSpc>
              <a:spcBef>
                <a:spcPts val="392"/>
              </a:spcBef>
              <a:spcAft>
                <a:spcPts val="1600"/>
              </a:spcAft>
              <a:buClr>
                <a:schemeClr val="dk1"/>
              </a:buClr>
              <a:buSzPts val="1960"/>
              <a:buFont typeface="Arial"/>
              <a:buNone/>
            </a:pPr>
            <a:r>
              <a:t/>
            </a:r>
            <a:endParaRPr b="0" i="0" sz="196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96" name="Shape 96"/>
        <p:cNvGrpSpPr/>
        <p:nvPr/>
      </p:nvGrpSpPr>
      <p:grpSpPr>
        <a:xfrm>
          <a:off x="0" y="0"/>
          <a:ext cx="0" cy="0"/>
          <a:chOff x="0" y="0"/>
          <a:chExt cx="0" cy="0"/>
        </a:xfrm>
      </p:grpSpPr>
      <p:sp>
        <p:nvSpPr>
          <p:cNvPr id="97" name="Google Shape;97;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solidFill>
                  <a:srgbClr val="FFFFFF"/>
                </a:solidFill>
              </a:rPr>
              <a:t>TGC History</a:t>
            </a:r>
            <a:endParaRPr>
              <a:solidFill>
                <a:srgbClr val="FFFFFF"/>
              </a:solidFill>
            </a:endParaRPr>
          </a:p>
        </p:txBody>
      </p:sp>
      <p:sp>
        <p:nvSpPr>
          <p:cNvPr id="98" name="Google Shape;98;p4"/>
          <p:cNvSpPr txBox="1"/>
          <p:nvPr>
            <p:ph idx="1" type="body"/>
          </p:nvPr>
        </p:nvSpPr>
        <p:spPr>
          <a:xfrm>
            <a:off x="457200" y="1323025"/>
            <a:ext cx="8229600" cy="452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80000"/>
              </a:lnSpc>
              <a:spcBef>
                <a:spcPts val="0"/>
              </a:spcBef>
              <a:spcAft>
                <a:spcPts val="0"/>
              </a:spcAft>
              <a:buClr>
                <a:srgbClr val="FFFFFF"/>
              </a:buClr>
              <a:buSzPts val="3200"/>
              <a:buFont typeface="Calibri"/>
              <a:buChar char="-"/>
            </a:pPr>
            <a:r>
              <a:rPr lang="en-US">
                <a:solidFill>
                  <a:srgbClr val="FFFFFF"/>
                </a:solidFill>
              </a:rPr>
              <a:t>1979: TGCCC Founded, though clubs and competition existed beforehand</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Teams began attending NAIGC nationals in early 90’s</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2006(?): Constitution written</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2012: Began collecting income</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2016: Board expanded</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2018: Registration and Scoring System</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2019: Constitution cleanup</a:t>
            </a:r>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2023 (goal): attain 501c3 status</a:t>
            </a:r>
            <a:endParaRPr>
              <a:solidFill>
                <a:srgbClr val="FFFFFF"/>
              </a:solidFill>
            </a:endParaRPr>
          </a:p>
          <a:p>
            <a:pPr indent="0" lvl="0" marL="0" marR="0" rtl="0" algn="l">
              <a:lnSpc>
                <a:spcPct val="80000"/>
              </a:lnSpc>
              <a:spcBef>
                <a:spcPts val="0"/>
              </a:spcBef>
              <a:spcAft>
                <a:spcPts val="0"/>
              </a:spcAft>
              <a:buSzPts val="3200"/>
              <a:buNone/>
            </a:pPr>
            <a:r>
              <a:t/>
            </a:r>
            <a:endParaRPr>
              <a:solidFill>
                <a:srgbClr val="FFFFFF"/>
              </a:solidFill>
            </a:endParaRPr>
          </a:p>
          <a:p>
            <a:pPr indent="0" lvl="0" marL="0" marR="0" rtl="0" algn="l">
              <a:lnSpc>
                <a:spcPct val="80000"/>
              </a:lnSpc>
              <a:spcBef>
                <a:spcPts val="448"/>
              </a:spcBef>
              <a:spcAft>
                <a:spcPts val="0"/>
              </a:spcAft>
              <a:buSzPts val="3200"/>
              <a:buNone/>
            </a:pPr>
            <a:r>
              <a:t/>
            </a:r>
            <a:endParaRPr sz="2240">
              <a:solidFill>
                <a:srgbClr val="FFFFFF"/>
              </a:solidFill>
            </a:endParaRPr>
          </a:p>
          <a:p>
            <a:pPr indent="0" lvl="0" marL="0" marR="0" rtl="0" algn="l">
              <a:lnSpc>
                <a:spcPct val="80000"/>
              </a:lnSpc>
              <a:spcBef>
                <a:spcPts val="448"/>
              </a:spcBef>
              <a:spcAft>
                <a:spcPts val="0"/>
              </a:spcAft>
              <a:buSzPts val="3200"/>
              <a:buNone/>
            </a:pPr>
            <a:r>
              <a:t/>
            </a:r>
            <a:endParaRPr sz="2240">
              <a:solidFill>
                <a:srgbClr val="FFFFFF"/>
              </a:solidFill>
            </a:endParaRPr>
          </a:p>
          <a:p>
            <a:pPr indent="0" lvl="0" marL="457200" marR="0" rtl="0" algn="l">
              <a:lnSpc>
                <a:spcPct val="80000"/>
              </a:lnSpc>
              <a:spcBef>
                <a:spcPts val="392"/>
              </a:spcBef>
              <a:spcAft>
                <a:spcPts val="0"/>
              </a:spcAft>
              <a:buSzPts val="3200"/>
              <a:buNone/>
            </a:pPr>
            <a:r>
              <a:t/>
            </a:r>
            <a:endParaRPr>
              <a:solidFill>
                <a:srgbClr val="FFFFFF"/>
              </a:solidFill>
            </a:endParaRPr>
          </a:p>
          <a:p>
            <a:pPr indent="0" lvl="1" marL="581660" marR="0" rtl="0" algn="l">
              <a:lnSpc>
                <a:spcPct val="80000"/>
              </a:lnSpc>
              <a:spcBef>
                <a:spcPts val="392"/>
              </a:spcBef>
              <a:spcAft>
                <a:spcPts val="1600"/>
              </a:spcAft>
              <a:buClr>
                <a:schemeClr val="dk1"/>
              </a:buClr>
              <a:buSzPts val="1960"/>
              <a:buFont typeface="Arial"/>
              <a:buNone/>
            </a:pPr>
            <a:r>
              <a:t/>
            </a:r>
            <a:endParaRPr b="0" i="0" sz="196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2" name="Shape 102"/>
        <p:cNvGrpSpPr/>
        <p:nvPr/>
      </p:nvGrpSpPr>
      <p:grpSpPr>
        <a:xfrm>
          <a:off x="0" y="0"/>
          <a:ext cx="0" cy="0"/>
          <a:chOff x="0" y="0"/>
          <a:chExt cx="0" cy="0"/>
        </a:xfrm>
      </p:grpSpPr>
      <p:sp>
        <p:nvSpPr>
          <p:cNvPr id="103" name="Google Shape;103;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solidFill>
                  <a:srgbClr val="FFFFFF"/>
                </a:solidFill>
              </a:rPr>
              <a:t>Current Objectives</a:t>
            </a:r>
            <a:endParaRPr>
              <a:solidFill>
                <a:srgbClr val="FFFFFF"/>
              </a:solidFill>
            </a:endParaRPr>
          </a:p>
        </p:txBody>
      </p:sp>
      <p:sp>
        <p:nvSpPr>
          <p:cNvPr id="104" name="Google Shape;104;p5"/>
          <p:cNvSpPr txBox="1"/>
          <p:nvPr>
            <p:ph idx="1" type="body"/>
          </p:nvPr>
        </p:nvSpPr>
        <p:spPr>
          <a:xfrm>
            <a:off x="457200" y="1333850"/>
            <a:ext cx="8229600" cy="45261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FFFFFF"/>
              </a:buClr>
              <a:buSzPts val="3200"/>
              <a:buAutoNum type="arabicPeriod"/>
            </a:pPr>
            <a:r>
              <a:rPr lang="en-US">
                <a:solidFill>
                  <a:srgbClr val="FFFFFF"/>
                </a:solidFill>
              </a:rPr>
              <a:t>Education</a:t>
            </a:r>
            <a:endParaRPr>
              <a:solidFill>
                <a:srgbClr val="FFFFFF"/>
              </a:solidFill>
            </a:endParaRPr>
          </a:p>
          <a:p>
            <a:pPr indent="457200" lvl="0" marL="0" rtl="0" algn="l">
              <a:lnSpc>
                <a:spcPct val="115000"/>
              </a:lnSpc>
              <a:spcBef>
                <a:spcPts val="0"/>
              </a:spcBef>
              <a:spcAft>
                <a:spcPts val="0"/>
              </a:spcAft>
              <a:buSzPts val="3200"/>
              <a:buNone/>
            </a:pPr>
            <a:r>
              <a:rPr lang="en-US">
                <a:solidFill>
                  <a:srgbClr val="FFFFFF"/>
                </a:solidFill>
              </a:rPr>
              <a:t>-Alliance with Judging Organizations</a:t>
            </a:r>
            <a:endParaRPr>
              <a:solidFill>
                <a:srgbClr val="FFFFFF"/>
              </a:solidFill>
            </a:endParaRPr>
          </a:p>
          <a:p>
            <a:pPr indent="457200" lvl="0" marL="0" rtl="0" algn="l">
              <a:lnSpc>
                <a:spcPct val="115000"/>
              </a:lnSpc>
              <a:spcBef>
                <a:spcPts val="0"/>
              </a:spcBef>
              <a:spcAft>
                <a:spcPts val="0"/>
              </a:spcAft>
              <a:buSzPts val="3200"/>
              <a:buNone/>
            </a:pPr>
            <a:r>
              <a:rPr lang="en-US">
                <a:solidFill>
                  <a:srgbClr val="FFFFFF"/>
                </a:solidFill>
              </a:rPr>
              <a:t>-Clinics/ Judging Courses</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US">
                <a:solidFill>
                  <a:srgbClr val="FFFFFF"/>
                </a:solidFill>
              </a:rPr>
              <a:t>2. Outreach</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US">
                <a:solidFill>
                  <a:srgbClr val="FFFFFF"/>
                </a:solidFill>
              </a:rPr>
              <a:t>	-New Clubs</a:t>
            </a:r>
            <a:endParaRPr>
              <a:solidFill>
                <a:srgbClr val="FFFFFF"/>
              </a:solidFill>
            </a:endParaRPr>
          </a:p>
          <a:p>
            <a:pPr indent="0" lvl="0" marL="457200" rtl="0" algn="l">
              <a:lnSpc>
                <a:spcPct val="115000"/>
              </a:lnSpc>
              <a:spcBef>
                <a:spcPts val="0"/>
              </a:spcBef>
              <a:spcAft>
                <a:spcPts val="0"/>
              </a:spcAft>
              <a:buClr>
                <a:schemeClr val="dk1"/>
              </a:buClr>
              <a:buSzPts val="1100"/>
              <a:buFont typeface="Arial"/>
              <a:buNone/>
            </a:pPr>
            <a:r>
              <a:rPr lang="en-US">
                <a:solidFill>
                  <a:srgbClr val="FFFFFF"/>
                </a:solidFill>
              </a:rPr>
              <a:t>-Visibility to JO Clubs/High School Programs</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US">
                <a:solidFill>
                  <a:srgbClr val="FFFFFF"/>
                </a:solidFill>
              </a:rPr>
              <a:t>	-Marketing/Brand Development </a:t>
            </a:r>
            <a:endParaRPr>
              <a:solidFill>
                <a:srgbClr val="FFFFFF"/>
              </a:solidFill>
            </a:endParaRPr>
          </a:p>
          <a:p>
            <a:pPr indent="-139700" lvl="0" marL="342900" rtl="0" algn="l">
              <a:lnSpc>
                <a:spcPct val="115000"/>
              </a:lnSpc>
              <a:spcBef>
                <a:spcPts val="640"/>
              </a:spcBef>
              <a:spcAft>
                <a:spcPts val="0"/>
              </a:spcAft>
              <a:buSzPts val="3200"/>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8" name="Shape 108"/>
        <p:cNvGrpSpPr/>
        <p:nvPr/>
      </p:nvGrpSpPr>
      <p:grpSpPr>
        <a:xfrm>
          <a:off x="0" y="0"/>
          <a:ext cx="0" cy="0"/>
          <a:chOff x="0" y="0"/>
          <a:chExt cx="0" cy="0"/>
        </a:xfrm>
      </p:grpSpPr>
      <p:sp>
        <p:nvSpPr>
          <p:cNvPr id="109" name="Google Shape;10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Current </a:t>
            </a:r>
            <a:r>
              <a:rPr lang="en-US">
                <a:solidFill>
                  <a:srgbClr val="FFFFFF"/>
                </a:solidFill>
              </a:rPr>
              <a:t>Objectives</a:t>
            </a:r>
            <a:endParaRPr>
              <a:solidFill>
                <a:srgbClr val="FFFFFF"/>
              </a:solidFill>
            </a:endParaRPr>
          </a:p>
        </p:txBody>
      </p:sp>
      <p:sp>
        <p:nvSpPr>
          <p:cNvPr id="110" name="Google Shape;110;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FFFFFF"/>
                </a:solidFill>
              </a:rPr>
              <a:t>3. Facilitating Competition</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US">
                <a:solidFill>
                  <a:srgbClr val="FFFFFF"/>
                </a:solidFill>
              </a:rPr>
              <a:t>	-Streamline Meet Registrations</a:t>
            </a:r>
            <a:endParaRPr>
              <a:solidFill>
                <a:srgbClr val="FFFFFF"/>
              </a:solidFill>
            </a:endParaRPr>
          </a:p>
          <a:p>
            <a:pPr indent="0" lvl="0" marL="457200" rtl="0" algn="l">
              <a:lnSpc>
                <a:spcPct val="115000"/>
              </a:lnSpc>
              <a:spcBef>
                <a:spcPts val="0"/>
              </a:spcBef>
              <a:spcAft>
                <a:spcPts val="0"/>
              </a:spcAft>
              <a:buClr>
                <a:schemeClr val="dk1"/>
              </a:buClr>
              <a:buSzPts val="1100"/>
              <a:buFont typeface="Arial"/>
              <a:buNone/>
            </a:pPr>
            <a:r>
              <a:rPr lang="en-US">
                <a:solidFill>
                  <a:srgbClr val="FFFFFF"/>
                </a:solidFill>
              </a:rPr>
              <a:t>-Streamline Competition Structure and 	Rules</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US">
                <a:solidFill>
                  <a:srgbClr val="FFFFFF"/>
                </a:solidFill>
              </a:rPr>
              <a:t>	-Virtual Meet?</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US">
                <a:solidFill>
                  <a:srgbClr val="FFFFFF"/>
                </a:solidFill>
              </a:rPr>
              <a:t>	-Dual Meets?</a:t>
            </a:r>
            <a:endParaRPr>
              <a:solidFill>
                <a:srgbClr val="FFFFFF"/>
              </a:solidFill>
            </a:endParaRPr>
          </a:p>
          <a:p>
            <a:pPr indent="0" lvl="0" marL="0" rtl="0" algn="l">
              <a:lnSpc>
                <a:spcPct val="115000"/>
              </a:lnSpc>
              <a:spcBef>
                <a:spcPts val="0"/>
              </a:spcBef>
              <a:spcAft>
                <a:spcPts val="0"/>
              </a:spcAft>
              <a:buSzPts val="3200"/>
              <a:buNone/>
            </a:pPr>
            <a:r>
              <a:rPr lang="en-US">
                <a:solidFill>
                  <a:srgbClr val="FFFFFF"/>
                </a:solidFill>
              </a:rPr>
              <a:t>4. Operations</a:t>
            </a:r>
            <a:endParaRPr>
              <a:solidFill>
                <a:srgbClr val="FFFFFF"/>
              </a:solidFill>
            </a:endParaRPr>
          </a:p>
          <a:p>
            <a:pPr indent="457200" lvl="0" marL="0" rtl="0" algn="l">
              <a:lnSpc>
                <a:spcPct val="115000"/>
              </a:lnSpc>
              <a:spcBef>
                <a:spcPts val="0"/>
              </a:spcBef>
              <a:spcAft>
                <a:spcPts val="0"/>
              </a:spcAft>
              <a:buSzPts val="3200"/>
              <a:buNone/>
            </a:pPr>
            <a:r>
              <a:rPr lang="en-US">
                <a:solidFill>
                  <a:srgbClr val="FFFFFF"/>
                </a:solidFill>
              </a:rPr>
              <a:t>-Non-Profit Status</a:t>
            </a:r>
            <a:endParaRPr>
              <a:solidFill>
                <a:srgbClr val="FFFFFF"/>
              </a:solidFill>
            </a:endParaRPr>
          </a:p>
          <a:p>
            <a:pPr indent="0" lvl="0" marL="0" rtl="0" algn="l">
              <a:lnSpc>
                <a:spcPct val="115000"/>
              </a:lnSpc>
              <a:spcBef>
                <a:spcPts val="640"/>
              </a:spcBef>
              <a:spcAft>
                <a:spcPts val="0"/>
              </a:spcAft>
              <a:buSzPts val="3200"/>
              <a:buNone/>
            </a:pPr>
            <a:r>
              <a:t/>
            </a:r>
            <a:endParaRPr i="0" sz="3200" u="none" cap="none" strike="noStrike">
              <a:solidFill>
                <a:schemeClr val="dk1"/>
              </a:solidFill>
            </a:endParaRPr>
          </a:p>
          <a:p>
            <a:pPr indent="-139700" lvl="0" marL="342900" marR="0" rtl="0" algn="l">
              <a:lnSpc>
                <a:spcPct val="115000"/>
              </a:lnSpc>
              <a:spcBef>
                <a:spcPts val="1600"/>
              </a:spcBef>
              <a:spcAft>
                <a:spcPts val="160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14" name="Shape 114"/>
        <p:cNvGrpSpPr/>
        <p:nvPr/>
      </p:nvGrpSpPr>
      <p:grpSpPr>
        <a:xfrm>
          <a:off x="0" y="0"/>
          <a:ext cx="0" cy="0"/>
          <a:chOff x="0" y="0"/>
          <a:chExt cx="0" cy="0"/>
        </a:xfrm>
      </p:grpSpPr>
      <p:sp>
        <p:nvSpPr>
          <p:cNvPr id="115" name="Google Shape;11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b="0" i="0" lang="en-US" sz="4400" u="none" strike="noStrike">
                <a:solidFill>
                  <a:srgbClr val="FFFFFF"/>
                </a:solidFill>
                <a:latin typeface="Calibri"/>
                <a:ea typeface="Calibri"/>
                <a:cs typeface="Calibri"/>
                <a:sym typeface="Calibri"/>
              </a:rPr>
              <a:t>Proposed Constitutional Changes</a:t>
            </a:r>
            <a:endParaRPr/>
          </a:p>
        </p:txBody>
      </p:sp>
      <p:sp>
        <p:nvSpPr>
          <p:cNvPr id="116" name="Google Shape;116;p12"/>
          <p:cNvSpPr txBox="1"/>
          <p:nvPr>
            <p:ph idx="1" type="body"/>
          </p:nvPr>
        </p:nvSpPr>
        <p:spPr>
          <a:xfrm>
            <a:off x="457200" y="1190700"/>
            <a:ext cx="8229600" cy="49356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640"/>
              </a:spcBef>
              <a:spcAft>
                <a:spcPts val="0"/>
              </a:spcAft>
              <a:buSzPts val="2100"/>
              <a:buChar char="•"/>
            </a:pPr>
            <a:r>
              <a:rPr lang="en-US" sz="2100">
                <a:solidFill>
                  <a:schemeClr val="lt1"/>
                </a:solidFill>
              </a:rPr>
              <a:t>MAG judges’ payment rates are changed to:</a:t>
            </a:r>
            <a:endParaRPr sz="2100">
              <a:solidFill>
                <a:schemeClr val="lt1"/>
              </a:solidFill>
            </a:endParaRPr>
          </a:p>
          <a:p>
            <a:pPr indent="-336550" lvl="1" marL="914400" rtl="0" algn="l">
              <a:lnSpc>
                <a:spcPct val="115000"/>
              </a:lnSpc>
              <a:spcBef>
                <a:spcPts val="640"/>
              </a:spcBef>
              <a:spcAft>
                <a:spcPts val="0"/>
              </a:spcAft>
              <a:buClr>
                <a:schemeClr val="lt1"/>
              </a:buClr>
              <a:buSzPts val="1700"/>
              <a:buChar char="–"/>
            </a:pPr>
            <a:r>
              <a:rPr lang="en-US" sz="1700">
                <a:solidFill>
                  <a:schemeClr val="lt1"/>
                </a:solidFill>
              </a:rPr>
              <a:t>default rate, plus</a:t>
            </a:r>
            <a:endParaRPr sz="1700">
              <a:solidFill>
                <a:schemeClr val="lt1"/>
              </a:solidFill>
            </a:endParaRPr>
          </a:p>
          <a:p>
            <a:pPr indent="-336550" lvl="1" marL="914400" rtl="0" algn="l">
              <a:lnSpc>
                <a:spcPct val="115000"/>
              </a:lnSpc>
              <a:spcBef>
                <a:spcPts val="640"/>
              </a:spcBef>
              <a:spcAft>
                <a:spcPts val="0"/>
              </a:spcAft>
              <a:buClr>
                <a:schemeClr val="lt1"/>
              </a:buClr>
              <a:buSzPts val="1700"/>
              <a:buChar char="–"/>
            </a:pPr>
            <a:r>
              <a:rPr lang="en-US" sz="1700">
                <a:solidFill>
                  <a:schemeClr val="lt1"/>
                </a:solidFill>
              </a:rPr>
              <a:t>if meet is &gt; 4hr, +$20/every half hour</a:t>
            </a:r>
            <a:endParaRPr sz="1700">
              <a:solidFill>
                <a:schemeClr val="lt1"/>
              </a:solidFill>
            </a:endParaRPr>
          </a:p>
          <a:p>
            <a:pPr indent="-361950" lvl="0" marL="457200" rtl="0" algn="l">
              <a:lnSpc>
                <a:spcPct val="115000"/>
              </a:lnSpc>
              <a:spcBef>
                <a:spcPts val="640"/>
              </a:spcBef>
              <a:spcAft>
                <a:spcPts val="0"/>
              </a:spcAft>
              <a:buSzPts val="2100"/>
              <a:buChar char="•"/>
            </a:pPr>
            <a:r>
              <a:rPr lang="en-US" sz="2100">
                <a:solidFill>
                  <a:schemeClr val="lt1"/>
                </a:solidFill>
              </a:rPr>
              <a:t>Limit to 6 up/event and no multiple teams</a:t>
            </a:r>
            <a:endParaRPr sz="2100"/>
          </a:p>
          <a:p>
            <a:pPr indent="-361950" lvl="0" marL="457200" rtl="0" algn="l">
              <a:lnSpc>
                <a:spcPct val="115000"/>
              </a:lnSpc>
              <a:spcBef>
                <a:spcPts val="640"/>
              </a:spcBef>
              <a:spcAft>
                <a:spcPts val="0"/>
              </a:spcAft>
              <a:buSzPts val="2100"/>
              <a:buChar char="•"/>
            </a:pPr>
            <a:r>
              <a:rPr lang="en-US" sz="2100">
                <a:solidFill>
                  <a:schemeClr val="lt1"/>
                </a:solidFill>
              </a:rPr>
              <a:t>Registration is due 3 weeks prior to meet</a:t>
            </a:r>
            <a:r>
              <a:rPr lang="en-US" sz="2100">
                <a:solidFill>
                  <a:schemeClr val="lt1"/>
                </a:solidFill>
              </a:rPr>
              <a:t> </a:t>
            </a:r>
            <a:endParaRPr sz="2100">
              <a:solidFill>
                <a:schemeClr val="lt1"/>
              </a:solidFill>
            </a:endParaRPr>
          </a:p>
          <a:p>
            <a:pPr indent="-361950" lvl="0" marL="457200" rtl="0" algn="l">
              <a:lnSpc>
                <a:spcPct val="115000"/>
              </a:lnSpc>
              <a:spcBef>
                <a:spcPts val="640"/>
              </a:spcBef>
              <a:spcAft>
                <a:spcPts val="0"/>
              </a:spcAft>
              <a:buSzPts val="2100"/>
              <a:buChar char="•"/>
            </a:pPr>
            <a:r>
              <a:rPr lang="en-US" sz="2100">
                <a:solidFill>
                  <a:schemeClr val="lt1"/>
                </a:solidFill>
              </a:rPr>
              <a:t>Meet host must have a meeting with the TGC Board 2 weeks prior to the meet date </a:t>
            </a:r>
            <a:endParaRPr sz="2100">
              <a:solidFill>
                <a:schemeClr val="lt1"/>
              </a:solidFill>
            </a:endParaRPr>
          </a:p>
          <a:p>
            <a:pPr indent="-361950" lvl="0" marL="457200" rtl="0" algn="l">
              <a:lnSpc>
                <a:spcPct val="115000"/>
              </a:lnSpc>
              <a:spcBef>
                <a:spcPts val="640"/>
              </a:spcBef>
              <a:spcAft>
                <a:spcPts val="0"/>
              </a:spcAft>
              <a:buSzPts val="2100"/>
              <a:buChar char="•"/>
            </a:pPr>
            <a:r>
              <a:rPr lang="en-US" sz="2100">
                <a:solidFill>
                  <a:schemeClr val="lt1"/>
                </a:solidFill>
              </a:rPr>
              <a:t>All sessions will have 4 womens judges and 3 mens judges unless approved by the TGC Board</a:t>
            </a:r>
            <a:endParaRPr sz="2100">
              <a:solidFill>
                <a:schemeClr val="lt1"/>
              </a:solidFill>
            </a:endParaRPr>
          </a:p>
          <a:p>
            <a:pPr indent="-361950" lvl="0" marL="457200" rtl="0" algn="l">
              <a:lnSpc>
                <a:spcPct val="115000"/>
              </a:lnSpc>
              <a:spcBef>
                <a:spcPts val="640"/>
              </a:spcBef>
              <a:spcAft>
                <a:spcPts val="0"/>
              </a:spcAft>
              <a:buSzPts val="2100"/>
              <a:buChar char="•"/>
            </a:pPr>
            <a:r>
              <a:rPr lang="en-US" sz="2100">
                <a:solidFill>
                  <a:schemeClr val="lt1"/>
                </a:solidFill>
              </a:rPr>
              <a:t>Rotations must be approved by the TGC Board</a:t>
            </a:r>
            <a:endParaRPr sz="2100">
              <a:solidFill>
                <a:schemeClr val="lt1"/>
              </a:solidFill>
            </a:endParaRPr>
          </a:p>
          <a:p>
            <a:pPr indent="-361950" lvl="0" marL="457200" rtl="0" algn="l">
              <a:lnSpc>
                <a:spcPct val="115000"/>
              </a:lnSpc>
              <a:spcBef>
                <a:spcPts val="640"/>
              </a:spcBef>
              <a:spcAft>
                <a:spcPts val="0"/>
              </a:spcAft>
              <a:buSzPts val="2100"/>
              <a:buChar char="•"/>
            </a:pPr>
            <a:r>
              <a:rPr lang="en-US" sz="2100">
                <a:solidFill>
                  <a:schemeClr val="lt1"/>
                </a:solidFill>
              </a:rPr>
              <a:t>Increase all individual meet fees by $5/person</a:t>
            </a:r>
            <a:endParaRPr sz="2100">
              <a:solidFill>
                <a:schemeClr val="lt1"/>
              </a:solidFill>
            </a:endParaRPr>
          </a:p>
          <a:p>
            <a:pPr indent="-361950" lvl="0" marL="457200" rtl="0" algn="l">
              <a:lnSpc>
                <a:spcPct val="115000"/>
              </a:lnSpc>
              <a:spcBef>
                <a:spcPts val="640"/>
              </a:spcBef>
              <a:spcAft>
                <a:spcPts val="0"/>
              </a:spcAft>
              <a:buSzPts val="2100"/>
              <a:buChar char="•"/>
            </a:pPr>
            <a:r>
              <a:rPr lang="en-US" sz="2100">
                <a:solidFill>
                  <a:schemeClr val="lt1"/>
                </a:solidFill>
              </a:rPr>
              <a:t>Change “meet” to “event” in regards to reg fees and deadlines</a:t>
            </a:r>
            <a:endParaRPr sz="2100">
              <a:solidFill>
                <a:schemeClr val="lt1"/>
              </a:solidFill>
            </a:endParaRPr>
          </a:p>
          <a:p>
            <a:pPr indent="-361950" lvl="0" marL="457200" rtl="0" algn="l">
              <a:lnSpc>
                <a:spcPct val="115000"/>
              </a:lnSpc>
              <a:spcBef>
                <a:spcPts val="640"/>
              </a:spcBef>
              <a:spcAft>
                <a:spcPts val="0"/>
              </a:spcAft>
              <a:buSzPts val="2100"/>
              <a:buChar char="•"/>
            </a:pPr>
            <a:r>
              <a:rPr lang="en-US" sz="2100">
                <a:solidFill>
                  <a:schemeClr val="lt1"/>
                </a:solidFill>
              </a:rPr>
              <a:t>Define a quorum</a:t>
            </a:r>
            <a:endParaRPr sz="2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20" name="Shape 120"/>
        <p:cNvGrpSpPr/>
        <p:nvPr/>
      </p:nvGrpSpPr>
      <p:grpSpPr>
        <a:xfrm>
          <a:off x="0" y="0"/>
          <a:ext cx="0" cy="0"/>
          <a:chOff x="0" y="0"/>
          <a:chExt cx="0" cy="0"/>
        </a:xfrm>
      </p:grpSpPr>
      <p:sp>
        <p:nvSpPr>
          <p:cNvPr id="121" name="Google Shape;12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Any New Rules?</a:t>
            </a:r>
            <a:endParaRPr>
              <a:solidFill>
                <a:srgbClr val="FFFFFF"/>
              </a:solidFill>
            </a:endParaRPr>
          </a:p>
        </p:txBody>
      </p:sp>
      <p:sp>
        <p:nvSpPr>
          <p:cNvPr id="122" name="Google Shape;12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i="0" sz="800" u="none" cap="none" strike="noStrike">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26" name="Shape 126"/>
        <p:cNvGrpSpPr/>
        <p:nvPr/>
      </p:nvGrpSpPr>
      <p:grpSpPr>
        <a:xfrm>
          <a:off x="0" y="0"/>
          <a:ext cx="0" cy="0"/>
          <a:chOff x="0" y="0"/>
          <a:chExt cx="0" cy="0"/>
        </a:xfrm>
      </p:grpSpPr>
      <p:sp>
        <p:nvSpPr>
          <p:cNvPr id="127" name="Google Shape;12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US" sz="4400" u="none" cap="none" strike="noStrike">
                <a:solidFill>
                  <a:srgbClr val="FFFFFF"/>
                </a:solidFill>
                <a:latin typeface="Calibri"/>
                <a:ea typeface="Calibri"/>
                <a:cs typeface="Calibri"/>
                <a:sym typeface="Calibri"/>
              </a:rPr>
              <a:t>Major Rule Reminders</a:t>
            </a:r>
            <a:endParaRPr>
              <a:solidFill>
                <a:srgbClr val="FFFFFF"/>
              </a:solidFill>
            </a:endParaRPr>
          </a:p>
        </p:txBody>
      </p:sp>
      <p:sp>
        <p:nvSpPr>
          <p:cNvPr id="128" name="Google Shape;128;p1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i="0" lang="en-US" sz="2400" u="none" cap="none" strike="noStrike">
                <a:solidFill>
                  <a:schemeClr val="lt1"/>
                </a:solidFill>
              </a:rPr>
              <a:t>Review Constitution with emphasis on:</a:t>
            </a:r>
            <a:endParaRPr/>
          </a:p>
          <a:p>
            <a:pPr indent="0" lvl="0" marL="0" rtl="0" algn="l">
              <a:lnSpc>
                <a:spcPct val="115000"/>
              </a:lnSpc>
              <a:spcBef>
                <a:spcPts val="0"/>
              </a:spcBef>
              <a:spcAft>
                <a:spcPts val="0"/>
              </a:spcAft>
              <a:buSzPts val="1100"/>
              <a:buNone/>
            </a:pPr>
            <a:r>
              <a:rPr i="0" lang="en-US" sz="2400" u="none" cap="none" strike="noStrike">
                <a:solidFill>
                  <a:schemeClr val="lt1"/>
                </a:solidFill>
              </a:rPr>
              <a:t>Article 6.4:</a:t>
            </a:r>
            <a:endParaRPr/>
          </a:p>
          <a:p>
            <a:pPr indent="0" lvl="0" marL="25400" rtl="0" algn="l">
              <a:lnSpc>
                <a:spcPct val="115000"/>
              </a:lnSpc>
              <a:spcBef>
                <a:spcPts val="640"/>
              </a:spcBef>
              <a:spcAft>
                <a:spcPts val="0"/>
              </a:spcAft>
              <a:buSzPts val="3200"/>
              <a:buNone/>
            </a:pPr>
            <a:r>
              <a:rPr lang="en-US" sz="1050">
                <a:solidFill>
                  <a:schemeClr val="lt1"/>
                </a:solidFill>
              </a:rPr>
              <a:t>i) Attendees must register two weeks prior to the competition to avoid being charged a late fee. After two weeks prior, a $5 per competitor late fee will be imposed. One week prior to the competition, registration is closed, and additional entries will only be allowed at the discretion of the Meet Host.</a:t>
            </a:r>
            <a:endParaRPr/>
          </a:p>
          <a:p>
            <a:pPr indent="0" lvl="0" marL="25400" rtl="0" algn="l">
              <a:lnSpc>
                <a:spcPct val="115000"/>
              </a:lnSpc>
              <a:spcBef>
                <a:spcPts val="640"/>
              </a:spcBef>
              <a:spcAft>
                <a:spcPts val="0"/>
              </a:spcAft>
              <a:buSzPts val="3200"/>
              <a:buNone/>
            </a:pPr>
            <a:r>
              <a:rPr lang="en-US" sz="1050">
                <a:solidFill>
                  <a:schemeClr val="lt1"/>
                </a:solidFill>
              </a:rPr>
              <a:t>ii) For all TGC meets except Conference Championships, there will be an entry fee of $10.00 per individual competitor and an additional $10.00 per team. Participants’ rosters are due two weeks prior to the competition, and entry fees will be charged based on this roster. </a:t>
            </a:r>
            <a:endParaRPr/>
          </a:p>
          <a:p>
            <a:pPr indent="0" lvl="0" marL="25400" rtl="0" algn="l">
              <a:lnSpc>
                <a:spcPct val="115000"/>
              </a:lnSpc>
              <a:spcBef>
                <a:spcPts val="640"/>
              </a:spcBef>
              <a:spcAft>
                <a:spcPts val="0"/>
              </a:spcAft>
              <a:buSzPts val="3200"/>
              <a:buNone/>
            </a:pPr>
            <a:r>
              <a:rPr lang="en-US" sz="1050">
                <a:solidFill>
                  <a:schemeClr val="lt1"/>
                </a:solidFill>
              </a:rPr>
              <a:t>iii) For the Conference Championships, $15.00 per individual competitor will be charged by the host school. An additional $20.00 per team will be charged for those Clubs entering the team  competition. All entry fees will be paid to the Meet Host unless otherwise directed by the Meet Director. The TGC will charge an additional $5 per gymnast based on the rosters submitted two weeks prior to the competition.</a:t>
            </a:r>
            <a:endParaRPr/>
          </a:p>
          <a:p>
            <a:pPr indent="0" lvl="0" marL="25400" rtl="0" algn="l">
              <a:lnSpc>
                <a:spcPct val="115000"/>
              </a:lnSpc>
              <a:spcBef>
                <a:spcPts val="640"/>
              </a:spcBef>
              <a:spcAft>
                <a:spcPts val="0"/>
              </a:spcAft>
              <a:buSzPts val="3200"/>
              <a:buNone/>
            </a:pPr>
            <a:r>
              <a:rPr lang="en-US" sz="1050">
                <a:solidFill>
                  <a:schemeClr val="lt1"/>
                </a:solidFill>
              </a:rPr>
              <a:t>iv) If after the registration deadline, an individual open athlete or member(s) of a Club are no longer able to compete, it is the responsibility of the individual open athlete or Club to contact the Meet Host.</a:t>
            </a:r>
            <a:r>
              <a:rPr lang="en-US" sz="1050"/>
              <a:t> </a:t>
            </a:r>
            <a:endParaRPr/>
          </a:p>
          <a:p>
            <a:pPr indent="0" lvl="0" marL="25400" rtl="0" algn="l">
              <a:lnSpc>
                <a:spcPct val="115000"/>
              </a:lnSpc>
              <a:spcBef>
                <a:spcPts val="640"/>
              </a:spcBef>
              <a:spcAft>
                <a:spcPts val="0"/>
              </a:spcAft>
              <a:buSzPts val="3200"/>
              <a:buNone/>
            </a:pPr>
            <a:r>
              <a:rPr lang="en-US" sz="2400">
                <a:solidFill>
                  <a:schemeClr val="lt1"/>
                </a:solidFill>
              </a:rPr>
              <a:t>Article 6.3:</a:t>
            </a:r>
            <a:endParaRPr sz="800">
              <a:solidFill>
                <a:schemeClr val="lt1"/>
              </a:solidFill>
            </a:endParaRPr>
          </a:p>
          <a:p>
            <a:pPr indent="0" lvl="0" marL="25400" rtl="0" algn="l">
              <a:lnSpc>
                <a:spcPct val="115000"/>
              </a:lnSpc>
              <a:spcBef>
                <a:spcPts val="640"/>
              </a:spcBef>
              <a:spcAft>
                <a:spcPts val="0"/>
              </a:spcAft>
              <a:buSzPts val="3200"/>
              <a:buNone/>
            </a:pPr>
            <a:r>
              <a:rPr lang="en-US" sz="1200">
                <a:solidFill>
                  <a:schemeClr val="lt1"/>
                </a:solidFill>
              </a:rPr>
              <a:t>The Meet Host must contact teams four weeks prior to the competition concerning meet organization (including specific competitor limitations that will be imposed). Any exceptions or modifications to these rules may be permitted with the agreement of all teams concerned. If the Meet Host fails to contact teams at least four weeks prior to the competition, late fees will be waived for that competition.</a:t>
            </a:r>
            <a:endParaRPr/>
          </a:p>
          <a:p>
            <a:pPr indent="0" lvl="0" marL="25400" rtl="0" algn="l">
              <a:lnSpc>
                <a:spcPct val="115000"/>
              </a:lnSpc>
              <a:spcBef>
                <a:spcPts val="640"/>
              </a:spcBef>
              <a:spcAft>
                <a:spcPts val="0"/>
              </a:spcAft>
              <a:buSzPts val="3200"/>
              <a:buNone/>
            </a:pPr>
            <a:br>
              <a:rPr lang="en-US" sz="800">
                <a:solidFill>
                  <a:schemeClr val="lt1"/>
                </a:solidFill>
              </a:rPr>
            </a:br>
            <a:endParaRPr i="0" sz="800" u="none" cap="none" strike="noStrike">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Andrew Hutcheson</dc:creator>
</cp:coreProperties>
</file>