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9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B1AF6-D528-D44F-840D-A31903F56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2653C-01A4-5140-8418-AED9E7CDA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25D6A-5084-8E49-9F8D-8EFE16298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83F24-E7D9-8F4A-A796-3CCDA1D296DD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C507-FFA1-9641-A8B1-2240064C6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C77C0-9E18-9746-9A76-1C2CC113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DF05-25DF-E947-B3C2-59652A6BE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70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1752B-E307-A745-9414-2E4419DE8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1278DD-9F46-A24A-A5C8-4D3E10885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F3046-EB0E-E543-910A-AB0CEC25C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83F24-E7D9-8F4A-A796-3CCDA1D296DD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85311-69CC-A84E-BA73-0A44099D1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49D4A-FDEC-3441-9EEA-EAB9FA3EA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DF05-25DF-E947-B3C2-59652A6BE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BE8DD3-3F7F-064B-B2A7-93D67495FD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F3F123-2475-F743-A78E-018FD549D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411F6-40B3-074E-A464-DF2A1312A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83F24-E7D9-8F4A-A796-3CCDA1D296DD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BFBA2-A891-C74B-AB24-17D317032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22CB1-7FEB-5141-8918-8095190B9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DF05-25DF-E947-B3C2-59652A6BE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41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0DE8C-7E24-7B47-BB0D-859650B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B9ADE-A375-BC41-9AD4-3ED0C880B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7DC5F-D5DF-FA4A-94C4-B2EC98B05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83F24-E7D9-8F4A-A796-3CCDA1D296DD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FEC7F-E601-EF41-9E62-09932A2C1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489FF-B766-134A-BF53-7FF6CB936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DF05-25DF-E947-B3C2-59652A6BE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2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785EC-1D09-2641-9BC3-FC93405B0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AEDA3-FE7B-3F43-95CE-BF3F65874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72BA7-DAB7-E343-84FF-CB9A08A37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83F24-E7D9-8F4A-A796-3CCDA1D296DD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803F5-5518-8E47-AD24-6C662ACD6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5BD7E-0F01-EA4D-A1F6-0402DA3C6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DF05-25DF-E947-B3C2-59652A6BE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11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EF6EB-E208-C743-8DDC-3DFDDE305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12A72-674E-8347-8655-4439D1AF7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FC2FE-B9CE-D048-8320-5BE2C43C4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6A938-AFC6-CE45-96F9-B9A0E0507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83F24-E7D9-8F4A-A796-3CCDA1D296DD}" type="datetimeFigureOut">
              <a:rPr lang="en-US" smtClean="0"/>
              <a:t>9/14/20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8785E-E517-7645-8584-79F9FEDCA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75229-FDEC-944B-9055-B97F12F9A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DF05-25DF-E947-B3C2-59652A6BE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14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CD33-BBA5-9044-8E34-C0DD1C6EF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39E06-9505-8546-9ADB-EAA972464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D2FFDB-9C25-E24F-AF8D-5434844B2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121CF8-8F66-9C47-87D9-0E16717E2B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48E6FF-C20A-2D44-9A0D-61AF7CD8FB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6D46C7-669C-CF46-8EBF-93E160E80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83F24-E7D9-8F4A-A796-3CCDA1D296DD}" type="datetimeFigureOut">
              <a:rPr lang="en-US" smtClean="0"/>
              <a:t>9/14/20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0539FE-C824-9945-A693-F3B4A843F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9EAA77-3A65-224E-8009-A2809A168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DF05-25DF-E947-B3C2-59652A6BE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63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39681-D629-F74E-B247-9F76D5CD8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3BD60-7FE7-C54C-BFA2-D0079046E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83F24-E7D9-8F4A-A796-3CCDA1D296DD}" type="datetimeFigureOut">
              <a:rPr lang="en-US" smtClean="0"/>
              <a:t>9/14/20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187E9F-79E4-FD47-B707-615AD72A4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EA3EF6-4768-DF40-ACDD-28385C041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DF05-25DF-E947-B3C2-59652A6BE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31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124241-32A0-F44C-981C-179AF4F29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83F24-E7D9-8F4A-A796-3CCDA1D296DD}" type="datetimeFigureOut">
              <a:rPr lang="en-US" smtClean="0"/>
              <a:t>9/14/20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D33D71-D497-0C48-B32A-9450B61A9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798C1-E0FB-294F-88FE-1BDCF64C0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DF05-25DF-E947-B3C2-59652A6BE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18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7EA45-A307-3041-874F-73396B4F2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C0973-2D0A-364D-A60B-C9C45F222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1C377-B29F-E744-8F3F-E87788134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E7C01-D60D-5B42-9563-2E640CF08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83F24-E7D9-8F4A-A796-3CCDA1D296DD}" type="datetimeFigureOut">
              <a:rPr lang="en-US" smtClean="0"/>
              <a:t>9/14/20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62CE0-2DB7-A14B-8AE8-411C16066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7A9A9-C006-B841-B25A-759F8B61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DF05-25DF-E947-B3C2-59652A6BE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73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30FCE-603D-E143-AF77-904AD1234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58B60F-05DE-5C47-961D-48F3EFB5F5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7FDD0B-C650-4144-BA2F-8B7799905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B6D80-346C-374F-B5DE-2D0B04990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83F24-E7D9-8F4A-A796-3CCDA1D296DD}" type="datetimeFigureOut">
              <a:rPr lang="en-US" smtClean="0"/>
              <a:t>9/14/20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A7A93-8BB2-9649-BF54-753E30F88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BF4F7-BDFC-8C4E-A223-1A6B8540B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DF05-25DF-E947-B3C2-59652A6BE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3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A26587-6C85-334E-B7B0-599EE0B30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A81C2-B6AD-1741-9059-0C4A22816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BB3D9-AAEE-C341-8DC2-65B487022C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83F24-E7D9-8F4A-A796-3CCDA1D296DD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837FC-CDB6-9546-98BF-AA56B6040D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56DEB-3100-3342-AF92-A03FE73500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DDF05-25DF-E947-B3C2-59652A6BE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9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E4A2-7DB3-1F48-81DD-F3C606B70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3426372" cy="836830"/>
          </a:xfrm>
        </p:spPr>
        <p:txBody>
          <a:bodyPr/>
          <a:lstStyle/>
          <a:p>
            <a:pPr algn="ctr"/>
            <a:r>
              <a:rPr lang="en-US" dirty="0"/>
              <a:t>FaIR overview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C44A5A-A3D2-A445-904F-CA1C2CE62643}"/>
              </a:ext>
            </a:extLst>
          </p:cNvPr>
          <p:cNvSpPr txBox="1"/>
          <p:nvPr/>
        </p:nvSpPr>
        <p:spPr>
          <a:xfrm>
            <a:off x="325821" y="1082565"/>
            <a:ext cx="1110943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F.a.I.R</a:t>
            </a:r>
            <a:r>
              <a:rPr lang="en-US" sz="2400" b="1" dirty="0"/>
              <a:t>. </a:t>
            </a:r>
            <a:r>
              <a:rPr lang="en-US" sz="2400" dirty="0"/>
              <a:t>~ </a:t>
            </a:r>
            <a:r>
              <a:rPr lang="en-US" sz="2400" b="1" dirty="0"/>
              <a:t>F</a:t>
            </a:r>
            <a:r>
              <a:rPr lang="en-US" sz="2400" dirty="0"/>
              <a:t>inite </a:t>
            </a:r>
            <a:r>
              <a:rPr lang="en-US" sz="2400" b="1" dirty="0"/>
              <a:t>A</a:t>
            </a:r>
            <a:r>
              <a:rPr lang="en-US" sz="2400" dirty="0"/>
              <a:t>mplitude </a:t>
            </a:r>
            <a:r>
              <a:rPr lang="en-US" sz="2400" b="1" dirty="0"/>
              <a:t>I</a:t>
            </a:r>
            <a:r>
              <a:rPr lang="en-US" sz="2400" dirty="0"/>
              <a:t>mpulse-</a:t>
            </a:r>
            <a:r>
              <a:rPr lang="en-US" sz="2400" b="1" dirty="0"/>
              <a:t>R</a:t>
            </a:r>
            <a:r>
              <a:rPr lang="en-US" sz="2400" dirty="0"/>
              <a:t>esponse 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simple, Python-based climate model which is idealized enough to run in a few seconds on your laptop but can also be used to explore interesting climate behaviour!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General idea is, specify some input emissions, and the model gives you GHG concentrations, radiative forcing and temperature change. </a:t>
            </a:r>
            <a:r>
              <a:rPr lang="en-US" sz="2400" dirty="0">
                <a:sym typeface="Wingdings" pitchFamily="2" charset="2"/>
              </a:rPr>
              <a:t>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We’re going to try and use this model to explore: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ym typeface="Wingdings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itchFamily="2" charset="2"/>
              </a:rPr>
              <a:t>The different responses of climate to greenhouse gases and aerosols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ym typeface="Wingdings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…and the role of feedbacks and uncertainty in the future response.</a:t>
            </a:r>
          </a:p>
        </p:txBody>
      </p:sp>
    </p:spTree>
    <p:extLst>
      <p:ext uri="{BB962C8B-B14F-4D97-AF65-F5344CB8AC3E}">
        <p14:creationId xmlns:p14="http://schemas.microsoft.com/office/powerpoint/2010/main" val="2760541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E4A2-7DB3-1F48-81DD-F3C606B70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3426372" cy="83683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FaIR schematic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28D0DB-FFD5-634B-9DF0-95FBD876F627}"/>
              </a:ext>
            </a:extLst>
          </p:cNvPr>
          <p:cNvSpPr/>
          <p:nvPr/>
        </p:nvSpPr>
        <p:spPr>
          <a:xfrm>
            <a:off x="562303" y="1156137"/>
            <a:ext cx="3316014" cy="16501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07B7A8D-F981-0642-BA3D-B826AC785BC8}"/>
              </a:ext>
            </a:extLst>
          </p:cNvPr>
          <p:cNvSpPr/>
          <p:nvPr/>
        </p:nvSpPr>
        <p:spPr>
          <a:xfrm>
            <a:off x="7761889" y="1156137"/>
            <a:ext cx="3316014" cy="16501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E949B7A-8392-EE40-8571-2FC58B239628}"/>
              </a:ext>
            </a:extLst>
          </p:cNvPr>
          <p:cNvSpPr/>
          <p:nvPr/>
        </p:nvSpPr>
        <p:spPr>
          <a:xfrm>
            <a:off x="4141076" y="2806261"/>
            <a:ext cx="3316014" cy="16501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D963426-96CD-4147-87DD-5BE4782A5E7D}"/>
              </a:ext>
            </a:extLst>
          </p:cNvPr>
          <p:cNvSpPr/>
          <p:nvPr/>
        </p:nvSpPr>
        <p:spPr>
          <a:xfrm>
            <a:off x="4151586" y="5038449"/>
            <a:ext cx="3316014" cy="16501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7498A80-155E-3647-92EC-B033A359CE3E}"/>
              </a:ext>
            </a:extLst>
          </p:cNvPr>
          <p:cNvSpPr txBox="1">
            <a:spLocks/>
          </p:cNvSpPr>
          <p:nvPr/>
        </p:nvSpPr>
        <p:spPr>
          <a:xfrm>
            <a:off x="1241868" y="1469516"/>
            <a:ext cx="1700046" cy="480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Emissions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9DEF2B0-9C81-FF4C-A8F1-1E25175DDF6B}"/>
              </a:ext>
            </a:extLst>
          </p:cNvPr>
          <p:cNvSpPr txBox="1">
            <a:spLocks/>
          </p:cNvSpPr>
          <p:nvPr/>
        </p:nvSpPr>
        <p:spPr>
          <a:xfrm>
            <a:off x="8165881" y="1507039"/>
            <a:ext cx="2508030" cy="717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Concentrations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1C26FC4-5742-8B4A-B6D9-75D39B11A0D0}"/>
              </a:ext>
            </a:extLst>
          </p:cNvPr>
          <p:cNvSpPr txBox="1">
            <a:spLocks/>
          </p:cNvSpPr>
          <p:nvPr/>
        </p:nvSpPr>
        <p:spPr>
          <a:xfrm>
            <a:off x="4833445" y="3137425"/>
            <a:ext cx="2050830" cy="1073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Radiative Forcing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76C8426-B312-7941-B504-44162FB81D36}"/>
              </a:ext>
            </a:extLst>
          </p:cNvPr>
          <p:cNvSpPr txBox="1">
            <a:spLocks/>
          </p:cNvSpPr>
          <p:nvPr/>
        </p:nvSpPr>
        <p:spPr>
          <a:xfrm>
            <a:off x="4633976" y="5312435"/>
            <a:ext cx="2250299" cy="121745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Global</a:t>
            </a:r>
          </a:p>
          <a:p>
            <a:pPr marL="0" indent="0" algn="ctr">
              <a:buNone/>
            </a:pPr>
            <a:r>
              <a:rPr lang="en-US" dirty="0"/>
              <a:t> temperature</a:t>
            </a:r>
          </a:p>
          <a:p>
            <a:pPr marL="0" indent="0" algn="ctr">
              <a:buNone/>
            </a:pPr>
            <a:r>
              <a:rPr lang="en-US" dirty="0"/>
              <a:t>change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F3ED9AF-EB0E-8040-85B0-C882BBA4DA69}"/>
              </a:ext>
            </a:extLst>
          </p:cNvPr>
          <p:cNvSpPr txBox="1">
            <a:spLocks/>
          </p:cNvSpPr>
          <p:nvPr/>
        </p:nvSpPr>
        <p:spPr>
          <a:xfrm>
            <a:off x="562303" y="2109937"/>
            <a:ext cx="3316013" cy="377017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(CO2, methane, aerosols, CFCs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7F75E5E-F72B-BD4C-A000-5229EB37B48C}"/>
              </a:ext>
            </a:extLst>
          </p:cNvPr>
          <p:cNvSpPr txBox="1">
            <a:spLocks/>
          </p:cNvSpPr>
          <p:nvPr/>
        </p:nvSpPr>
        <p:spPr>
          <a:xfrm>
            <a:off x="7761890" y="2109937"/>
            <a:ext cx="3316013" cy="5543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500" dirty="0"/>
              <a:t>via the carbon/methane cycles</a:t>
            </a:r>
          </a:p>
          <a:p>
            <a:pPr marL="0" indent="0" algn="ctr">
              <a:buNone/>
            </a:pPr>
            <a:r>
              <a:rPr lang="en-US" sz="1500" dirty="0"/>
              <a:t>…ignore this for now ;)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888753E-801B-8447-BA11-531B345117C1}"/>
              </a:ext>
            </a:extLst>
          </p:cNvPr>
          <p:cNvCxnSpPr/>
          <p:nvPr/>
        </p:nvCxnSpPr>
        <p:spPr>
          <a:xfrm>
            <a:off x="3993931" y="1865665"/>
            <a:ext cx="366811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3FF93F-2ACE-694A-B5D0-142888A58156}"/>
              </a:ext>
            </a:extLst>
          </p:cNvPr>
          <p:cNvCxnSpPr>
            <a:cxnSpLocks/>
          </p:cNvCxnSpPr>
          <p:nvPr/>
        </p:nvCxnSpPr>
        <p:spPr>
          <a:xfrm>
            <a:off x="2385850" y="2587581"/>
            <a:ext cx="2044262" cy="10194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809C1DE-C44A-AC42-B9BB-71D358E45C24}"/>
              </a:ext>
            </a:extLst>
          </p:cNvPr>
          <p:cNvCxnSpPr>
            <a:cxnSpLocks/>
          </p:cNvCxnSpPr>
          <p:nvPr/>
        </p:nvCxnSpPr>
        <p:spPr>
          <a:xfrm flipH="1">
            <a:off x="7189074" y="2664292"/>
            <a:ext cx="1277007" cy="96703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F2A580-88A4-6B41-94DB-55B74E52DDC0}"/>
              </a:ext>
            </a:extLst>
          </p:cNvPr>
          <p:cNvCxnSpPr>
            <a:cxnSpLocks/>
          </p:cNvCxnSpPr>
          <p:nvPr/>
        </p:nvCxnSpPr>
        <p:spPr>
          <a:xfrm>
            <a:off x="5799083" y="4210753"/>
            <a:ext cx="0" cy="10509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21B1FE7-C592-3B45-B554-1062503CA7F5}"/>
              </a:ext>
            </a:extLst>
          </p:cNvPr>
          <p:cNvSpPr txBox="1">
            <a:spLocks/>
          </p:cNvSpPr>
          <p:nvPr/>
        </p:nvSpPr>
        <p:spPr>
          <a:xfrm>
            <a:off x="4159468" y="1556306"/>
            <a:ext cx="3316013" cy="37701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GHGs only…</a:t>
            </a:r>
          </a:p>
        </p:txBody>
      </p:sp>
    </p:spTree>
    <p:extLst>
      <p:ext uri="{BB962C8B-B14F-4D97-AF65-F5344CB8AC3E}">
        <p14:creationId xmlns:p14="http://schemas.microsoft.com/office/powerpoint/2010/main" val="1906104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E4A2-7DB3-1F48-81DD-F3C606B70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151585" cy="83683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Radiative Forcing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E1FC84-976F-E147-B885-F1672B580C3A}"/>
              </a:ext>
            </a:extLst>
          </p:cNvPr>
          <p:cNvGrpSpPr/>
          <p:nvPr/>
        </p:nvGrpSpPr>
        <p:grpSpPr>
          <a:xfrm>
            <a:off x="4824465" y="80527"/>
            <a:ext cx="7289446" cy="2486602"/>
            <a:chOff x="562303" y="1156137"/>
            <a:chExt cx="10515600" cy="3300248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1E28D0DB-FFD5-634B-9DF0-95FBD876F627}"/>
                </a:ext>
              </a:extLst>
            </p:cNvPr>
            <p:cNvSpPr/>
            <p:nvPr/>
          </p:nvSpPr>
          <p:spPr>
            <a:xfrm>
              <a:off x="562303" y="1156137"/>
              <a:ext cx="3316014" cy="165012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B07B7A8D-F981-0642-BA3D-B826AC785BC8}"/>
                </a:ext>
              </a:extLst>
            </p:cNvPr>
            <p:cNvSpPr/>
            <p:nvPr/>
          </p:nvSpPr>
          <p:spPr>
            <a:xfrm>
              <a:off x="7761889" y="1156137"/>
              <a:ext cx="3316014" cy="165012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DE949B7A-8392-EE40-8571-2FC58B239628}"/>
                </a:ext>
              </a:extLst>
            </p:cNvPr>
            <p:cNvSpPr/>
            <p:nvPr/>
          </p:nvSpPr>
          <p:spPr>
            <a:xfrm>
              <a:off x="4141076" y="2806261"/>
              <a:ext cx="3316014" cy="165012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97498A80-155E-3647-92EC-B033A359CE3E}"/>
                </a:ext>
              </a:extLst>
            </p:cNvPr>
            <p:cNvSpPr txBox="1">
              <a:spLocks/>
            </p:cNvSpPr>
            <p:nvPr/>
          </p:nvSpPr>
          <p:spPr>
            <a:xfrm>
              <a:off x="1241868" y="1469516"/>
              <a:ext cx="1700046" cy="48076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/>
                <a:t>Emissions</a:t>
              </a:r>
            </a:p>
          </p:txBody>
        </p:sp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89DEF2B0-9C81-FF4C-A8F1-1E25175DDF6B}"/>
                </a:ext>
              </a:extLst>
            </p:cNvPr>
            <p:cNvSpPr txBox="1">
              <a:spLocks/>
            </p:cNvSpPr>
            <p:nvPr/>
          </p:nvSpPr>
          <p:spPr>
            <a:xfrm>
              <a:off x="8226337" y="1728205"/>
              <a:ext cx="2508030" cy="71725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/>
                <a:t>Concentrations</a:t>
              </a:r>
            </a:p>
          </p:txBody>
        </p:sp>
        <p:sp>
          <p:nvSpPr>
            <p:cNvPr id="10" name="Content Placeholder 2">
              <a:extLst>
                <a:ext uri="{FF2B5EF4-FFF2-40B4-BE49-F238E27FC236}">
                  <a16:creationId xmlns:a16="http://schemas.microsoft.com/office/drawing/2014/main" id="{21C26FC4-5742-8B4A-B6D9-75D39B11A0D0}"/>
                </a:ext>
              </a:extLst>
            </p:cNvPr>
            <p:cNvSpPr txBox="1">
              <a:spLocks/>
            </p:cNvSpPr>
            <p:nvPr/>
          </p:nvSpPr>
          <p:spPr>
            <a:xfrm>
              <a:off x="4833445" y="3137425"/>
              <a:ext cx="2050830" cy="107332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000" dirty="0"/>
                <a:t>Radiative Forcing</a:t>
              </a:r>
            </a:p>
          </p:txBody>
        </p:sp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3F3ED9AF-EB0E-8040-85B0-C882BBA4DA69}"/>
                </a:ext>
              </a:extLst>
            </p:cNvPr>
            <p:cNvSpPr txBox="1">
              <a:spLocks/>
            </p:cNvSpPr>
            <p:nvPr/>
          </p:nvSpPr>
          <p:spPr>
            <a:xfrm>
              <a:off x="562303" y="2109937"/>
              <a:ext cx="3316013" cy="37701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100" dirty="0"/>
                <a:t>(CO2, methane, aerosols, CFCs </a:t>
              </a:r>
              <a:r>
                <a:rPr lang="en-US" sz="1100" dirty="0" err="1"/>
                <a:t>etc</a:t>
              </a:r>
              <a:r>
                <a:rPr lang="en-US" sz="1100" dirty="0"/>
                <a:t>)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13FF93F-2ACE-694A-B5D0-142888A58156}"/>
                </a:ext>
              </a:extLst>
            </p:cNvPr>
            <p:cNvCxnSpPr>
              <a:cxnSpLocks/>
            </p:cNvCxnSpPr>
            <p:nvPr/>
          </p:nvCxnSpPr>
          <p:spPr>
            <a:xfrm>
              <a:off x="2385850" y="2587581"/>
              <a:ext cx="2044262" cy="101942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809C1DE-C44A-AC42-B9BB-71D358E45C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9074" y="2664292"/>
              <a:ext cx="1277007" cy="96703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80" name="Picture 8">
            <a:extLst>
              <a:ext uri="{FF2B5EF4-FFF2-40B4-BE49-F238E27FC236}">
                <a16:creationId xmlns:a16="http://schemas.microsoft.com/office/drawing/2014/main" id="{B025EE9E-1C60-D44A-8AB1-572F36FA7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961" y="3455127"/>
            <a:ext cx="5109935" cy="92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78BFA899-4976-F843-AF5F-7EABE267C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966" y="4939013"/>
            <a:ext cx="4342612" cy="41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A8C5C230-FD91-E244-8223-7AEB4755F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966" y="5880761"/>
            <a:ext cx="4388380" cy="41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A52C7B2-04EB-F94B-BB40-B42B53D3A745}"/>
              </a:ext>
            </a:extLst>
          </p:cNvPr>
          <p:cNvSpPr txBox="1"/>
          <p:nvPr/>
        </p:nvSpPr>
        <p:spPr>
          <a:xfrm>
            <a:off x="325821" y="1588390"/>
            <a:ext cx="528904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 some well-mixed GHGs, it’s possible to relate their concentrations to radiative forcing using simple, semi-empirical relationships.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 aerosols, it’s much more complicated(*) and few closed analytical expressions exist.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*Question: Why could this be? What’s different about aerosols?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3088" name="Picture 16">
            <a:extLst>
              <a:ext uri="{FF2B5EF4-FFF2-40B4-BE49-F238E27FC236}">
                <a16:creationId xmlns:a16="http://schemas.microsoft.com/office/drawing/2014/main" id="{590DF1E8-0C75-E34C-9378-308107DBF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21" y="5263827"/>
            <a:ext cx="5450533" cy="85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379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E4A2-7DB3-1F48-81DD-F3C606B70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7304689" cy="83683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From Radiative Forcing --&gt; Temperature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52FCAB-8E2C-0048-A858-028CDA69550B}"/>
              </a:ext>
            </a:extLst>
          </p:cNvPr>
          <p:cNvSpPr txBox="1"/>
          <p:nvPr/>
        </p:nvSpPr>
        <p:spPr>
          <a:xfrm>
            <a:off x="81089" y="820443"/>
            <a:ext cx="6579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FaIR</a:t>
            </a:r>
            <a:r>
              <a:rPr lang="en-US" sz="2400" dirty="0"/>
              <a:t> uses a </a:t>
            </a:r>
            <a:r>
              <a:rPr lang="en-US" sz="2400" i="1" dirty="0"/>
              <a:t>two-layer</a:t>
            </a:r>
            <a:r>
              <a:rPr lang="en-US" sz="2400" dirty="0"/>
              <a:t> “energy balance model” to represent the combined atmosphere-ocean system and its response to forcing.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0F3590B-AC24-0348-8814-6280AC8B006E}"/>
              </a:ext>
            </a:extLst>
          </p:cNvPr>
          <p:cNvSpPr/>
          <p:nvPr/>
        </p:nvSpPr>
        <p:spPr>
          <a:xfrm>
            <a:off x="7672552" y="3484085"/>
            <a:ext cx="3689131" cy="292187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83F9FE-D887-DE44-B5AA-523E94A5201A}"/>
              </a:ext>
            </a:extLst>
          </p:cNvPr>
          <p:cNvSpPr/>
          <p:nvPr/>
        </p:nvSpPr>
        <p:spPr>
          <a:xfrm>
            <a:off x="7672552" y="2469931"/>
            <a:ext cx="3689131" cy="11541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19A5CB-9685-724F-9891-0679EC99E769}"/>
              </a:ext>
            </a:extLst>
          </p:cNvPr>
          <p:cNvSpPr txBox="1"/>
          <p:nvPr/>
        </p:nvSpPr>
        <p:spPr>
          <a:xfrm>
            <a:off x="7672552" y="4049968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Deep Ocean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66F78F-D074-834F-95BA-11098E21BF8B}"/>
              </a:ext>
            </a:extLst>
          </p:cNvPr>
          <p:cNvSpPr txBox="1"/>
          <p:nvPr/>
        </p:nvSpPr>
        <p:spPr>
          <a:xfrm>
            <a:off x="7672552" y="2564518"/>
            <a:ext cx="2633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Atmosphere/Upper ocean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C18CBB-FB2A-044B-9E2C-DE88F282096F}"/>
              </a:ext>
            </a:extLst>
          </p:cNvPr>
          <p:cNvSpPr txBox="1"/>
          <p:nvPr/>
        </p:nvSpPr>
        <p:spPr>
          <a:xfrm>
            <a:off x="7672552" y="2947144"/>
            <a:ext cx="129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Temp: </a:t>
            </a:r>
            <a:r>
              <a:rPr lang="en-US" b="1" dirty="0"/>
              <a:t>T</a:t>
            </a:r>
            <a:r>
              <a:rPr lang="en-US" baseline="-25000" dirty="0"/>
              <a:t>upper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1056BD-A856-504D-B440-54A35B460F76}"/>
              </a:ext>
            </a:extLst>
          </p:cNvPr>
          <p:cNvSpPr txBox="1"/>
          <p:nvPr/>
        </p:nvSpPr>
        <p:spPr>
          <a:xfrm>
            <a:off x="9274497" y="2955150"/>
            <a:ext cx="2062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Heat capacity: </a:t>
            </a:r>
            <a:r>
              <a:rPr lang="en-US" b="1" dirty="0"/>
              <a:t>C</a:t>
            </a:r>
            <a:r>
              <a:rPr lang="en-US" baseline="-25000" dirty="0"/>
              <a:t>upper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9D7F5F-B867-7A47-A806-61E3DB06545C}"/>
              </a:ext>
            </a:extLst>
          </p:cNvPr>
          <p:cNvSpPr txBox="1"/>
          <p:nvPr/>
        </p:nvSpPr>
        <p:spPr>
          <a:xfrm>
            <a:off x="7700027" y="4529099"/>
            <a:ext cx="124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Temp: </a:t>
            </a:r>
            <a:r>
              <a:rPr lang="en-US" b="1" dirty="0">
                <a:solidFill>
                  <a:schemeClr val="bg1"/>
                </a:solidFill>
              </a:rPr>
              <a:t>T</a:t>
            </a:r>
            <a:r>
              <a:rPr lang="en-US" baseline="-25000" dirty="0">
                <a:solidFill>
                  <a:schemeClr val="bg1"/>
                </a:solidFill>
              </a:rPr>
              <a:t>deep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39FBA7-5DFB-714A-8FE7-FA1AAE3B6190}"/>
              </a:ext>
            </a:extLst>
          </p:cNvPr>
          <p:cNvSpPr txBox="1"/>
          <p:nvPr/>
        </p:nvSpPr>
        <p:spPr>
          <a:xfrm>
            <a:off x="7700027" y="4997668"/>
            <a:ext cx="2006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Heat capacity: </a:t>
            </a:r>
            <a:r>
              <a:rPr lang="en-US" b="1" dirty="0">
                <a:solidFill>
                  <a:schemeClr val="bg1"/>
                </a:solidFill>
              </a:rPr>
              <a:t>C</a:t>
            </a:r>
            <a:r>
              <a:rPr lang="en-US" baseline="-25000" dirty="0">
                <a:solidFill>
                  <a:schemeClr val="bg1"/>
                </a:solidFill>
              </a:rPr>
              <a:t>deep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F5D660B-61D9-9E4E-8D59-657A8589B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163" y="5307396"/>
            <a:ext cx="3432286" cy="936078"/>
          </a:xfrm>
          <a:prstGeom prst="rect">
            <a:avLst/>
          </a:prstGeom>
        </p:spPr>
      </p:pic>
      <p:sp>
        <p:nvSpPr>
          <p:cNvPr id="32" name="Down Arrow 31">
            <a:extLst>
              <a:ext uri="{FF2B5EF4-FFF2-40B4-BE49-F238E27FC236}">
                <a16:creationId xmlns:a16="http://schemas.microsoft.com/office/drawing/2014/main" id="{24FACDDE-8D83-D044-B096-C2AA5AEEEA8C}"/>
              </a:ext>
            </a:extLst>
          </p:cNvPr>
          <p:cNvSpPr/>
          <p:nvPr/>
        </p:nvSpPr>
        <p:spPr>
          <a:xfrm>
            <a:off x="8597463" y="1597572"/>
            <a:ext cx="525517" cy="86099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3364E8-DF37-8949-9CF3-E8B97D7239FB}"/>
              </a:ext>
            </a:extLst>
          </p:cNvPr>
          <p:cNvSpPr txBox="1"/>
          <p:nvPr/>
        </p:nvSpPr>
        <p:spPr>
          <a:xfrm>
            <a:off x="7918635" y="1093353"/>
            <a:ext cx="1555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Forcing, </a:t>
            </a:r>
            <a:r>
              <a:rPr lang="en-US" sz="2800" b="1" dirty="0">
                <a:solidFill>
                  <a:srgbClr val="FF0000"/>
                </a:solidFill>
              </a:rPr>
              <a:t>F</a:t>
            </a: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14DEEA5D-0B89-B141-AC98-25556596CA7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129535" y="1820728"/>
            <a:ext cx="1240221" cy="646766"/>
          </a:xfrm>
          <a:prstGeom prst="curvedConnector3">
            <a:avLst/>
          </a:prstGeom>
          <a:ln w="47625">
            <a:solidFill>
              <a:srgbClr val="FF4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1BB81EF-5058-764F-989E-7AE212EA76C0}"/>
              </a:ext>
            </a:extLst>
          </p:cNvPr>
          <p:cNvGrpSpPr/>
          <p:nvPr/>
        </p:nvGrpSpPr>
        <p:grpSpPr>
          <a:xfrm>
            <a:off x="579665" y="3898279"/>
            <a:ext cx="6165521" cy="1187150"/>
            <a:chOff x="952829" y="3232150"/>
            <a:chExt cx="6165521" cy="118715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265FC79-AFA5-714E-B662-F2D553EC6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2829" y="3232150"/>
              <a:ext cx="6165521" cy="1187150"/>
            </a:xfrm>
            <a:prstGeom prst="rect">
              <a:avLst/>
            </a:prstGeom>
          </p:spPr>
        </p:pic>
        <p:pic>
          <p:nvPicPr>
            <p:cNvPr id="37" name="Picture 4" descr="Does a Few Degrees C of Global Warming Matter? or Understanding and Using  Simple Climate Models, the 2019 Current Climate Change Workshop for High  School Teachers, University of Washington, 18 May 2019.">
              <a:extLst>
                <a:ext uri="{FF2B5EF4-FFF2-40B4-BE49-F238E27FC236}">
                  <a16:creationId xmlns:a16="http://schemas.microsoft.com/office/drawing/2014/main" id="{23B96556-13D0-B34A-A820-FA2001E1D7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28" t="62218" r="78448" b="30796"/>
            <a:stretch/>
          </p:blipFill>
          <p:spPr bwMode="auto">
            <a:xfrm>
              <a:off x="3967941" y="3624062"/>
              <a:ext cx="230331" cy="503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50C6307-8BEE-804E-BCC1-85FCD86AE41E}"/>
              </a:ext>
            </a:extLst>
          </p:cNvPr>
          <p:cNvGrpSpPr/>
          <p:nvPr/>
        </p:nvGrpSpPr>
        <p:grpSpPr>
          <a:xfrm>
            <a:off x="11062781" y="1187317"/>
            <a:ext cx="792000" cy="1187150"/>
            <a:chOff x="3876484" y="3232150"/>
            <a:chExt cx="792000" cy="1187150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3C21213C-CFC1-814B-AC45-F1C58C78DE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427" r="39728"/>
            <a:stretch/>
          </p:blipFill>
          <p:spPr>
            <a:xfrm>
              <a:off x="3876484" y="3232150"/>
              <a:ext cx="792000" cy="1187150"/>
            </a:xfrm>
            <a:prstGeom prst="rect">
              <a:avLst/>
            </a:prstGeom>
          </p:spPr>
        </p:pic>
        <p:pic>
          <p:nvPicPr>
            <p:cNvPr id="41" name="Picture 4" descr="Does a Few Degrees C of Global Warming Matter? or Understanding and Using  Simple Climate Models, the 2019 Current Climate Change Workshop for High  School Teachers, University of Washington, 18 May 2019.">
              <a:extLst>
                <a:ext uri="{FF2B5EF4-FFF2-40B4-BE49-F238E27FC236}">
                  <a16:creationId xmlns:a16="http://schemas.microsoft.com/office/drawing/2014/main" id="{5DC7D86D-2DE1-124A-95F3-9989E42E38A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28" t="62218" r="78448" b="30796"/>
            <a:stretch/>
          </p:blipFill>
          <p:spPr bwMode="auto">
            <a:xfrm>
              <a:off x="3967941" y="3624062"/>
              <a:ext cx="230331" cy="503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9D44924E-826A-1841-B662-46DA48E2BBDB}"/>
              </a:ext>
            </a:extLst>
          </p:cNvPr>
          <p:cNvSpPr txBox="1"/>
          <p:nvPr/>
        </p:nvSpPr>
        <p:spPr>
          <a:xfrm>
            <a:off x="10305773" y="833374"/>
            <a:ext cx="1418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Radiative response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204F2602-6E42-EC46-8DAA-9A8290EB77E9}"/>
              </a:ext>
            </a:extLst>
          </p:cNvPr>
          <p:cNvCxnSpPr>
            <a:cxnSpLocks/>
          </p:cNvCxnSpPr>
          <p:nvPr/>
        </p:nvCxnSpPr>
        <p:spPr>
          <a:xfrm rot="16200000" flipH="1">
            <a:off x="9324951" y="3660254"/>
            <a:ext cx="880715" cy="476051"/>
          </a:xfrm>
          <a:prstGeom prst="curvedConnector3">
            <a:avLst/>
          </a:prstGeom>
          <a:ln w="47625">
            <a:solidFill>
              <a:srgbClr val="FF4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9265740-5DA4-3B4E-9CF7-13E81813937E}"/>
              </a:ext>
            </a:extLst>
          </p:cNvPr>
          <p:cNvSpPr txBox="1"/>
          <p:nvPr/>
        </p:nvSpPr>
        <p:spPr>
          <a:xfrm>
            <a:off x="10040190" y="4014312"/>
            <a:ext cx="1418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Heat loss to deep ocean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B7000E8A-05AF-E147-B059-6759FEF1CD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124" t="25136" r="-1477" b="17985"/>
          <a:stretch/>
        </p:blipFill>
        <p:spPr>
          <a:xfrm>
            <a:off x="10034753" y="4638216"/>
            <a:ext cx="1200554" cy="35572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1FF10CD9-2E20-FF4B-A016-1AA76FB71BE0}"/>
              </a:ext>
            </a:extLst>
          </p:cNvPr>
          <p:cNvSpPr txBox="1"/>
          <p:nvPr/>
        </p:nvSpPr>
        <p:spPr>
          <a:xfrm rot="20955984">
            <a:off x="80457" y="2782272"/>
            <a:ext cx="4003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External forcing warms the surface-layer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D2C0E4E-9B9F-8A43-8F1D-26A956C0E8C8}"/>
              </a:ext>
            </a:extLst>
          </p:cNvPr>
          <p:cNvCxnSpPr>
            <a:cxnSpLocks/>
          </p:cNvCxnSpPr>
          <p:nvPr/>
        </p:nvCxnSpPr>
        <p:spPr>
          <a:xfrm>
            <a:off x="1371600" y="3316476"/>
            <a:ext cx="529556" cy="5818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BAD1F26-E8BA-684F-B2E8-EE00AA6475F4}"/>
              </a:ext>
            </a:extLst>
          </p:cNvPr>
          <p:cNvSpPr txBox="1"/>
          <p:nvPr/>
        </p:nvSpPr>
        <p:spPr>
          <a:xfrm rot="21335484">
            <a:off x="4324650" y="2610107"/>
            <a:ext cx="2780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Surface layer responds to forcing through re-emission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32A1AB1-5055-854E-A97B-5F5F85702114}"/>
              </a:ext>
            </a:extLst>
          </p:cNvPr>
          <p:cNvCxnSpPr>
            <a:cxnSpLocks/>
          </p:cNvCxnSpPr>
          <p:nvPr/>
        </p:nvCxnSpPr>
        <p:spPr>
          <a:xfrm flipH="1">
            <a:off x="4195708" y="3238290"/>
            <a:ext cx="1298707" cy="8116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54AB46A-D92A-C445-A8AA-2234A6129725}"/>
              </a:ext>
            </a:extLst>
          </p:cNvPr>
          <p:cNvSpPr txBox="1"/>
          <p:nvPr/>
        </p:nvSpPr>
        <p:spPr>
          <a:xfrm rot="20955984">
            <a:off x="5065664" y="5523438"/>
            <a:ext cx="2835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Deep ocean warms due to heating from above, acts </a:t>
            </a:r>
          </a:p>
          <a:p>
            <a:r>
              <a:rPr lang="en-US" dirty="0"/>
              <a:t>as a “heat sink”.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154BA4F-9531-7F4C-A148-1EA82048BC1C}"/>
              </a:ext>
            </a:extLst>
          </p:cNvPr>
          <p:cNvCxnSpPr>
            <a:cxnSpLocks/>
          </p:cNvCxnSpPr>
          <p:nvPr/>
        </p:nvCxnSpPr>
        <p:spPr>
          <a:xfrm flipH="1" flipV="1">
            <a:off x="4441905" y="5785526"/>
            <a:ext cx="562581" cy="1958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Left Bracket 69">
            <a:extLst>
              <a:ext uri="{FF2B5EF4-FFF2-40B4-BE49-F238E27FC236}">
                <a16:creationId xmlns:a16="http://schemas.microsoft.com/office/drawing/2014/main" id="{28BDFEE9-8ED7-814E-A5D6-0E557761E141}"/>
              </a:ext>
            </a:extLst>
          </p:cNvPr>
          <p:cNvSpPr/>
          <p:nvPr/>
        </p:nvSpPr>
        <p:spPr>
          <a:xfrm rot="5400000">
            <a:off x="1901843" y="3010456"/>
            <a:ext cx="327846" cy="2219840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Left Bracket 71">
            <a:extLst>
              <a:ext uri="{FF2B5EF4-FFF2-40B4-BE49-F238E27FC236}">
                <a16:creationId xmlns:a16="http://schemas.microsoft.com/office/drawing/2014/main" id="{EC92FEB2-B227-BB42-99AD-CBF95DC563DA}"/>
              </a:ext>
            </a:extLst>
          </p:cNvPr>
          <p:cNvSpPr/>
          <p:nvPr/>
        </p:nvSpPr>
        <p:spPr>
          <a:xfrm rot="5400000">
            <a:off x="3751727" y="3878376"/>
            <a:ext cx="310447" cy="792910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57F41A8-08B6-A744-92F0-07E864C61BEA}"/>
              </a:ext>
            </a:extLst>
          </p:cNvPr>
          <p:cNvCxnSpPr>
            <a:cxnSpLocks/>
          </p:cNvCxnSpPr>
          <p:nvPr/>
        </p:nvCxnSpPr>
        <p:spPr>
          <a:xfrm flipH="1" flipV="1">
            <a:off x="5692845" y="5085429"/>
            <a:ext cx="403155" cy="5765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Left Bracket 78">
            <a:extLst>
              <a:ext uri="{FF2B5EF4-FFF2-40B4-BE49-F238E27FC236}">
                <a16:creationId xmlns:a16="http://schemas.microsoft.com/office/drawing/2014/main" id="{0B4A94D4-5580-A94D-8CB5-D46C59AA8381}"/>
              </a:ext>
            </a:extLst>
          </p:cNvPr>
          <p:cNvSpPr/>
          <p:nvPr/>
        </p:nvSpPr>
        <p:spPr>
          <a:xfrm rot="16200000">
            <a:off x="5540997" y="3958209"/>
            <a:ext cx="141949" cy="1813910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47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287</Words>
  <Application>Microsoft Macintosh PowerPoint</Application>
  <PresentationFormat>Widescreen</PresentationFormat>
  <Paragraphs>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FaIR overview</vt:lpstr>
      <vt:lpstr>FaIR schematic</vt:lpstr>
      <vt:lpstr>Radiative Forcing</vt:lpstr>
      <vt:lpstr>From Radiative Forcing --&gt; Temperature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 overview</dc:title>
  <dc:creator>andrew williams</dc:creator>
  <cp:lastModifiedBy>andrew williams</cp:lastModifiedBy>
  <cp:revision>23</cp:revision>
  <dcterms:created xsi:type="dcterms:W3CDTF">2020-09-12T15:51:52Z</dcterms:created>
  <dcterms:modified xsi:type="dcterms:W3CDTF">2020-09-14T13:04:55Z</dcterms:modified>
</cp:coreProperties>
</file>