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g6579b27752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6579b27752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g6579b27752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6579b27752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g6579b27752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6579b27752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g6579b27752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6579b27752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g6579b27752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6579b27752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6579b2775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6579b2775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6579b2775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6579b2775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6579b27752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6579b27752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6579b27752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6579b27752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6579b27752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6579b27752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6579b27752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6579b27752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6579b27752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6579b27752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g6579b27752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6579b27752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Permutations, Combinations, and Zombies</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Halloween Edition</a:t>
            </a:r>
            <a:endParaRPr/>
          </a:p>
          <a:p>
            <a:pPr indent="0" lvl="0" marL="0" rtl="0" algn="ctr">
              <a:spcBef>
                <a:spcPts val="0"/>
              </a:spcBef>
              <a:spcAft>
                <a:spcPts val="0"/>
              </a:spcAft>
              <a:buNone/>
            </a:pPr>
            <a:r>
              <a:rPr lang="en" sz="1800"/>
              <a:t>Aubrey Smiley McAuliffe and Matt Sparr</a:t>
            </a:r>
            <a:endParaRPr sz="18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Python Combination Examples with Matt</a:t>
            </a:r>
            <a:endParaRPr/>
          </a:p>
        </p:txBody>
      </p:sp>
      <p:sp>
        <p:nvSpPr>
          <p:cNvPr id="113" name="Google Shape;113;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Practice Problems</a:t>
            </a:r>
            <a:endParaRPr/>
          </a:p>
        </p:txBody>
      </p:sp>
      <p:sp>
        <p:nvSpPr>
          <p:cNvPr id="119" name="Google Shape;119;p23"/>
          <p:cNvSpPr txBox="1"/>
          <p:nvPr>
            <p:ph idx="1" type="body"/>
          </p:nvPr>
        </p:nvSpPr>
        <p:spPr>
          <a:xfrm>
            <a:off x="311700" y="1134663"/>
            <a:ext cx="4260300" cy="2663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Out of the 20 zombies on the team, how many different teams of 6 could be on the ice for a period?</a:t>
            </a:r>
            <a:endParaRPr/>
          </a:p>
          <a:p>
            <a:pPr indent="-342900" lvl="0" marL="457200" rtl="0" algn="l">
              <a:spcBef>
                <a:spcPts val="0"/>
              </a:spcBef>
              <a:spcAft>
                <a:spcPts val="0"/>
              </a:spcAft>
              <a:buSzPts val="1800"/>
              <a:buAutoNum type="arabicPeriod"/>
            </a:pPr>
            <a:r>
              <a:rPr lang="en"/>
              <a:t>The cast of Zombie Book of Mormon is doing community outreach and needs a team of two to answer public questions. How many teams of two could there be?</a:t>
            </a:r>
            <a:endParaRPr/>
          </a:p>
        </p:txBody>
      </p:sp>
      <p:pic>
        <p:nvPicPr>
          <p:cNvPr id="120" name="Google Shape;120;p23"/>
          <p:cNvPicPr preferRelativeResize="0"/>
          <p:nvPr/>
        </p:nvPicPr>
        <p:blipFill>
          <a:blip r:embed="rId3">
            <a:alphaModFix/>
          </a:blip>
          <a:stretch>
            <a:fillRect/>
          </a:stretch>
        </p:blipFill>
        <p:spPr>
          <a:xfrm>
            <a:off x="4486263" y="485988"/>
            <a:ext cx="4657725" cy="3057525"/>
          </a:xfrm>
          <a:prstGeom prst="rect">
            <a:avLst/>
          </a:prstGeom>
          <a:noFill/>
          <a:ln>
            <a:noFill/>
          </a:ln>
        </p:spPr>
      </p:pic>
      <p:sp>
        <p:nvSpPr>
          <p:cNvPr id="121" name="Google Shape;121;p23"/>
          <p:cNvSpPr txBox="1"/>
          <p:nvPr/>
        </p:nvSpPr>
        <p:spPr>
          <a:xfrm>
            <a:off x="311700" y="3645075"/>
            <a:ext cx="8712000" cy="110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t>3</a:t>
            </a:r>
            <a:r>
              <a:rPr lang="en" sz="1800">
                <a:solidFill>
                  <a:schemeClr val="dk2"/>
                </a:solidFill>
              </a:rPr>
              <a:t>.    A scientist is making a homunculus out of organs she bought on the black </a:t>
            </a:r>
            <a:endParaRPr sz="1800">
              <a:solidFill>
                <a:schemeClr val="dk2"/>
              </a:solidFill>
            </a:endParaRPr>
          </a:p>
          <a:p>
            <a:pPr indent="457200" lvl="0" marL="0" rtl="0" algn="l">
              <a:spcBef>
                <a:spcPts val="0"/>
              </a:spcBef>
              <a:spcAft>
                <a:spcPts val="0"/>
              </a:spcAft>
              <a:buNone/>
            </a:pPr>
            <a:r>
              <a:rPr lang="en" sz="1800">
                <a:solidFill>
                  <a:schemeClr val="dk2"/>
                </a:solidFill>
              </a:rPr>
              <a:t>market. She needs 1 brain, 2 lungs, 2 kidneys, 1 liver, and 1 heart. (The </a:t>
            </a:r>
            <a:endParaRPr sz="1800">
              <a:solidFill>
                <a:schemeClr val="dk2"/>
              </a:solidFill>
            </a:endParaRPr>
          </a:p>
          <a:p>
            <a:pPr indent="0" lvl="0" marL="457200" rtl="0" algn="l">
              <a:spcBef>
                <a:spcPts val="0"/>
              </a:spcBef>
              <a:spcAft>
                <a:spcPts val="0"/>
              </a:spcAft>
              <a:buNone/>
            </a:pPr>
            <a:r>
              <a:rPr lang="en" sz="1800">
                <a:solidFill>
                  <a:schemeClr val="dk2"/>
                </a:solidFill>
              </a:rPr>
              <a:t>homunculus does not eat or drink.) Being a cautious scientist, she bought five of every type of organ. How many different types of Homunculus could she make?</a:t>
            </a:r>
            <a:endParaRPr sz="1800">
              <a:solidFill>
                <a:schemeClr val="dk2"/>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Google Shape;126;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 we have time?</a:t>
            </a:r>
            <a:endParaRPr/>
          </a:p>
        </p:txBody>
      </p:sp>
      <p:sp>
        <p:nvSpPr>
          <p:cNvPr id="127" name="Google Shape;127;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Gambling- let’s play poker.</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Google Shape;132;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What’s the probability of getting four of a kind? </a:t>
            </a:r>
            <a:endParaRPr/>
          </a:p>
        </p:txBody>
      </p:sp>
      <p:sp>
        <p:nvSpPr>
          <p:cNvPr id="133" name="Google Shape;133;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First, how many different 5-card hands are there? </a:t>
            </a:r>
            <a:endParaRPr/>
          </a:p>
          <a:p>
            <a:pPr indent="-342900" lvl="1" marL="914400" rtl="0" algn="l">
              <a:spcBef>
                <a:spcPts val="0"/>
              </a:spcBef>
              <a:spcAft>
                <a:spcPts val="0"/>
              </a:spcAft>
              <a:buSzPts val="1800"/>
              <a:buChar char="○"/>
            </a:pPr>
            <a:r>
              <a:rPr lang="en" sz="1800"/>
              <a:t>C(52, 5) = 1,598,9604</a:t>
            </a:r>
            <a:endParaRPr sz="1800"/>
          </a:p>
          <a:p>
            <a:pPr indent="-342900" lvl="1" marL="914400" rtl="0" algn="l">
              <a:spcBef>
                <a:spcPts val="0"/>
              </a:spcBef>
              <a:spcAft>
                <a:spcPts val="0"/>
              </a:spcAft>
              <a:buSzPts val="1800"/>
              <a:buChar char="○"/>
            </a:pPr>
            <a:r>
              <a:rPr lang="en" sz="1800"/>
              <a:t>We’ll use this as our denominator for all poker hand probabilities</a:t>
            </a:r>
            <a:endParaRPr sz="1800"/>
          </a:p>
          <a:p>
            <a:pPr indent="-342900" lvl="0" marL="457200" rtl="0" algn="l">
              <a:spcBef>
                <a:spcPts val="0"/>
              </a:spcBef>
              <a:spcAft>
                <a:spcPts val="0"/>
              </a:spcAft>
              <a:buSzPts val="1800"/>
              <a:buChar char="●"/>
            </a:pPr>
            <a:r>
              <a:rPr lang="en"/>
              <a:t>This hand consists of on value out of 13, but in all four suits. Then, it has another card and it doesn’t matter what that card is. </a:t>
            </a:r>
            <a:endParaRPr/>
          </a:p>
          <a:p>
            <a:pPr indent="-342900" lvl="0" marL="457200" rtl="0" algn="l">
              <a:spcBef>
                <a:spcPts val="0"/>
              </a:spcBef>
              <a:spcAft>
                <a:spcPts val="0"/>
              </a:spcAft>
              <a:buSzPts val="1800"/>
              <a:buChar char="●"/>
            </a:pPr>
            <a:r>
              <a:rPr lang="en"/>
              <a:t>Choose the value: C(13, 1) and then choose all four suits: C(4, 4). Lastly, choose a value for the fifth card and a suit for that value: C(12, 1) and C(4,1).</a:t>
            </a:r>
            <a:endParaRPr/>
          </a:p>
          <a:p>
            <a:pPr indent="-342900" lvl="0" marL="457200" rtl="0" algn="l">
              <a:spcBef>
                <a:spcPts val="0"/>
              </a:spcBef>
              <a:spcAft>
                <a:spcPts val="0"/>
              </a:spcAft>
              <a:buSzPts val="1800"/>
              <a:buChar char="●"/>
            </a:pPr>
            <a:r>
              <a:rPr lang="en"/>
              <a:t>Multiply all of our choices across the numerator: </a:t>
            </a:r>
            <a:endParaRPr/>
          </a:p>
          <a:p>
            <a:pPr indent="-342900" lvl="0" marL="457200" rtl="0" algn="l">
              <a:spcBef>
                <a:spcPts val="0"/>
              </a:spcBef>
              <a:spcAft>
                <a:spcPts val="0"/>
              </a:spcAft>
              <a:buSzPts val="1800"/>
              <a:buChar char="●"/>
            </a:pPr>
            <a:r>
              <a:rPr lang="en"/>
              <a:t>This comes out to 624</a:t>
            </a:r>
            <a:endParaRPr/>
          </a:p>
          <a:p>
            <a:pPr indent="-342900" lvl="0" marL="457200" rtl="0" algn="l">
              <a:spcBef>
                <a:spcPts val="0"/>
              </a:spcBef>
              <a:spcAft>
                <a:spcPts val="0"/>
              </a:spcAft>
              <a:buSzPts val="1800"/>
              <a:buChar char="●"/>
            </a:pPr>
            <a:r>
              <a:rPr lang="en"/>
              <a:t>624/</a:t>
            </a:r>
            <a:r>
              <a:rPr lang="en"/>
              <a:t>1,598,9604 = </a:t>
            </a:r>
            <a:r>
              <a:rPr lang="en">
                <a:highlight>
                  <a:srgbClr val="FFFFFF"/>
                </a:highlight>
              </a:rPr>
              <a:t>0.00003902535</a:t>
            </a:r>
            <a:endParaRPr/>
          </a:p>
        </p:txBody>
      </p:sp>
      <p:pic>
        <p:nvPicPr>
          <p:cNvPr id="134" name="Google Shape;134;p25"/>
          <p:cNvPicPr preferRelativeResize="0"/>
          <p:nvPr/>
        </p:nvPicPr>
        <p:blipFill>
          <a:blip r:embed="rId3">
            <a:alphaModFix/>
          </a:blip>
          <a:stretch>
            <a:fillRect/>
          </a:stretch>
        </p:blipFill>
        <p:spPr>
          <a:xfrm>
            <a:off x="5759550" y="3464025"/>
            <a:ext cx="2628900" cy="9334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26"/>
          <p:cNvSpPr txBox="1"/>
          <p:nvPr>
            <p:ph type="title"/>
          </p:nvPr>
        </p:nvSpPr>
        <p:spPr>
          <a:xfrm>
            <a:off x="311700" y="103025"/>
            <a:ext cx="42603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What’s the probability of getting two pairs? </a:t>
            </a:r>
            <a:endParaRPr/>
          </a:p>
        </p:txBody>
      </p:sp>
      <p:sp>
        <p:nvSpPr>
          <p:cNvPr id="140" name="Google Shape;140;p26"/>
          <p:cNvSpPr txBox="1"/>
          <p:nvPr>
            <p:ph idx="1" type="body"/>
          </p:nvPr>
        </p:nvSpPr>
        <p:spPr>
          <a:xfrm>
            <a:off x="311700" y="1152475"/>
            <a:ext cx="42603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quick note about probability:</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You may see the occasional question about the probability of “at most” x events occuring. </a:t>
            </a:r>
            <a:endParaRPr sz="2400"/>
          </a:p>
          <a:p>
            <a:pPr indent="-381000" lvl="0" marL="457200" rtl="0" algn="l">
              <a:spcBef>
                <a:spcPts val="1600"/>
              </a:spcBef>
              <a:spcAft>
                <a:spcPts val="0"/>
              </a:spcAft>
              <a:buSzPts val="2400"/>
              <a:buChar char="●"/>
            </a:pPr>
            <a:r>
              <a:rPr lang="en" sz="2400"/>
              <a:t>At Most 3 cases of Ebola includes the probabilities of 0, 1, 2, and 3 cases</a:t>
            </a:r>
            <a:endParaRPr sz="2400"/>
          </a:p>
          <a:p>
            <a:pPr indent="0" lvl="0" marL="0" rtl="0" algn="l">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Counting Methods</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need to get to Toronto. It’s urgent</a:t>
            </a:r>
            <a:endParaRPr/>
          </a:p>
          <a:p>
            <a:pPr indent="-342900" lvl="0" marL="457200" rtl="0" algn="l">
              <a:spcBef>
                <a:spcPts val="1600"/>
              </a:spcBef>
              <a:spcAft>
                <a:spcPts val="0"/>
              </a:spcAft>
              <a:buSzPts val="1800"/>
              <a:buChar char="●"/>
            </a:pPr>
            <a:r>
              <a:rPr lang="en"/>
              <a:t>On the first leg, we need to get to Philadelphia. </a:t>
            </a:r>
            <a:endParaRPr/>
          </a:p>
          <a:p>
            <a:pPr indent="-317500" lvl="1" marL="914400" rtl="0" algn="l">
              <a:spcBef>
                <a:spcPts val="0"/>
              </a:spcBef>
              <a:spcAft>
                <a:spcPts val="0"/>
              </a:spcAft>
              <a:buSzPts val="1400"/>
              <a:buChar char="○"/>
            </a:pPr>
            <a:r>
              <a:rPr lang="en"/>
              <a:t>We can get there by train, personal vehicle, or Greyhound Bus</a:t>
            </a:r>
            <a:endParaRPr/>
          </a:p>
          <a:p>
            <a:pPr indent="-342900" lvl="0" marL="457200" rtl="0" algn="l">
              <a:spcBef>
                <a:spcPts val="0"/>
              </a:spcBef>
              <a:spcAft>
                <a:spcPts val="0"/>
              </a:spcAft>
              <a:buSzPts val="1800"/>
              <a:buChar char="●"/>
            </a:pPr>
            <a:r>
              <a:rPr lang="en"/>
              <a:t>On the second leg, we go from Philly to Toronto.</a:t>
            </a:r>
            <a:endParaRPr/>
          </a:p>
          <a:p>
            <a:pPr indent="-317500" lvl="1" marL="914400" rtl="0" algn="l">
              <a:spcBef>
                <a:spcPts val="0"/>
              </a:spcBef>
              <a:spcAft>
                <a:spcPts val="0"/>
              </a:spcAft>
              <a:buSzPts val="1400"/>
              <a:buChar char="○"/>
            </a:pPr>
            <a:r>
              <a:rPr lang="en"/>
              <a:t>From here, we can either hitchhike or take a plane. </a:t>
            </a:r>
            <a:endParaRPr/>
          </a:p>
          <a:p>
            <a:pPr indent="-342900" lvl="0" marL="457200" rtl="0" algn="l">
              <a:spcBef>
                <a:spcPts val="0"/>
              </a:spcBef>
              <a:spcAft>
                <a:spcPts val="0"/>
              </a:spcAft>
              <a:buSzPts val="1800"/>
              <a:buChar char="●"/>
            </a:pPr>
            <a:r>
              <a:rPr lang="en"/>
              <a:t>How many different ways can we get there? </a:t>
            </a:r>
            <a:endParaRPr/>
          </a:p>
          <a:p>
            <a:pPr indent="-317500" lvl="1" marL="914400" rtl="0" algn="l">
              <a:spcBef>
                <a:spcPts val="0"/>
              </a:spcBef>
              <a:spcAft>
                <a:spcPts val="0"/>
              </a:spcAft>
              <a:buSzPts val="1400"/>
              <a:buChar char="○"/>
            </a:pPr>
            <a:r>
              <a:rPr lang="en"/>
              <a:t>{(Train, Hitchhike), (POV, Hitchhike), (Greyhound, Hitchhike), (Train, Plane), (POV, Plane), (Greyhound, Plane)}</a:t>
            </a:r>
            <a:endParaRPr/>
          </a:p>
          <a:p>
            <a:pPr indent="-342900" lvl="0" marL="457200" rtl="0" algn="l">
              <a:spcBef>
                <a:spcPts val="0"/>
              </a:spcBef>
              <a:spcAft>
                <a:spcPts val="0"/>
              </a:spcAft>
              <a:buSzPts val="1800"/>
              <a:buChar char="●"/>
            </a:pPr>
            <a:r>
              <a:rPr lang="en"/>
              <a:t>If m is the number of options in step 1 and n is the number of options in step 2, total options= m*n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Enter the Factorial</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We have 11 stuffed animals. Why? Because. </a:t>
            </a:r>
            <a:endParaRPr sz="2400"/>
          </a:p>
          <a:p>
            <a:pPr indent="-381000" lvl="0" marL="457200" rtl="0" algn="l">
              <a:spcBef>
                <a:spcPts val="1600"/>
              </a:spcBef>
              <a:spcAft>
                <a:spcPts val="0"/>
              </a:spcAft>
              <a:buSzPts val="2400"/>
              <a:buChar char="●"/>
            </a:pPr>
            <a:r>
              <a:rPr lang="en" sz="2400"/>
              <a:t>How many ways can we line them up?</a:t>
            </a:r>
            <a:endParaRPr sz="2400"/>
          </a:p>
          <a:p>
            <a:pPr indent="-381000" lvl="0" marL="457200" rtl="0" algn="l">
              <a:spcBef>
                <a:spcPts val="0"/>
              </a:spcBef>
              <a:spcAft>
                <a:spcPts val="0"/>
              </a:spcAft>
              <a:buSzPts val="2400"/>
              <a:buChar char="●"/>
            </a:pPr>
            <a:r>
              <a:rPr lang="en" sz="2400"/>
              <a:t>11*10*9*8*7*6*5*4*3*2*1 = </a:t>
            </a:r>
            <a:r>
              <a:rPr lang="en" sz="2400">
                <a:highlight>
                  <a:srgbClr val="FFFFFF"/>
                </a:highlight>
              </a:rPr>
              <a:t>39916800</a:t>
            </a:r>
            <a:endParaRPr sz="2400"/>
          </a:p>
          <a:p>
            <a:pPr indent="-381000" lvl="0" marL="457200" rtl="0" algn="l">
              <a:spcBef>
                <a:spcPts val="0"/>
              </a:spcBef>
              <a:spcAft>
                <a:spcPts val="0"/>
              </a:spcAft>
              <a:buSzPts val="2400"/>
              <a:buChar char="●"/>
            </a:pPr>
            <a:r>
              <a:rPr lang="en" sz="2400"/>
              <a:t>We can write this as 11!</a:t>
            </a:r>
            <a:endParaRPr sz="2400"/>
          </a:p>
          <a:p>
            <a:pPr indent="-381000" lvl="0" marL="457200" rtl="0" algn="l">
              <a:spcBef>
                <a:spcPts val="0"/>
              </a:spcBef>
              <a:spcAft>
                <a:spcPts val="0"/>
              </a:spcAft>
              <a:buSzPts val="2400"/>
              <a:buChar char="●"/>
            </a:pPr>
            <a:r>
              <a:rPr lang="en" sz="2400"/>
              <a:t>Notice that we didn’t use any animal more than once.</a:t>
            </a:r>
            <a:endParaRPr sz="2400"/>
          </a:p>
          <a:p>
            <a:pPr indent="0" lvl="0" marL="0" rtl="0" algn="l">
              <a:spcBef>
                <a:spcPts val="16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Creepy Counting Practice Problems</a:t>
            </a:r>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At Crispy, the local custom chocolate shop, there are three types of chocolate, four blood types for filling, and seven options for dried insect toppings. How many options do you have to choose from? </a:t>
            </a:r>
            <a:endParaRPr/>
          </a:p>
          <a:p>
            <a:pPr indent="-342900" lvl="0" marL="457200" rtl="0" algn="l">
              <a:spcBef>
                <a:spcPts val="0"/>
              </a:spcBef>
              <a:spcAft>
                <a:spcPts val="0"/>
              </a:spcAft>
              <a:buSzPts val="1800"/>
              <a:buAutoNum type="arabicPeriod"/>
            </a:pPr>
            <a:r>
              <a:rPr lang="en"/>
              <a:t>A serial killer is on the loose. An eye witness caught a glimpse of the license plate and noticed that it’s a Tennessee plate and the first two figures were “UZ”. If a license plate is made of of three letters, followed by four numbers, how many possible license plates are there for the serial killer’s car? </a:t>
            </a:r>
            <a:endParaRPr/>
          </a:p>
          <a:p>
            <a:pPr indent="0" lvl="0" marL="457200" rtl="0" algn="l">
              <a:spcBef>
                <a:spcPts val="160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Permutations</a:t>
            </a:r>
            <a:endParaRPr/>
          </a:p>
        </p:txBody>
      </p:sp>
      <p:sp>
        <p:nvSpPr>
          <p:cNvPr id="85" name="Google Shape;85;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many ways are there to combine objects if order matters? </a:t>
            </a:r>
            <a:endParaRPr/>
          </a:p>
          <a:p>
            <a:pPr indent="-342900" lvl="0" marL="457200" rtl="0" algn="l">
              <a:spcBef>
                <a:spcPts val="1600"/>
              </a:spcBef>
              <a:spcAft>
                <a:spcPts val="0"/>
              </a:spcAft>
              <a:buSzPts val="1800"/>
              <a:buChar char="●"/>
            </a:pPr>
            <a:r>
              <a:rPr lang="en"/>
              <a:t>If you can repeatedly select an object (with replacement), it’s just      ,  , where n is the number of objects and r is the number of slots to fill. </a:t>
            </a:r>
            <a:endParaRPr/>
          </a:p>
          <a:p>
            <a:pPr indent="-342900" lvl="0" marL="457200" rtl="0" algn="l">
              <a:spcBef>
                <a:spcPts val="0"/>
              </a:spcBef>
              <a:spcAft>
                <a:spcPts val="0"/>
              </a:spcAft>
              <a:buSzPts val="1800"/>
              <a:buChar char="●"/>
            </a:pPr>
            <a:r>
              <a:rPr lang="en"/>
              <a:t>If you can’t reuse objects (without replacement), you use the same method as in our counting techniques: n! </a:t>
            </a:r>
            <a:endParaRPr/>
          </a:p>
          <a:p>
            <a:pPr indent="-342900" lvl="0" marL="457200" rtl="0" algn="l">
              <a:spcBef>
                <a:spcPts val="0"/>
              </a:spcBef>
              <a:spcAft>
                <a:spcPts val="0"/>
              </a:spcAft>
              <a:buSzPts val="1800"/>
              <a:buChar char="●"/>
            </a:pPr>
            <a:r>
              <a:rPr lang="en"/>
              <a:t>What if you don’t want to arrange the objects until you run out? </a:t>
            </a:r>
            <a:endParaRPr/>
          </a:p>
          <a:p>
            <a:pPr indent="-342900" lvl="0" marL="457200" rtl="0" algn="l">
              <a:spcBef>
                <a:spcPts val="0"/>
              </a:spcBef>
              <a:spcAft>
                <a:spcPts val="0"/>
              </a:spcAft>
              <a:buSzPts val="1800"/>
              <a:buChar char="●"/>
            </a:pPr>
            <a:r>
              <a:rPr lang="en"/>
              <a:t>(n!)/(n-r)! Where r is the number of objects you want to select.</a:t>
            </a:r>
            <a:endParaRPr/>
          </a:p>
          <a:p>
            <a:pPr indent="0" lvl="0" marL="0" rtl="0" algn="l">
              <a:spcBef>
                <a:spcPts val="1600"/>
              </a:spcBef>
              <a:spcAft>
                <a:spcPts val="1600"/>
              </a:spcAft>
              <a:buNone/>
            </a:pPr>
            <a:r>
              <a:t/>
            </a:r>
            <a:endParaRPr/>
          </a:p>
        </p:txBody>
      </p:sp>
      <p:pic>
        <p:nvPicPr>
          <p:cNvPr id="86" name="Google Shape;86;p18"/>
          <p:cNvPicPr preferRelativeResize="0"/>
          <p:nvPr/>
        </p:nvPicPr>
        <p:blipFill>
          <a:blip r:embed="rId3">
            <a:alphaModFix/>
          </a:blip>
          <a:stretch>
            <a:fillRect/>
          </a:stretch>
        </p:blipFill>
        <p:spPr>
          <a:xfrm>
            <a:off x="7455825" y="1546425"/>
            <a:ext cx="514350" cy="6286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a:t>
            </a:r>
            <a:endParaRPr/>
          </a:p>
        </p:txBody>
      </p:sp>
      <p:sp>
        <p:nvSpPr>
          <p:cNvPr id="92" name="Google Shape;92;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Svetlana, local cultural leader wants to put on an undead rendition of The Book of Mormon. Seven actors will play all of the characters (as they do on Broadway). However, 120 zombies roll up for the audition. How many ways could Svetlana cast the play?</a:t>
            </a:r>
            <a:endParaRPr/>
          </a:p>
          <a:p>
            <a:pPr indent="-342900" lvl="0" marL="457200" rtl="0" algn="l">
              <a:spcBef>
                <a:spcPts val="1600"/>
              </a:spcBef>
              <a:spcAft>
                <a:spcPts val="0"/>
              </a:spcAft>
              <a:buSzPts val="1800"/>
              <a:buChar char="●"/>
            </a:pPr>
            <a:r>
              <a:rPr lang="en"/>
              <a:t>120!/(120-7)!</a:t>
            </a:r>
            <a:endParaRPr/>
          </a:p>
          <a:p>
            <a:pPr indent="-342900" lvl="0" marL="457200" rtl="0" algn="l">
              <a:spcBef>
                <a:spcPts val="0"/>
              </a:spcBef>
              <a:spcAft>
                <a:spcPts val="0"/>
              </a:spcAft>
              <a:buSzPts val="1800"/>
              <a:buChar char="●"/>
            </a:pPr>
            <a:r>
              <a:rPr lang="en"/>
              <a:t>There are </a:t>
            </a:r>
            <a:r>
              <a:rPr lang="en">
                <a:highlight>
                  <a:srgbClr val="FFFFFF"/>
                </a:highlight>
              </a:rPr>
              <a:t>2.9981735e+14 ways to cast characters</a:t>
            </a:r>
            <a:endParaRPr/>
          </a:p>
        </p:txBody>
      </p:sp>
      <p:pic>
        <p:nvPicPr>
          <p:cNvPr id="93" name="Google Shape;93;p19"/>
          <p:cNvPicPr preferRelativeResize="0"/>
          <p:nvPr/>
        </p:nvPicPr>
        <p:blipFill>
          <a:blip r:embed="rId3">
            <a:alphaModFix/>
          </a:blip>
          <a:stretch>
            <a:fillRect/>
          </a:stretch>
        </p:blipFill>
        <p:spPr>
          <a:xfrm>
            <a:off x="6145350" y="2222175"/>
            <a:ext cx="2019300" cy="15811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Combinations</a:t>
            </a:r>
            <a:endParaRPr/>
          </a:p>
        </p:txBody>
      </p:sp>
      <p:sp>
        <p:nvSpPr>
          <p:cNvPr id="99" name="Google Shape;99;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if order doesn’t matter? </a:t>
            </a:r>
            <a:endParaRPr/>
          </a:p>
          <a:p>
            <a:pPr indent="-342900" lvl="0" marL="457200" rtl="0" algn="l">
              <a:spcBef>
                <a:spcPts val="1600"/>
              </a:spcBef>
              <a:spcAft>
                <a:spcPts val="0"/>
              </a:spcAft>
              <a:buSzPts val="1800"/>
              <a:buChar char="●"/>
            </a:pPr>
            <a:r>
              <a:rPr lang="en"/>
              <a:t>If repetitions are not allowed:</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342900" lvl="0" marL="457200" rtl="0" algn="l">
              <a:spcBef>
                <a:spcPts val="1600"/>
              </a:spcBef>
              <a:spcAft>
                <a:spcPts val="0"/>
              </a:spcAft>
              <a:buSzPts val="1800"/>
              <a:buChar char="●"/>
            </a:pPr>
            <a:r>
              <a:rPr lang="en"/>
              <a:t>If repetitions are allowed:  </a:t>
            </a:r>
            <a:endParaRPr/>
          </a:p>
        </p:txBody>
      </p:sp>
      <p:pic>
        <p:nvPicPr>
          <p:cNvPr id="100" name="Google Shape;100;p20"/>
          <p:cNvPicPr preferRelativeResize="0"/>
          <p:nvPr/>
        </p:nvPicPr>
        <p:blipFill rotWithShape="1">
          <a:blip r:embed="rId3">
            <a:alphaModFix/>
          </a:blip>
          <a:srcRect b="6907" l="1816" r="0" t="0"/>
          <a:stretch/>
        </p:blipFill>
        <p:spPr>
          <a:xfrm>
            <a:off x="3924000" y="1661400"/>
            <a:ext cx="1980000" cy="671350"/>
          </a:xfrm>
          <a:prstGeom prst="rect">
            <a:avLst/>
          </a:prstGeom>
          <a:noFill/>
          <a:ln>
            <a:noFill/>
          </a:ln>
        </p:spPr>
      </p:pic>
      <p:pic>
        <p:nvPicPr>
          <p:cNvPr id="101" name="Google Shape;101;p20"/>
          <p:cNvPicPr preferRelativeResize="0"/>
          <p:nvPr/>
        </p:nvPicPr>
        <p:blipFill>
          <a:blip r:embed="rId4">
            <a:alphaModFix/>
          </a:blip>
          <a:stretch>
            <a:fillRect/>
          </a:stretch>
        </p:blipFill>
        <p:spPr>
          <a:xfrm>
            <a:off x="3695775" y="3144225"/>
            <a:ext cx="3063999" cy="7128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Google Shape;106;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Examples</a:t>
            </a:r>
            <a:endParaRPr/>
          </a:p>
        </p:txBody>
      </p:sp>
      <p:sp>
        <p:nvSpPr>
          <p:cNvPr id="107" name="Google Shape;107;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AutoNum type="arabicPeriod"/>
            </a:pPr>
            <a:r>
              <a:rPr lang="en" sz="1600"/>
              <a:t>Let’s return to Crispy. It turns out, they also make petit fours with different types of filling and frosting (eye goo, blood, spiders, bile, rodent pate, etc). If Crispy offers 8 different varieties of petit fours and we want a box of 12 (obviously, with repeats allowed), how many different boxes could we make? </a:t>
            </a:r>
            <a:endParaRPr sz="1600"/>
          </a:p>
          <a:p>
            <a:pPr indent="-330200" lvl="1" marL="914400" rtl="0" algn="l">
              <a:spcBef>
                <a:spcPts val="0"/>
              </a:spcBef>
              <a:spcAft>
                <a:spcPts val="0"/>
              </a:spcAft>
              <a:buSzPts val="1600"/>
              <a:buChar char="○"/>
            </a:pPr>
            <a:r>
              <a:rPr lang="en" sz="1600"/>
              <a:t>Here, r = 12 and n = 8. (12+8-1) choose (12) = C(19, 12) = 50388 different boxes</a:t>
            </a:r>
            <a:endParaRPr sz="1600"/>
          </a:p>
          <a:p>
            <a:pPr indent="-330200" lvl="0" marL="457200" rtl="0" algn="l">
              <a:spcBef>
                <a:spcPts val="0"/>
              </a:spcBef>
              <a:spcAft>
                <a:spcPts val="0"/>
              </a:spcAft>
              <a:buSzPts val="1600"/>
              <a:buAutoNum type="arabicPeriod"/>
            </a:pPr>
            <a:r>
              <a:rPr lang="en" sz="1600"/>
              <a:t>Atlanta has been hit by a zombie outbreak and wants to build a new hockey team. The city has 36 zombies currently and is holding tryouts for the pool of 20 players. No zombie can be used twice, but they don’t know which positions they’ll fill yet. </a:t>
            </a:r>
            <a:endParaRPr sz="1600"/>
          </a:p>
          <a:p>
            <a:pPr indent="-330200" lvl="1" marL="914400" rtl="0" algn="l">
              <a:spcBef>
                <a:spcPts val="0"/>
              </a:spcBef>
              <a:spcAft>
                <a:spcPts val="0"/>
              </a:spcAft>
              <a:buSzPts val="1600"/>
              <a:buChar char="○"/>
            </a:pPr>
            <a:r>
              <a:rPr lang="en" sz="1600"/>
              <a:t>This is a combination without repetition: n = 36 and r = 20, C(56, 20) = </a:t>
            </a:r>
            <a:r>
              <a:rPr lang="en" sz="1600">
                <a:highlight>
                  <a:srgbClr val="FFFFFF"/>
                </a:highlight>
              </a:rPr>
              <a:t>7307872110</a:t>
            </a:r>
            <a:endParaRPr sz="16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