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89378B-B31C-4DEB-A11B-45338BA7F004}">
  <a:tblStyle styleId="{A989378B-B31C-4DEB-A11B-45338BA7F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522306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522306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55c28402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55c28402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5c2840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55c2840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55c28402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55c28402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55c28402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55c28402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2522306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2522306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</a:t>
            </a:r>
            <a:r>
              <a:rPr lang="en"/>
              <a:t>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69450" y="3935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Impact on Consumer Auto Loans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2"/>
              <a:t>Economic Impact on Consumer Auto Loans</a:t>
            </a:r>
            <a:endParaRPr b="1" sz="2622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Project Goal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Outline of the project is to understand how economic factors influence consumer auto loans.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Focus Areas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GDP, Loan Amounts, Finance Rates, Delinquency Rates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Relevance: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Understanding these relationships offers insights into consumer behavior and the stability of the auto loan market.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Historical data review, focusing on correlations between economic indicators and loan trends.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U.S. GDP and Its Influence on Key Loan Indicators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0900" y="1469500"/>
            <a:ext cx="5439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GDP Overview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GDP reflects economic health and growth. Rising GDP often correlates with increased consumer spending and borrowing.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Consumer Lending Context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Typically, GDP growth supports greater consumer lending, while contractions may lead to borrowing declines.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Link to Auto Loans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GDP changes directly influence consumer demand for auto loans, as a stronger economy often increases loan demand.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Highlights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Our analysis found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moderate negative correlation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(r = -0.58) between GDP growth and average loan amounts. As GDP increased, consumers borrowed smaller amounts for auto loans.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00" y="2994507"/>
            <a:ext cx="3370299" cy="2010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800" y="932350"/>
            <a:ext cx="3370299" cy="1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of Average Loan Amounts and Finance Rates</a:t>
            </a:r>
            <a:endParaRPr b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4900" y="1441475"/>
            <a:ext cx="53559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Loan Amount Trends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Average loan amounts showed a downward trend as GDP grew, suggesting consumers might be cautious in higher-growth economies or have access to other financing sources.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Finance Rate Trends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Over time, finance rates fluctuated, showing weak correlation with loan amounts (r = -0.03).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Impact of Economic Conditions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Lower finance rates generally coincide with economic growth, encouraging borrowing. However, this effect was minimal in influencing average loan amounts in our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Consumer Insights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Consumers may not significantly adjust loan amounts in response to finance rate changes, suggesting other factors impact loan size decisions.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1034425"/>
            <a:ext cx="3479574" cy="18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800" y="3059200"/>
            <a:ext cx="3479574" cy="19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Consumer Delinquency Rates: Trends and Risks</a:t>
            </a:r>
            <a:endParaRPr b="1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06875" y="1427475"/>
            <a:ext cx="5496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Delinquency Rate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Defined as the percentage of loans overdue, it’s a critical risk metric for lenders.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Delinquency Trends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The data shows that delinquency rates moderately correlate with finance rate changes (r = 0.36), suggesting rising finance rates increase delinquency risks.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Economic Impact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Economic downturns or higher interest rates put pressure on borrowers, leading to higher delinquency rates.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Risks to Lenders and Consumers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High delinquency rates impact lender profitability and can signal economic stress, affecting both lenders and broader economic stability.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75" y="978400"/>
            <a:ext cx="3360951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750" y="3061475"/>
            <a:ext cx="3360951" cy="192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Conclusion: Key Insights and Market Implications</a:t>
            </a:r>
            <a:endParaRPr b="1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76925" y="1444300"/>
            <a:ext cx="44736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80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042">
                <a:latin typeface="Arial"/>
                <a:ea typeface="Arial"/>
                <a:cs typeface="Arial"/>
                <a:sym typeface="Arial"/>
              </a:rPr>
              <a:t>Summary of Findings</a:t>
            </a:r>
            <a:r>
              <a:rPr lang="en" sz="2042">
                <a:latin typeface="Arial"/>
                <a:ea typeface="Arial"/>
                <a:cs typeface="Arial"/>
                <a:sym typeface="Arial"/>
              </a:rPr>
              <a:t>:</a:t>
            </a:r>
            <a:endParaRPr sz="2042">
              <a:latin typeface="Arial"/>
              <a:ea typeface="Arial"/>
              <a:cs typeface="Arial"/>
              <a:sym typeface="Arial"/>
            </a:endParaRPr>
          </a:p>
          <a:p>
            <a:pPr indent="-2804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b="1" lang="en" sz="2042">
                <a:latin typeface="Arial"/>
                <a:ea typeface="Arial"/>
                <a:cs typeface="Arial"/>
                <a:sym typeface="Arial"/>
              </a:rPr>
              <a:t>GDP and Loan Amounts</a:t>
            </a:r>
            <a:r>
              <a:rPr lang="en" sz="2042">
                <a:latin typeface="Arial"/>
                <a:ea typeface="Arial"/>
                <a:cs typeface="Arial"/>
                <a:sym typeface="Arial"/>
              </a:rPr>
              <a:t>: A moderate negative correlation indicates that higher GDP might reduce average loan amounts.</a:t>
            </a:r>
            <a:endParaRPr sz="2042">
              <a:latin typeface="Arial"/>
              <a:ea typeface="Arial"/>
              <a:cs typeface="Arial"/>
              <a:sym typeface="Arial"/>
            </a:endParaRPr>
          </a:p>
          <a:p>
            <a:pPr indent="-2804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b="1" lang="en" sz="2042">
                <a:latin typeface="Arial"/>
                <a:ea typeface="Arial"/>
                <a:cs typeface="Arial"/>
                <a:sym typeface="Arial"/>
              </a:rPr>
              <a:t>Finance Rates and Delinquency</a:t>
            </a:r>
            <a:r>
              <a:rPr lang="en" sz="2042">
                <a:latin typeface="Arial"/>
                <a:ea typeface="Arial"/>
                <a:cs typeface="Arial"/>
                <a:sym typeface="Arial"/>
              </a:rPr>
              <a:t>: Positive correlation highlights a risk as finance rates rise, delinquency rates increase.</a:t>
            </a:r>
            <a:endParaRPr sz="2042">
              <a:latin typeface="Arial"/>
              <a:ea typeface="Arial"/>
              <a:cs typeface="Arial"/>
              <a:sym typeface="Arial"/>
            </a:endParaRPr>
          </a:p>
          <a:p>
            <a:pPr indent="-280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042">
                <a:latin typeface="Arial"/>
                <a:ea typeface="Arial"/>
                <a:cs typeface="Arial"/>
                <a:sym typeface="Arial"/>
              </a:rPr>
              <a:t>Market Implications</a:t>
            </a:r>
            <a:r>
              <a:rPr lang="en" sz="2042">
                <a:latin typeface="Arial"/>
                <a:ea typeface="Arial"/>
                <a:cs typeface="Arial"/>
                <a:sym typeface="Arial"/>
              </a:rPr>
              <a:t>: These trends suggest that economic growth may not always drive higher loan amounts, while rising rates are a risk factor for loan defaults.</a:t>
            </a:r>
            <a:endParaRPr sz="2042">
              <a:latin typeface="Arial"/>
              <a:ea typeface="Arial"/>
              <a:cs typeface="Arial"/>
              <a:sym typeface="Arial"/>
            </a:endParaRPr>
          </a:p>
          <a:p>
            <a:pPr indent="-280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042">
                <a:latin typeface="Arial"/>
                <a:ea typeface="Arial"/>
                <a:cs typeface="Arial"/>
                <a:sym typeface="Arial"/>
              </a:rPr>
              <a:t>Future Considerations</a:t>
            </a:r>
            <a:r>
              <a:rPr lang="en" sz="2042">
                <a:latin typeface="Arial"/>
                <a:ea typeface="Arial"/>
                <a:cs typeface="Arial"/>
                <a:sym typeface="Arial"/>
              </a:rPr>
              <a:t>: Monitor changes in interest rates and economic shifts as they may impact auto loan behavior.</a:t>
            </a:r>
            <a:endParaRPr sz="2042">
              <a:latin typeface="Arial"/>
              <a:ea typeface="Arial"/>
              <a:cs typeface="Arial"/>
              <a:sym typeface="Arial"/>
            </a:endParaRPr>
          </a:p>
          <a:p>
            <a:pPr indent="-2804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2042">
                <a:latin typeface="Arial"/>
                <a:ea typeface="Arial"/>
                <a:cs typeface="Arial"/>
                <a:sym typeface="Arial"/>
              </a:rPr>
              <a:t>Stakeholder Takeaway</a:t>
            </a:r>
            <a:r>
              <a:rPr lang="en" sz="2042">
                <a:latin typeface="Arial"/>
                <a:ea typeface="Arial"/>
                <a:cs typeface="Arial"/>
                <a:sym typeface="Arial"/>
              </a:rPr>
              <a:t>: Insights are critical for lenders, policymakers, and consumers, indicating areas to watch for lending risk and consumer financial health.</a:t>
            </a:r>
            <a:endParaRPr sz="204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13" y="826000"/>
            <a:ext cx="3580425" cy="16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4706475" y="2823875"/>
            <a:ext cx="39837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4" name="Google Shape;174;p18"/>
          <p:cNvGraphicFramePr/>
          <p:nvPr/>
        </p:nvGraphicFramePr>
        <p:xfrm>
          <a:off x="840475" y="301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{A989378B-B31C-4DEB-A11B-45338BA7F004}</a:tableStyleId>
              </a:tblPr>
              <a:tblGrid>
                <a:gridCol w="2874300"/>
                <a:gridCol w="801225"/>
                <a:gridCol w="790025"/>
                <a:gridCol w="2773450"/>
              </a:tblGrid>
              <a:tr h="38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Indicator Pair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Relationship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GDP &amp; Delinquency Rate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+0.20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Weak positive correlation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GDP &amp; Avg Amount Financed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-0.58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&lt;0.001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Moderate negative correlation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Finance Rate &amp; Avg Loan Amount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-0.03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Very weak correlation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Finance Rate &amp; Delinquency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+0.36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Moderate positive correlation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574075" y="20582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Questions</a:t>
            </a:r>
            <a:endParaRPr b="1"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