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397A7D-2177-4D8A-976D-ABF4B8A72F28}">
  <a:tblStyle styleId="{0B397A7D-2177-4D8A-976D-ABF4B8A72F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2522306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2522306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300">
                <a:solidFill>
                  <a:schemeClr val="dk1"/>
                </a:solidFill>
              </a:rPr>
              <a:t>Hello all,</a:t>
            </a:r>
            <a:endParaRPr sz="1300">
              <a:solidFill>
                <a:schemeClr val="dk1"/>
              </a:solidFill>
            </a:endParaRPr>
          </a:p>
          <a:p>
            <a:pPr indent="0" lvl="0" marL="0" rtl="0" algn="l">
              <a:lnSpc>
                <a:spcPct val="150000"/>
              </a:lnSpc>
              <a:spcBef>
                <a:spcPts val="1200"/>
              </a:spcBef>
              <a:spcAft>
                <a:spcPts val="0"/>
              </a:spcAft>
              <a:buNone/>
            </a:pPr>
            <a:r>
              <a:rPr lang="en" sz="1300">
                <a:solidFill>
                  <a:schemeClr val="dk1"/>
                </a:solidFill>
              </a:rPr>
              <a:t>Welcome to group number 7, our project was an Economic Data Analysis, which aims to uncover how various economic factors influence consumer auto loans. </a:t>
            </a:r>
            <a:endParaRPr sz="1300">
              <a:solidFill>
                <a:schemeClr val="dk1"/>
              </a:solidFill>
            </a:endParaRPr>
          </a:p>
          <a:p>
            <a:pPr indent="0" lvl="0" marL="0" rtl="0" algn="l">
              <a:lnSpc>
                <a:spcPct val="150000"/>
              </a:lnSpc>
              <a:spcBef>
                <a:spcPts val="1200"/>
              </a:spcBef>
              <a:spcAft>
                <a:spcPts val="0"/>
              </a:spcAft>
              <a:buNone/>
            </a:pPr>
            <a:r>
              <a:rPr lang="en" sz="1300">
                <a:solidFill>
                  <a:schemeClr val="dk1"/>
                </a:solidFill>
              </a:rPr>
              <a:t>We’re focusing on four key areas: GDP, loan amounts, finance rates, and delinquency rates. By examining these indicators, we can begin to identify patterns and correlations that reveal how economic health impacts consumer lending trends. </a:t>
            </a:r>
            <a:endParaRPr sz="1300">
              <a:solidFill>
                <a:schemeClr val="dk1"/>
              </a:solidFill>
            </a:endParaRPr>
          </a:p>
          <a:p>
            <a:pPr indent="0" lvl="0" marL="0" rtl="0" algn="l">
              <a:lnSpc>
                <a:spcPct val="150000"/>
              </a:lnSpc>
              <a:spcBef>
                <a:spcPts val="1200"/>
              </a:spcBef>
              <a:spcAft>
                <a:spcPts val="0"/>
              </a:spcAft>
              <a:buNone/>
            </a:pPr>
            <a:r>
              <a:rPr lang="en" sz="1300">
                <a:solidFill>
                  <a:schemeClr val="dk1"/>
                </a:solidFill>
              </a:rPr>
              <a:t>For instance, how do changes in GDP influence the amount consumers are willing to borrow? Or, how do rising finance rates impact loan delinquencies? Shedding light on these trends may help us understand the broader auto loan market and help us make better, more informed decisions as consumers.</a:t>
            </a:r>
            <a:endParaRPr sz="1300">
              <a:solidFill>
                <a:schemeClr val="dk1"/>
              </a:solidFill>
            </a:endParaRPr>
          </a:p>
          <a:p>
            <a:pPr indent="0" lvl="0" marL="0" rtl="0" algn="l">
              <a:lnSpc>
                <a:spcPct val="150000"/>
              </a:lnSpc>
              <a:spcBef>
                <a:spcPts val="1200"/>
              </a:spcBef>
              <a:spcAft>
                <a:spcPts val="1200"/>
              </a:spcAft>
              <a:buClr>
                <a:schemeClr val="dk1"/>
              </a:buClr>
              <a:buSzPts val="1100"/>
              <a:buFont typeface="Arial"/>
              <a:buNone/>
            </a:pPr>
            <a:r>
              <a:rPr lang="en" sz="1300">
                <a:solidFill>
                  <a:schemeClr val="dk1"/>
                </a:solidFill>
              </a:rPr>
              <a:t>The methodology for this project involves a historical review of data. By studying trends over time, we were able to explore correlations between these economic indicators and loan behaviors. This approach allowed us to see not only the short-term effects but also any long-term shifts in consumer lending patterns that could signal changes in the market’s stability</a:t>
            </a:r>
            <a:endParaRPr sz="13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55c28402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55c28402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55c28402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55c28402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55c28402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55c28402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55c28402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55c28402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25223066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2522306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Economic</a:t>
            </a:r>
            <a:r>
              <a:rPr lang="en"/>
              <a:t> Data </a:t>
            </a:r>
            <a:endParaRPr/>
          </a:p>
          <a:p>
            <a:pPr indent="0" lvl="0" marL="0" rtl="0" algn="l">
              <a:spcBef>
                <a:spcPts val="0"/>
              </a:spcBef>
              <a:spcAft>
                <a:spcPts val="0"/>
              </a:spcAft>
              <a:buNone/>
            </a:pPr>
            <a:r>
              <a:rPr lang="en"/>
              <a:t>Analysis</a:t>
            </a:r>
            <a:r>
              <a:rPr lang="en"/>
              <a:t> </a:t>
            </a:r>
            <a:endParaRPr/>
          </a:p>
        </p:txBody>
      </p:sp>
      <p:sp>
        <p:nvSpPr>
          <p:cNvPr id="135" name="Google Shape;135;p13"/>
          <p:cNvSpPr txBox="1"/>
          <p:nvPr>
            <p:ph idx="1" type="subTitle"/>
          </p:nvPr>
        </p:nvSpPr>
        <p:spPr>
          <a:xfrm>
            <a:off x="4869125" y="3731650"/>
            <a:ext cx="3570900" cy="709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Economic Impact on Consumer Auto Loans</a:t>
            </a:r>
            <a:endParaRPr/>
          </a:p>
          <a:p>
            <a:pPr indent="0" lvl="0" marL="0" rtl="0" algn="l">
              <a:spcBef>
                <a:spcPts val="0"/>
              </a:spcBef>
              <a:spcAft>
                <a:spcPts val="0"/>
              </a:spcAft>
              <a:buNone/>
            </a:pPr>
            <a:r>
              <a:rPr lang="en"/>
              <a:t>Project 1- Group 7 </a:t>
            </a:r>
            <a:endParaRPr/>
          </a:p>
          <a:p>
            <a:pPr indent="0" lvl="0" marL="0" rtl="0" algn="l">
              <a:spcBef>
                <a:spcPts val="0"/>
              </a:spcBef>
              <a:spcAft>
                <a:spcPts val="0"/>
              </a:spcAft>
              <a:buNone/>
            </a:pPr>
            <a:r>
              <a:rPr lang="en"/>
              <a:t>	Andrew Jaynes, Riley Hutchinson, Brian Buxton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22"/>
              <a:t>Economic Impact on Consumer Auto Loans</a:t>
            </a:r>
            <a:endParaRPr b="1" sz="2622"/>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600">
                <a:latin typeface="Arial"/>
                <a:ea typeface="Arial"/>
                <a:cs typeface="Arial"/>
                <a:sym typeface="Arial"/>
              </a:rPr>
              <a:t>Project Goal</a:t>
            </a:r>
            <a:r>
              <a:rPr lang="en" sz="1600">
                <a:latin typeface="Arial"/>
                <a:ea typeface="Arial"/>
                <a:cs typeface="Arial"/>
                <a:sym typeface="Arial"/>
              </a:rPr>
              <a:t>: Outline of the project is to understand how economic factors influence consumer auto loans.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latin typeface="Arial"/>
                <a:ea typeface="Arial"/>
                <a:cs typeface="Arial"/>
                <a:sym typeface="Arial"/>
              </a:rPr>
              <a:t>Key Focus Areas</a:t>
            </a:r>
            <a:r>
              <a:rPr lang="en" sz="1600">
                <a:latin typeface="Arial"/>
                <a:ea typeface="Arial"/>
                <a:cs typeface="Arial"/>
                <a:sym typeface="Arial"/>
              </a:rPr>
              <a:t>: GDP, Loan Amounts, Finance Rates, Delinquency Rates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latin typeface="Arial"/>
                <a:ea typeface="Arial"/>
                <a:cs typeface="Arial"/>
                <a:sym typeface="Arial"/>
              </a:rPr>
              <a:t>Relevance: </a:t>
            </a:r>
            <a:r>
              <a:rPr lang="en" sz="1600">
                <a:latin typeface="Arial"/>
                <a:ea typeface="Arial"/>
                <a:cs typeface="Arial"/>
                <a:sym typeface="Arial"/>
              </a:rPr>
              <a:t>Understanding these relationships offers insights into consumer behavior and the stability of the auto loan market.</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latin typeface="Arial"/>
                <a:ea typeface="Arial"/>
                <a:cs typeface="Arial"/>
                <a:sym typeface="Arial"/>
              </a:rPr>
              <a:t>Methodology</a:t>
            </a:r>
            <a:r>
              <a:rPr lang="en" sz="1600">
                <a:latin typeface="Arial"/>
                <a:ea typeface="Arial"/>
                <a:cs typeface="Arial"/>
                <a:sym typeface="Arial"/>
              </a:rPr>
              <a:t>: Historical data review, focusing on correlations between economic indicators and loan trends.</a:t>
            </a:r>
            <a:endParaRPr b="1"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 GDP and Its Influence on Key Loan Indicators</a:t>
            </a:r>
            <a:endParaRPr b="1"/>
          </a:p>
        </p:txBody>
      </p:sp>
      <p:sp>
        <p:nvSpPr>
          <p:cNvPr id="147" name="Google Shape;147;p15"/>
          <p:cNvSpPr txBox="1"/>
          <p:nvPr>
            <p:ph idx="1" type="body"/>
          </p:nvPr>
        </p:nvSpPr>
        <p:spPr>
          <a:xfrm>
            <a:off x="120900" y="1469500"/>
            <a:ext cx="5439900" cy="3414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a:latin typeface="Arial"/>
                <a:ea typeface="Arial"/>
                <a:cs typeface="Arial"/>
                <a:sym typeface="Arial"/>
              </a:rPr>
              <a:t>GDP Overview</a:t>
            </a:r>
            <a:r>
              <a:rPr lang="en">
                <a:latin typeface="Arial"/>
                <a:ea typeface="Arial"/>
                <a:cs typeface="Arial"/>
                <a:sym typeface="Arial"/>
              </a:rPr>
              <a:t>: GDP reflects economic health and growth. Rising GDP often correlates with increased consumer spending and borrowing.</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
                <a:latin typeface="Arial"/>
                <a:ea typeface="Arial"/>
                <a:cs typeface="Arial"/>
                <a:sym typeface="Arial"/>
              </a:rPr>
              <a:t>Consumer Lending Context</a:t>
            </a:r>
            <a:r>
              <a:rPr lang="en">
                <a:latin typeface="Arial"/>
                <a:ea typeface="Arial"/>
                <a:cs typeface="Arial"/>
                <a:sym typeface="Arial"/>
              </a:rPr>
              <a:t>: Typically, GDP growth supports greater consumer lending, while contractions may lead to borrowing declines.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
                <a:latin typeface="Arial"/>
                <a:ea typeface="Arial"/>
                <a:cs typeface="Arial"/>
                <a:sym typeface="Arial"/>
              </a:rPr>
              <a:t>Link to Auto Loans</a:t>
            </a:r>
            <a:r>
              <a:rPr lang="en">
                <a:latin typeface="Arial"/>
                <a:ea typeface="Arial"/>
                <a:cs typeface="Arial"/>
                <a:sym typeface="Arial"/>
              </a:rPr>
              <a:t>: GDP changes directly influence consumer demand for auto loans, as a stronger economy often increases loan demand.</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
                <a:latin typeface="Arial"/>
                <a:ea typeface="Arial"/>
                <a:cs typeface="Arial"/>
                <a:sym typeface="Arial"/>
              </a:rPr>
              <a:t>Data Highlights</a:t>
            </a:r>
            <a:r>
              <a:rPr lang="en">
                <a:latin typeface="Arial"/>
                <a:ea typeface="Arial"/>
                <a:cs typeface="Arial"/>
                <a:sym typeface="Arial"/>
              </a:rPr>
              <a:t>: Our analysis found a </a:t>
            </a:r>
            <a:r>
              <a:rPr b="1" lang="en">
                <a:latin typeface="Arial"/>
                <a:ea typeface="Arial"/>
                <a:cs typeface="Arial"/>
                <a:sym typeface="Arial"/>
              </a:rPr>
              <a:t>moderate negative correlation</a:t>
            </a:r>
            <a:r>
              <a:rPr lang="en">
                <a:latin typeface="Arial"/>
                <a:ea typeface="Arial"/>
                <a:cs typeface="Arial"/>
                <a:sym typeface="Arial"/>
              </a:rPr>
              <a:t> (r = -0.58) between GDP growth and average loan amounts. As GDP increased, consumers borrowed smaller amounts for auto loans.</a:t>
            </a:r>
            <a:endParaRPr>
              <a:latin typeface="Arial"/>
              <a:ea typeface="Arial"/>
              <a:cs typeface="Arial"/>
              <a:sym typeface="Arial"/>
            </a:endParaRPr>
          </a:p>
        </p:txBody>
      </p:sp>
      <p:pic>
        <p:nvPicPr>
          <p:cNvPr id="148" name="Google Shape;148;p15"/>
          <p:cNvPicPr preferRelativeResize="0"/>
          <p:nvPr/>
        </p:nvPicPr>
        <p:blipFill>
          <a:blip r:embed="rId3">
            <a:alphaModFix/>
          </a:blip>
          <a:stretch>
            <a:fillRect/>
          </a:stretch>
        </p:blipFill>
        <p:spPr>
          <a:xfrm>
            <a:off x="5560800" y="2994507"/>
            <a:ext cx="3370299" cy="2010593"/>
          </a:xfrm>
          <a:prstGeom prst="rect">
            <a:avLst/>
          </a:prstGeom>
          <a:noFill/>
          <a:ln>
            <a:noFill/>
          </a:ln>
        </p:spPr>
      </p:pic>
      <p:pic>
        <p:nvPicPr>
          <p:cNvPr id="149" name="Google Shape;149;p15"/>
          <p:cNvPicPr preferRelativeResize="0"/>
          <p:nvPr/>
        </p:nvPicPr>
        <p:blipFill>
          <a:blip r:embed="rId4">
            <a:alphaModFix/>
          </a:blip>
          <a:stretch>
            <a:fillRect/>
          </a:stretch>
        </p:blipFill>
        <p:spPr>
          <a:xfrm>
            <a:off x="5560800" y="932350"/>
            <a:ext cx="3370299" cy="187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Analysis of Average Loan Amounts and Finance Rates</a:t>
            </a:r>
            <a:endParaRPr b="1"/>
          </a:p>
        </p:txBody>
      </p:sp>
      <p:sp>
        <p:nvSpPr>
          <p:cNvPr id="155" name="Google Shape;155;p16"/>
          <p:cNvSpPr txBox="1"/>
          <p:nvPr>
            <p:ph idx="1" type="body"/>
          </p:nvPr>
        </p:nvSpPr>
        <p:spPr>
          <a:xfrm>
            <a:off x="134900" y="1441475"/>
            <a:ext cx="5355900" cy="3442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a:latin typeface="Arial"/>
                <a:ea typeface="Arial"/>
                <a:cs typeface="Arial"/>
                <a:sym typeface="Arial"/>
              </a:rPr>
              <a:t>Loan Amount Trends</a:t>
            </a:r>
            <a:r>
              <a:rPr lang="en">
                <a:latin typeface="Arial"/>
                <a:ea typeface="Arial"/>
                <a:cs typeface="Arial"/>
                <a:sym typeface="Arial"/>
              </a:rPr>
              <a:t>: Average loan amounts showed a downward trend as GDP grew, suggesting consumers might be cautious in higher-growth economies or have access to other financing sources.</a:t>
            </a:r>
            <a:endParaRPr>
              <a:latin typeface="Arial"/>
              <a:ea typeface="Arial"/>
              <a:cs typeface="Arial"/>
              <a:sym typeface="Arial"/>
            </a:endParaRPr>
          </a:p>
          <a:p>
            <a:pPr indent="-323850" lvl="0" marL="457200" rtl="0" algn="l">
              <a:spcBef>
                <a:spcPts val="0"/>
              </a:spcBef>
              <a:spcAft>
                <a:spcPts val="0"/>
              </a:spcAft>
              <a:buSzPts val="1500"/>
              <a:buChar char="●"/>
            </a:pPr>
            <a:r>
              <a:rPr b="1" lang="en">
                <a:latin typeface="Arial"/>
                <a:ea typeface="Arial"/>
                <a:cs typeface="Arial"/>
                <a:sym typeface="Arial"/>
              </a:rPr>
              <a:t>Finance Rate Trends</a:t>
            </a:r>
            <a:r>
              <a:rPr lang="en">
                <a:latin typeface="Arial"/>
                <a:ea typeface="Arial"/>
                <a:cs typeface="Arial"/>
                <a:sym typeface="Arial"/>
              </a:rPr>
              <a:t>: Over time, finance rates </a:t>
            </a:r>
            <a:r>
              <a:rPr lang="en">
                <a:latin typeface="Arial"/>
                <a:ea typeface="Arial"/>
                <a:cs typeface="Arial"/>
                <a:sym typeface="Arial"/>
              </a:rPr>
              <a:t>fluctuate</a:t>
            </a:r>
            <a:r>
              <a:rPr lang="en">
                <a:latin typeface="Arial"/>
                <a:ea typeface="Arial"/>
                <a:cs typeface="Arial"/>
                <a:sym typeface="Arial"/>
              </a:rPr>
              <a:t>, showing weak correlation with loan amounts (r = -0.03).</a:t>
            </a:r>
            <a:endParaRPr>
              <a:latin typeface="Arial"/>
              <a:ea typeface="Arial"/>
              <a:cs typeface="Arial"/>
              <a:sym typeface="Arial"/>
            </a:endParaRPr>
          </a:p>
          <a:p>
            <a:pPr indent="-323850" lvl="0" marL="457200" rtl="0" algn="l">
              <a:spcBef>
                <a:spcPts val="0"/>
              </a:spcBef>
              <a:spcAft>
                <a:spcPts val="0"/>
              </a:spcAft>
              <a:buSzPts val="1500"/>
              <a:buChar char="●"/>
            </a:pPr>
            <a:r>
              <a:rPr b="1" lang="en">
                <a:latin typeface="Arial"/>
                <a:ea typeface="Arial"/>
                <a:cs typeface="Arial"/>
                <a:sym typeface="Arial"/>
              </a:rPr>
              <a:t>Impact of Economic Conditions</a:t>
            </a:r>
            <a:r>
              <a:rPr lang="en">
                <a:latin typeface="Arial"/>
                <a:ea typeface="Arial"/>
                <a:cs typeface="Arial"/>
                <a:sym typeface="Arial"/>
              </a:rPr>
              <a:t>: Lower finance rates generally coincide with economic growth, encouraging borrowing. However, this effect was minimal in influencing average loan amounts in our data.</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en">
                <a:latin typeface="Arial"/>
                <a:ea typeface="Arial"/>
                <a:cs typeface="Arial"/>
                <a:sym typeface="Arial"/>
              </a:rPr>
              <a:t>Consumer Insights</a:t>
            </a:r>
            <a:r>
              <a:rPr lang="en">
                <a:latin typeface="Arial"/>
                <a:ea typeface="Arial"/>
                <a:cs typeface="Arial"/>
                <a:sym typeface="Arial"/>
              </a:rPr>
              <a:t>: Consumers may not significantly adjust loan rates in response to finance amount changes, suggesting other factors impact loan rate decisions.</a:t>
            </a:r>
            <a:endParaRPr>
              <a:latin typeface="Arial"/>
              <a:ea typeface="Arial"/>
              <a:cs typeface="Arial"/>
              <a:sym typeface="Arial"/>
            </a:endParaRPr>
          </a:p>
        </p:txBody>
      </p:sp>
      <p:pic>
        <p:nvPicPr>
          <p:cNvPr id="156" name="Google Shape;156;p16"/>
          <p:cNvPicPr preferRelativeResize="0"/>
          <p:nvPr/>
        </p:nvPicPr>
        <p:blipFill>
          <a:blip r:embed="rId3">
            <a:alphaModFix/>
          </a:blip>
          <a:stretch>
            <a:fillRect/>
          </a:stretch>
        </p:blipFill>
        <p:spPr>
          <a:xfrm>
            <a:off x="5490800" y="1034425"/>
            <a:ext cx="3479574" cy="1867900"/>
          </a:xfrm>
          <a:prstGeom prst="rect">
            <a:avLst/>
          </a:prstGeom>
          <a:noFill/>
          <a:ln>
            <a:noFill/>
          </a:ln>
        </p:spPr>
      </p:pic>
      <p:pic>
        <p:nvPicPr>
          <p:cNvPr id="157" name="Google Shape;157;p16"/>
          <p:cNvPicPr preferRelativeResize="0"/>
          <p:nvPr/>
        </p:nvPicPr>
        <p:blipFill>
          <a:blip r:embed="rId4">
            <a:alphaModFix/>
          </a:blip>
          <a:stretch>
            <a:fillRect/>
          </a:stretch>
        </p:blipFill>
        <p:spPr>
          <a:xfrm>
            <a:off x="5490800" y="3059200"/>
            <a:ext cx="3479574" cy="193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Consumer Delinquency Rates: Trends and Risks</a:t>
            </a:r>
            <a:endParaRPr b="1"/>
          </a:p>
        </p:txBody>
      </p:sp>
      <p:sp>
        <p:nvSpPr>
          <p:cNvPr id="163" name="Google Shape;163;p17"/>
          <p:cNvSpPr txBox="1"/>
          <p:nvPr>
            <p:ph idx="1" type="body"/>
          </p:nvPr>
        </p:nvSpPr>
        <p:spPr>
          <a:xfrm>
            <a:off x="106875" y="1427475"/>
            <a:ext cx="5496000" cy="340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400">
                <a:latin typeface="Arial"/>
                <a:ea typeface="Arial"/>
                <a:cs typeface="Arial"/>
                <a:sym typeface="Arial"/>
              </a:rPr>
              <a:t>Delinquency Rate</a:t>
            </a:r>
            <a:r>
              <a:rPr lang="en" sz="1400">
                <a:latin typeface="Arial"/>
                <a:ea typeface="Arial"/>
                <a:cs typeface="Arial"/>
                <a:sym typeface="Arial"/>
              </a:rPr>
              <a:t>: Defined as the percentage of loans overdue, it’s a critical risk metric for lenders.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Delinquency Trends</a:t>
            </a:r>
            <a:r>
              <a:rPr lang="en" sz="1400">
                <a:latin typeface="Arial"/>
                <a:ea typeface="Arial"/>
                <a:cs typeface="Arial"/>
                <a:sym typeface="Arial"/>
              </a:rPr>
              <a:t>: The data shows that delinquency rates moderately correlate with finance rate changes (r = 0.36), suggesting rising finance rates increase delinquency risks.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Economic Impact</a:t>
            </a:r>
            <a:r>
              <a:rPr lang="en" sz="1400">
                <a:latin typeface="Arial"/>
                <a:ea typeface="Arial"/>
                <a:cs typeface="Arial"/>
                <a:sym typeface="Arial"/>
              </a:rPr>
              <a:t>: Economic downturns or higher interest rates put pressure on borrowers, leading to higher delinquency rates.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Risks to Lenders and Consumers</a:t>
            </a:r>
            <a:r>
              <a:rPr lang="en" sz="1400">
                <a:latin typeface="Arial"/>
                <a:ea typeface="Arial"/>
                <a:cs typeface="Arial"/>
                <a:sym typeface="Arial"/>
              </a:rPr>
              <a:t>: High delinquency rates impact lender profitability and can signal economic stress, affecting both lenders and broader economic stability.</a:t>
            </a:r>
            <a:endParaRPr sz="1400">
              <a:latin typeface="Arial"/>
              <a:ea typeface="Arial"/>
              <a:cs typeface="Arial"/>
              <a:sym typeface="Arial"/>
            </a:endParaRPr>
          </a:p>
        </p:txBody>
      </p:sp>
      <p:pic>
        <p:nvPicPr>
          <p:cNvPr id="164" name="Google Shape;164;p17"/>
          <p:cNvPicPr preferRelativeResize="0"/>
          <p:nvPr/>
        </p:nvPicPr>
        <p:blipFill>
          <a:blip r:embed="rId3">
            <a:alphaModFix/>
          </a:blip>
          <a:stretch>
            <a:fillRect/>
          </a:stretch>
        </p:blipFill>
        <p:spPr>
          <a:xfrm>
            <a:off x="5602875" y="978400"/>
            <a:ext cx="3360951" cy="1930675"/>
          </a:xfrm>
          <a:prstGeom prst="rect">
            <a:avLst/>
          </a:prstGeom>
          <a:noFill/>
          <a:ln>
            <a:noFill/>
          </a:ln>
        </p:spPr>
      </p:pic>
      <p:pic>
        <p:nvPicPr>
          <p:cNvPr id="165" name="Google Shape;165;p17"/>
          <p:cNvPicPr preferRelativeResize="0"/>
          <p:nvPr/>
        </p:nvPicPr>
        <p:blipFill>
          <a:blip r:embed="rId4">
            <a:alphaModFix/>
          </a:blip>
          <a:stretch>
            <a:fillRect/>
          </a:stretch>
        </p:blipFill>
        <p:spPr>
          <a:xfrm>
            <a:off x="5603750" y="3061475"/>
            <a:ext cx="3360951" cy="1929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 Key Insights and Market Implications</a:t>
            </a:r>
            <a:endParaRPr b="1"/>
          </a:p>
        </p:txBody>
      </p:sp>
      <p:sp>
        <p:nvSpPr>
          <p:cNvPr id="171" name="Google Shape;171;p18"/>
          <p:cNvSpPr txBox="1"/>
          <p:nvPr>
            <p:ph idx="1" type="body"/>
          </p:nvPr>
        </p:nvSpPr>
        <p:spPr>
          <a:xfrm>
            <a:off x="176925" y="1401875"/>
            <a:ext cx="4473600" cy="1618200"/>
          </a:xfrm>
          <a:prstGeom prst="rect">
            <a:avLst/>
          </a:prstGeom>
        </p:spPr>
        <p:txBody>
          <a:bodyPr anchorCtr="0" anchor="t" bIns="91425" lIns="91425" spcFirstLastPara="1" rIns="91425" wrap="square" tIns="91425">
            <a:normAutofit fontScale="40000" lnSpcReduction="20000"/>
          </a:bodyPr>
          <a:lstStyle/>
          <a:p>
            <a:pPr indent="-280475" lvl="0" marL="457200" rtl="0" algn="l">
              <a:spcBef>
                <a:spcPts val="0"/>
              </a:spcBef>
              <a:spcAft>
                <a:spcPts val="0"/>
              </a:spcAft>
              <a:buSzPct val="100000"/>
              <a:buFont typeface="Arial"/>
              <a:buChar char="●"/>
            </a:pPr>
            <a:r>
              <a:rPr b="1" lang="en" sz="2042">
                <a:latin typeface="Arial"/>
                <a:ea typeface="Arial"/>
                <a:cs typeface="Arial"/>
                <a:sym typeface="Arial"/>
              </a:rPr>
              <a:t>Summary of Findings</a:t>
            </a:r>
            <a:r>
              <a:rPr lang="en" sz="2042">
                <a:latin typeface="Arial"/>
                <a:ea typeface="Arial"/>
                <a:cs typeface="Arial"/>
                <a:sym typeface="Arial"/>
              </a:rPr>
              <a:t>:</a:t>
            </a:r>
            <a:endParaRPr sz="2042">
              <a:latin typeface="Arial"/>
              <a:ea typeface="Arial"/>
              <a:cs typeface="Arial"/>
              <a:sym typeface="Arial"/>
            </a:endParaRPr>
          </a:p>
          <a:p>
            <a:pPr indent="-280475" lvl="1" marL="914400" rtl="0" algn="l">
              <a:spcBef>
                <a:spcPts val="0"/>
              </a:spcBef>
              <a:spcAft>
                <a:spcPts val="0"/>
              </a:spcAft>
              <a:buSzPct val="100000"/>
              <a:buFont typeface="Arial"/>
              <a:buChar char="○"/>
            </a:pPr>
            <a:r>
              <a:rPr b="1" lang="en" sz="2042">
                <a:latin typeface="Arial"/>
                <a:ea typeface="Arial"/>
                <a:cs typeface="Arial"/>
                <a:sym typeface="Arial"/>
              </a:rPr>
              <a:t>GDP and Loan Amounts</a:t>
            </a:r>
            <a:r>
              <a:rPr lang="en" sz="2042">
                <a:latin typeface="Arial"/>
                <a:ea typeface="Arial"/>
                <a:cs typeface="Arial"/>
                <a:sym typeface="Arial"/>
              </a:rPr>
              <a:t>: A moderate negative correlation indicates that higher GDP might reduce average loan amounts.</a:t>
            </a:r>
            <a:endParaRPr sz="2042">
              <a:latin typeface="Arial"/>
              <a:ea typeface="Arial"/>
              <a:cs typeface="Arial"/>
              <a:sym typeface="Arial"/>
            </a:endParaRPr>
          </a:p>
          <a:p>
            <a:pPr indent="-280475" lvl="1" marL="914400" rtl="0" algn="l">
              <a:spcBef>
                <a:spcPts val="0"/>
              </a:spcBef>
              <a:spcAft>
                <a:spcPts val="0"/>
              </a:spcAft>
              <a:buSzPct val="100000"/>
              <a:buFont typeface="Arial"/>
              <a:buChar char="○"/>
            </a:pPr>
            <a:r>
              <a:rPr b="1" lang="en" sz="2042">
                <a:latin typeface="Arial"/>
                <a:ea typeface="Arial"/>
                <a:cs typeface="Arial"/>
                <a:sym typeface="Arial"/>
              </a:rPr>
              <a:t>Finance Rates and Delinquency</a:t>
            </a:r>
            <a:r>
              <a:rPr lang="en" sz="2042">
                <a:latin typeface="Arial"/>
                <a:ea typeface="Arial"/>
                <a:cs typeface="Arial"/>
                <a:sym typeface="Arial"/>
              </a:rPr>
              <a:t>: Positive correlation highlights a risk as finance rates rise, delinquency rates increase.</a:t>
            </a:r>
            <a:endParaRPr sz="2042">
              <a:latin typeface="Arial"/>
              <a:ea typeface="Arial"/>
              <a:cs typeface="Arial"/>
              <a:sym typeface="Arial"/>
            </a:endParaRPr>
          </a:p>
          <a:p>
            <a:pPr indent="-280475" lvl="0" marL="457200" rtl="0" algn="l">
              <a:spcBef>
                <a:spcPts val="0"/>
              </a:spcBef>
              <a:spcAft>
                <a:spcPts val="0"/>
              </a:spcAft>
              <a:buSzPct val="100000"/>
              <a:buFont typeface="Arial"/>
              <a:buChar char="●"/>
            </a:pPr>
            <a:r>
              <a:rPr b="1" lang="en" sz="2042">
                <a:latin typeface="Arial"/>
                <a:ea typeface="Arial"/>
                <a:cs typeface="Arial"/>
                <a:sym typeface="Arial"/>
              </a:rPr>
              <a:t>Market Implications</a:t>
            </a:r>
            <a:r>
              <a:rPr lang="en" sz="2042">
                <a:latin typeface="Arial"/>
                <a:ea typeface="Arial"/>
                <a:cs typeface="Arial"/>
                <a:sym typeface="Arial"/>
              </a:rPr>
              <a:t>: These trends suggest that economic growth may not always drive higher loan amounts, while rising rates are a risk factor for loan defaults.</a:t>
            </a:r>
            <a:endParaRPr sz="2042">
              <a:latin typeface="Arial"/>
              <a:ea typeface="Arial"/>
              <a:cs typeface="Arial"/>
              <a:sym typeface="Arial"/>
            </a:endParaRPr>
          </a:p>
          <a:p>
            <a:pPr indent="-280475" lvl="0" marL="457200" rtl="0" algn="l">
              <a:spcBef>
                <a:spcPts val="0"/>
              </a:spcBef>
              <a:spcAft>
                <a:spcPts val="0"/>
              </a:spcAft>
              <a:buSzPct val="100000"/>
              <a:buFont typeface="Arial"/>
              <a:buChar char="●"/>
            </a:pPr>
            <a:r>
              <a:rPr b="1" lang="en" sz="2042">
                <a:latin typeface="Arial"/>
                <a:ea typeface="Arial"/>
                <a:cs typeface="Arial"/>
                <a:sym typeface="Arial"/>
              </a:rPr>
              <a:t>Future Considerations</a:t>
            </a:r>
            <a:r>
              <a:rPr lang="en" sz="2042">
                <a:latin typeface="Arial"/>
                <a:ea typeface="Arial"/>
                <a:cs typeface="Arial"/>
                <a:sym typeface="Arial"/>
              </a:rPr>
              <a:t>: Monitor changes in interest rates and economic shifts as they may impact auto loan behavior.</a:t>
            </a:r>
            <a:endParaRPr sz="2042">
              <a:latin typeface="Arial"/>
              <a:ea typeface="Arial"/>
              <a:cs typeface="Arial"/>
              <a:sym typeface="Arial"/>
            </a:endParaRPr>
          </a:p>
          <a:p>
            <a:pPr indent="-280475" lvl="0" marL="457200" rtl="0" algn="l">
              <a:spcBef>
                <a:spcPts val="0"/>
              </a:spcBef>
              <a:spcAft>
                <a:spcPts val="0"/>
              </a:spcAft>
              <a:buSzPct val="100000"/>
              <a:buFont typeface="Arial"/>
              <a:buChar char="●"/>
            </a:pPr>
            <a:r>
              <a:rPr b="1" lang="en" sz="2042">
                <a:latin typeface="Arial"/>
                <a:ea typeface="Arial"/>
                <a:cs typeface="Arial"/>
                <a:sym typeface="Arial"/>
              </a:rPr>
              <a:t>Stakeholder Takeaway</a:t>
            </a:r>
            <a:r>
              <a:rPr lang="en" sz="2042">
                <a:latin typeface="Arial"/>
                <a:ea typeface="Arial"/>
                <a:cs typeface="Arial"/>
                <a:sym typeface="Arial"/>
              </a:rPr>
              <a:t>: Insights are critical for lenders, policymakers, and consumers, indicating areas to watch for lending risk and consumer financial health.</a:t>
            </a:r>
            <a:endParaRPr sz="1100">
              <a:latin typeface="Arial"/>
              <a:ea typeface="Arial"/>
              <a:cs typeface="Arial"/>
              <a:sym typeface="Arial"/>
            </a:endParaRPr>
          </a:p>
        </p:txBody>
      </p:sp>
      <p:pic>
        <p:nvPicPr>
          <p:cNvPr id="172" name="Google Shape;172;p18"/>
          <p:cNvPicPr preferRelativeResize="0"/>
          <p:nvPr/>
        </p:nvPicPr>
        <p:blipFill>
          <a:blip r:embed="rId3">
            <a:alphaModFix/>
          </a:blip>
          <a:stretch>
            <a:fillRect/>
          </a:stretch>
        </p:blipFill>
        <p:spPr>
          <a:xfrm>
            <a:off x="4908113" y="826000"/>
            <a:ext cx="3580425" cy="1692001"/>
          </a:xfrm>
          <a:prstGeom prst="rect">
            <a:avLst/>
          </a:prstGeom>
          <a:noFill/>
          <a:ln>
            <a:noFill/>
          </a:ln>
        </p:spPr>
      </p:pic>
      <p:sp>
        <p:nvSpPr>
          <p:cNvPr id="173" name="Google Shape;173;p18"/>
          <p:cNvSpPr txBox="1"/>
          <p:nvPr/>
        </p:nvSpPr>
        <p:spPr>
          <a:xfrm>
            <a:off x="4706475" y="2823875"/>
            <a:ext cx="3983700" cy="16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graphicFrame>
        <p:nvGraphicFramePr>
          <p:cNvPr id="174" name="Google Shape;174;p18"/>
          <p:cNvGraphicFramePr/>
          <p:nvPr/>
        </p:nvGraphicFramePr>
        <p:xfrm>
          <a:off x="840475" y="3019975"/>
          <a:ext cx="3000000" cy="3000000"/>
        </p:xfrm>
        <a:graphic>
          <a:graphicData uri="http://schemas.openxmlformats.org/drawingml/2006/table">
            <a:tbl>
              <a:tblPr>
                <a:noFill/>
                <a:tableStyleId>{0B397A7D-2177-4D8A-976D-ABF4B8A72F28}</a:tableStyleId>
              </a:tblPr>
              <a:tblGrid>
                <a:gridCol w="2874300"/>
                <a:gridCol w="801225"/>
                <a:gridCol w="790025"/>
                <a:gridCol w="2773450"/>
              </a:tblGrid>
              <a:tr h="389600">
                <a:tc>
                  <a:txBody>
                    <a:bodyPr/>
                    <a:lstStyle/>
                    <a:p>
                      <a:pPr indent="0" lvl="0" marL="0" rtl="0" algn="l">
                        <a:spcBef>
                          <a:spcPts val="0"/>
                        </a:spcBef>
                        <a:spcAft>
                          <a:spcPts val="0"/>
                        </a:spcAft>
                        <a:buNone/>
                      </a:pPr>
                      <a:r>
                        <a:rPr lang="en">
                          <a:solidFill>
                            <a:schemeClr val="lt1"/>
                          </a:solidFill>
                        </a:rPr>
                        <a:t>Indicator Pair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R-value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P-value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Relationship</a:t>
                      </a:r>
                      <a:endParaRPr>
                        <a:solidFill>
                          <a:schemeClr val="lt1"/>
                        </a:solidFill>
                      </a:endParaRPr>
                    </a:p>
                  </a:txBody>
                  <a:tcPr marT="91425" marB="91425" marR="91425" marL="91425"/>
                </a:tc>
              </a:tr>
              <a:tr h="365250">
                <a:tc>
                  <a:txBody>
                    <a:bodyPr/>
                    <a:lstStyle/>
                    <a:p>
                      <a:pPr indent="0" lvl="0" marL="0" rtl="0" algn="l">
                        <a:spcBef>
                          <a:spcPts val="0"/>
                        </a:spcBef>
                        <a:spcAft>
                          <a:spcPts val="0"/>
                        </a:spcAft>
                        <a:buNone/>
                      </a:pPr>
                      <a:r>
                        <a:rPr lang="en">
                          <a:solidFill>
                            <a:schemeClr val="lt1"/>
                          </a:solidFill>
                        </a:rPr>
                        <a:t>GDP &amp; Delinquency Rate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Weak positive correlation</a:t>
                      </a:r>
                      <a:endParaRPr>
                        <a:solidFill>
                          <a:schemeClr val="lt1"/>
                        </a:solidFill>
                      </a:endParaRPr>
                    </a:p>
                  </a:txBody>
                  <a:tcPr marT="91425" marB="91425" marR="91425" marL="91425"/>
                </a:tc>
              </a:tr>
              <a:tr h="365250">
                <a:tc>
                  <a:txBody>
                    <a:bodyPr/>
                    <a:lstStyle/>
                    <a:p>
                      <a:pPr indent="0" lvl="0" marL="0" rtl="0" algn="l">
                        <a:spcBef>
                          <a:spcPts val="0"/>
                        </a:spcBef>
                        <a:spcAft>
                          <a:spcPts val="0"/>
                        </a:spcAft>
                        <a:buNone/>
                      </a:pPr>
                      <a:r>
                        <a:rPr lang="en">
                          <a:solidFill>
                            <a:schemeClr val="lt1"/>
                          </a:solidFill>
                        </a:rPr>
                        <a:t>GDP &amp; Avg Amount Financed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-0.58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&lt;0.001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Moderate negative correlation</a:t>
                      </a:r>
                      <a:endParaRPr>
                        <a:solidFill>
                          <a:schemeClr val="lt1"/>
                        </a:solidFill>
                      </a:endParaRPr>
                    </a:p>
                  </a:txBody>
                  <a:tcPr marT="91425" marB="91425" marR="91425" marL="91425"/>
                </a:tc>
              </a:tr>
              <a:tr h="365250">
                <a:tc>
                  <a:txBody>
                    <a:bodyPr/>
                    <a:lstStyle/>
                    <a:p>
                      <a:pPr indent="0" lvl="0" marL="0" rtl="0" algn="l">
                        <a:spcBef>
                          <a:spcPts val="0"/>
                        </a:spcBef>
                        <a:spcAft>
                          <a:spcPts val="0"/>
                        </a:spcAft>
                        <a:buNone/>
                      </a:pPr>
                      <a:r>
                        <a:rPr lang="en">
                          <a:solidFill>
                            <a:schemeClr val="lt1"/>
                          </a:solidFill>
                        </a:rPr>
                        <a:t>Finance Rate &amp; Avg Loan Amount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-0.03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Very weak correlation</a:t>
                      </a:r>
                      <a:endParaRPr>
                        <a:solidFill>
                          <a:schemeClr val="lt1"/>
                        </a:solidFill>
                      </a:endParaRPr>
                    </a:p>
                  </a:txBody>
                  <a:tcPr marT="91425" marB="91425" marR="91425" marL="91425"/>
                </a:tc>
              </a:tr>
              <a:tr h="365250">
                <a:tc>
                  <a:txBody>
                    <a:bodyPr/>
                    <a:lstStyle/>
                    <a:p>
                      <a:pPr indent="0" lvl="0" marL="0" rtl="0" algn="l">
                        <a:spcBef>
                          <a:spcPts val="0"/>
                        </a:spcBef>
                        <a:spcAft>
                          <a:spcPts val="0"/>
                        </a:spcAft>
                        <a:buNone/>
                      </a:pPr>
                      <a:r>
                        <a:rPr lang="en">
                          <a:solidFill>
                            <a:schemeClr val="lt1"/>
                          </a:solidFill>
                        </a:rPr>
                        <a:t>Finance Rate &amp; Delinquency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0.009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Moderate positive correlation</a:t>
                      </a:r>
                      <a:endParaRPr>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574075" y="20582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900"/>
              <a:t>Questions</a:t>
            </a:r>
            <a:endParaRPr b="1" sz="3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