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70" r:id="rId5"/>
    <p:sldId id="271" r:id="rId6"/>
    <p:sldId id="272" r:id="rId7"/>
    <p:sldId id="263" r:id="rId8"/>
    <p:sldId id="265"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23E3AA-7C44-4868-95A0-EA560EACCA3F}" v="18" dt="2024-04-15T18:1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4" autoAdjust="0"/>
    <p:restoredTop sz="94660"/>
  </p:normalViewPr>
  <p:slideViewPr>
    <p:cSldViewPr snapToGrid="0">
      <p:cViewPr varScale="1">
        <p:scale>
          <a:sx n="142" d="100"/>
          <a:sy n="142" d="100"/>
        </p:scale>
        <p:origin x="384"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FF272-BDAF-490E-938C-2DDBDA1A216B}"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97261-F704-45B8-B380-25C28FBE1F96}" type="slidenum">
              <a:rPr lang="en-US" smtClean="0"/>
              <a:t>‹#›</a:t>
            </a:fld>
            <a:endParaRPr lang="en-US"/>
          </a:p>
        </p:txBody>
      </p:sp>
    </p:spTree>
    <p:extLst>
      <p:ext uri="{BB962C8B-B14F-4D97-AF65-F5344CB8AC3E}">
        <p14:creationId xmlns:p14="http://schemas.microsoft.com/office/powerpoint/2010/main" val="86433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Motivation:</a:t>
            </a:r>
            <a:r>
              <a:rPr lang="en-US" sz="1200" dirty="0"/>
              <a:t> In a rapidly digitizing world, the information age has illuminated much insight into social trends. However, many questions have been raised concerning digital divides, broadband access, variation of digital use across nations, and generational marketing strategies in recent years. Understanding these topics better might inform policy making for education, market behavior, and forecasting.</a:t>
            </a:r>
          </a:p>
          <a:p>
            <a:endParaRPr lang="en-US" dirty="0"/>
          </a:p>
        </p:txBody>
      </p:sp>
      <p:sp>
        <p:nvSpPr>
          <p:cNvPr id="4" name="Slide Number Placeholder 3"/>
          <p:cNvSpPr>
            <a:spLocks noGrp="1"/>
          </p:cNvSpPr>
          <p:nvPr>
            <p:ph type="sldNum" sz="quarter" idx="5"/>
          </p:nvPr>
        </p:nvSpPr>
        <p:spPr/>
        <p:txBody>
          <a:bodyPr/>
          <a:lstStyle/>
          <a:p>
            <a:fld id="{9DD97261-F704-45B8-B380-25C28FBE1F96}" type="slidenum">
              <a:rPr lang="en-US" smtClean="0"/>
              <a:t>2</a:t>
            </a:fld>
            <a:endParaRPr lang="en-US"/>
          </a:p>
        </p:txBody>
      </p:sp>
    </p:spTree>
    <p:extLst>
      <p:ext uri="{BB962C8B-B14F-4D97-AF65-F5344CB8AC3E}">
        <p14:creationId xmlns:p14="http://schemas.microsoft.com/office/powerpoint/2010/main" val="278636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Terms: ICT, MCI, HDI</a:t>
            </a:r>
          </a:p>
          <a:p>
            <a:endParaRPr lang="en-US" dirty="0"/>
          </a:p>
        </p:txBody>
      </p:sp>
      <p:sp>
        <p:nvSpPr>
          <p:cNvPr id="4" name="Slide Number Placeholder 3"/>
          <p:cNvSpPr>
            <a:spLocks noGrp="1"/>
          </p:cNvSpPr>
          <p:nvPr>
            <p:ph type="sldNum" sz="quarter" idx="5"/>
          </p:nvPr>
        </p:nvSpPr>
        <p:spPr/>
        <p:txBody>
          <a:bodyPr/>
          <a:lstStyle/>
          <a:p>
            <a:fld id="{9DD97261-F704-45B8-B380-25C28FBE1F96}" type="slidenum">
              <a:rPr lang="en-US" smtClean="0"/>
              <a:t>3</a:t>
            </a:fld>
            <a:endParaRPr lang="en-US"/>
          </a:p>
        </p:txBody>
      </p:sp>
    </p:spTree>
    <p:extLst>
      <p:ext uri="{BB962C8B-B14F-4D97-AF65-F5344CB8AC3E}">
        <p14:creationId xmlns:p14="http://schemas.microsoft.com/office/powerpoint/2010/main" val="6080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Key Takeaways: </a:t>
            </a:r>
          </a:p>
          <a:p>
            <a:pPr marL="342900" marR="0" lvl="0" indent="-342900">
              <a:lnSpc>
                <a:spcPct val="107000"/>
              </a:lnSpc>
              <a:spcBef>
                <a:spcPts val="600"/>
              </a:spcBef>
              <a:spcAft>
                <a:spcPts val="0"/>
              </a:spcAft>
              <a:buFont typeface="+mj-lt"/>
              <a:buAutoNum type="alphaLcParenR"/>
            </a:pPr>
            <a:r>
              <a:rPr lang="en-US" i="1" dirty="0"/>
              <a:t>ICT investment is best modelled as a Cobb-Douglas production function of GDP as a technological variable.</a:t>
            </a:r>
          </a:p>
          <a:p>
            <a:pPr marL="342900" marR="0" lvl="0" indent="-342900">
              <a:lnSpc>
                <a:spcPct val="107000"/>
              </a:lnSpc>
              <a:spcBef>
                <a:spcPts val="600"/>
              </a:spcBef>
              <a:spcAft>
                <a:spcPts val="0"/>
              </a:spcAft>
              <a:buFont typeface="+mj-lt"/>
              <a:buAutoNum type="alphaLcParenR"/>
            </a:pPr>
            <a:r>
              <a:rPr lang="en-US" i="1" dirty="0"/>
              <a:t>The quality of digital and information technologies in general are elusive to measure as their values are volatile in a given year. Its impact might be nonlinear, an expression of uncaptured GDP, and/or a “two-faced” mismatch of demand and supply.</a:t>
            </a:r>
          </a:p>
          <a:p>
            <a:pPr marL="342900" marR="0" lvl="0" indent="-342900">
              <a:lnSpc>
                <a:spcPct val="107000"/>
              </a:lnSpc>
              <a:spcBef>
                <a:spcPts val="600"/>
              </a:spcBef>
              <a:spcAft>
                <a:spcPts val="800"/>
              </a:spcAft>
              <a:buFont typeface="+mj-lt"/>
              <a:buAutoNum type="alphaLcParenR"/>
            </a:pPr>
            <a:r>
              <a:rPr lang="en-US" i="1" dirty="0"/>
              <a:t>For econometric analysis, the model must control for volatility using a variety of techniques ranging from GLS regressions, nonlinear models, or hedonistic pricing.</a:t>
            </a:r>
          </a:p>
          <a:p>
            <a:endParaRPr lang="en-US" dirty="0"/>
          </a:p>
        </p:txBody>
      </p:sp>
      <p:sp>
        <p:nvSpPr>
          <p:cNvPr id="4" name="Slide Number Placeholder 3"/>
          <p:cNvSpPr>
            <a:spLocks noGrp="1"/>
          </p:cNvSpPr>
          <p:nvPr>
            <p:ph type="sldNum" sz="quarter" idx="5"/>
          </p:nvPr>
        </p:nvSpPr>
        <p:spPr/>
        <p:txBody>
          <a:bodyPr/>
          <a:lstStyle/>
          <a:p>
            <a:fld id="{9DD97261-F704-45B8-B380-25C28FBE1F96}" type="slidenum">
              <a:rPr lang="en-US" smtClean="0"/>
              <a:t>4</a:t>
            </a:fld>
            <a:endParaRPr lang="en-US"/>
          </a:p>
        </p:txBody>
      </p:sp>
    </p:spTree>
    <p:extLst>
      <p:ext uri="{BB962C8B-B14F-4D97-AF65-F5344CB8AC3E}">
        <p14:creationId xmlns:p14="http://schemas.microsoft.com/office/powerpoint/2010/main" val="201377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Trends for Cobb Douglas, Infrastructure, and Behaviors</a:t>
            </a:r>
          </a:p>
          <a:p>
            <a:endParaRPr lang="en-US" sz="1200" dirty="0"/>
          </a:p>
          <a:p>
            <a:r>
              <a:rPr lang="en-US" sz="1200" dirty="0"/>
              <a:t>Dramatic Differences in Observations</a:t>
            </a:r>
          </a:p>
          <a:p>
            <a:endParaRPr lang="en-US" sz="1200" dirty="0"/>
          </a:p>
          <a:p>
            <a:r>
              <a:rPr lang="en-US" sz="1200" dirty="0"/>
              <a:t>Implications</a:t>
            </a:r>
          </a:p>
          <a:p>
            <a:endParaRPr lang="en-US" dirty="0"/>
          </a:p>
        </p:txBody>
      </p:sp>
      <p:sp>
        <p:nvSpPr>
          <p:cNvPr id="4" name="Slide Number Placeholder 3"/>
          <p:cNvSpPr>
            <a:spLocks noGrp="1"/>
          </p:cNvSpPr>
          <p:nvPr>
            <p:ph type="sldNum" sz="quarter" idx="5"/>
          </p:nvPr>
        </p:nvSpPr>
        <p:spPr/>
        <p:txBody>
          <a:bodyPr/>
          <a:lstStyle/>
          <a:p>
            <a:fld id="{9DD97261-F704-45B8-B380-25C28FBE1F96}" type="slidenum">
              <a:rPr lang="en-US" smtClean="0"/>
              <a:t>6</a:t>
            </a:fld>
            <a:endParaRPr lang="en-US"/>
          </a:p>
        </p:txBody>
      </p:sp>
    </p:spTree>
    <p:extLst>
      <p:ext uri="{BB962C8B-B14F-4D97-AF65-F5344CB8AC3E}">
        <p14:creationId xmlns:p14="http://schemas.microsoft.com/office/powerpoint/2010/main" val="263003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Robust standard error, clustered by country. Hausman and joint FE performed, not statistically significant.</a:t>
            </a:r>
            <a:br>
              <a:rPr lang="en-US" dirty="0"/>
            </a:br>
            <a:br>
              <a:rPr lang="en-US" dirty="0"/>
            </a:br>
            <a:r>
              <a:rPr lang="en-US" dirty="0"/>
              <a:t>Significant details: OECD results are for 2016-2023 (w/ YouTube starting at 2008) for individuals ages 16-74 in the following countries:</a:t>
            </a:r>
          </a:p>
          <a:p>
            <a:r>
              <a:rPr lang="en-US" dirty="0"/>
              <a:t>(3) Austria, Belgium, </a:t>
            </a:r>
            <a:r>
              <a:rPr lang="en-US" b="1" dirty="0"/>
              <a:t>Bulgaria</a:t>
            </a:r>
            <a:r>
              <a:rPr lang="en-US" dirty="0"/>
              <a:t>, </a:t>
            </a:r>
            <a:r>
              <a:rPr lang="en-US" b="1" dirty="0"/>
              <a:t>Croatia</a:t>
            </a:r>
            <a:r>
              <a:rPr lang="en-US" dirty="0"/>
              <a:t>, Czechia, Denmark, Estonia, Finland, France, Germany, </a:t>
            </a:r>
            <a:r>
              <a:rPr lang="en-US" b="1" dirty="0"/>
              <a:t>Greece</a:t>
            </a:r>
            <a:r>
              <a:rPr lang="en-US" dirty="0"/>
              <a:t>, Hungary, Iceland, Ireland, Italy, Latvia, Lithuania, Luxembourg, Netherlands, Norway, Poland, Portugal, </a:t>
            </a:r>
            <a:r>
              <a:rPr lang="en-US" b="1" dirty="0"/>
              <a:t>Romania</a:t>
            </a:r>
            <a:r>
              <a:rPr lang="en-US" dirty="0"/>
              <a:t>, Slovak Republic, Slovenia, Spain, Sweden, </a:t>
            </a:r>
            <a:r>
              <a:rPr lang="en-US" b="1" dirty="0"/>
              <a:t>Turkey</a:t>
            </a:r>
            <a:r>
              <a:rPr lang="en-US" dirty="0"/>
              <a:t>, United Kingdom</a:t>
            </a:r>
            <a:br>
              <a:rPr lang="en-US" dirty="0"/>
            </a:br>
            <a:r>
              <a:rPr lang="en-US" dirty="0"/>
              <a:t>(4) Austria, Belgium, Czechia, Denmark, Estonia, Finland, France, Germany, Hungary, Iceland, Ireland, Italy, Latvia, Lithuania, Luxembourg, Netherlands, Norway, Poland, Portugal, Slovak Republic, Slovenia, Spain, Sweden, United Kingdom</a:t>
            </a:r>
          </a:p>
        </p:txBody>
      </p:sp>
      <p:sp>
        <p:nvSpPr>
          <p:cNvPr id="4" name="Slide Number Placeholder 3"/>
          <p:cNvSpPr>
            <a:spLocks noGrp="1"/>
          </p:cNvSpPr>
          <p:nvPr>
            <p:ph type="sldNum" sz="quarter" idx="5"/>
          </p:nvPr>
        </p:nvSpPr>
        <p:spPr/>
        <p:txBody>
          <a:bodyPr/>
          <a:lstStyle/>
          <a:p>
            <a:fld id="{9DD97261-F704-45B8-B380-25C28FBE1F96}" type="slidenum">
              <a:rPr lang="en-US" smtClean="0"/>
              <a:t>7</a:t>
            </a:fld>
            <a:endParaRPr lang="en-US"/>
          </a:p>
        </p:txBody>
      </p:sp>
    </p:spTree>
    <p:extLst>
      <p:ext uri="{BB962C8B-B14F-4D97-AF65-F5344CB8AC3E}">
        <p14:creationId xmlns:p14="http://schemas.microsoft.com/office/powerpoint/2010/main" val="179896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4/17/2024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4171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4/17/2024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97311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4/17/2024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7380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4/17/2024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76131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4/17/2024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2519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4/17/2024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44565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4/17/2024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2659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4/17/2024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8004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4/17/2024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66246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4/17/2024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80422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4/17/2024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48476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4/17/2024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42253654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Connected sticks shaping polygons background">
            <a:extLst>
              <a:ext uri="{FF2B5EF4-FFF2-40B4-BE49-F238E27FC236}">
                <a16:creationId xmlns:a16="http://schemas.microsoft.com/office/drawing/2014/main" id="{2E3513DE-CE23-49AA-D307-87618340C49C}"/>
              </a:ext>
            </a:extLst>
          </p:cNvPr>
          <p:cNvPicPr>
            <a:picLocks noChangeAspect="1"/>
          </p:cNvPicPr>
          <p:nvPr/>
        </p:nvPicPr>
        <p:blipFill rotWithShape="1">
          <a:blip r:embed="rId2">
            <a:alphaModFix amt="50000"/>
          </a:blip>
          <a:srcRect t="10016" b="5715"/>
          <a:stretch/>
        </p:blipFill>
        <p:spPr>
          <a:xfrm>
            <a:off x="20" y="1"/>
            <a:ext cx="12191980" cy="6857999"/>
          </a:xfrm>
          <a:prstGeom prst="rect">
            <a:avLst/>
          </a:prstGeom>
        </p:spPr>
      </p:pic>
      <p:sp>
        <p:nvSpPr>
          <p:cNvPr id="2" name="Title 1">
            <a:extLst>
              <a:ext uri="{FF2B5EF4-FFF2-40B4-BE49-F238E27FC236}">
                <a16:creationId xmlns:a16="http://schemas.microsoft.com/office/drawing/2014/main" id="{043D9505-09C5-2EC4-F7C0-FDDF1CBDD219}"/>
              </a:ext>
            </a:extLst>
          </p:cNvPr>
          <p:cNvSpPr>
            <a:spLocks noGrp="1"/>
          </p:cNvSpPr>
          <p:nvPr>
            <p:ph type="ctrTitle"/>
          </p:nvPr>
        </p:nvSpPr>
        <p:spPr>
          <a:xfrm>
            <a:off x="1524000" y="1122362"/>
            <a:ext cx="9144000" cy="2900518"/>
          </a:xfrm>
        </p:spPr>
        <p:txBody>
          <a:bodyPr>
            <a:normAutofit/>
          </a:bodyPr>
          <a:lstStyle/>
          <a:p>
            <a:r>
              <a:rPr lang="en-US" dirty="0"/>
              <a:t>Exploring the Nexus of Digital Behaviors, Information and Communication Technologies (ICT), and Economic Growth: An Empirical Analysis across Nations </a:t>
            </a:r>
            <a:endParaRPr lang="en-US" dirty="0">
              <a:solidFill>
                <a:srgbClr val="FFFFFF"/>
              </a:solidFill>
            </a:endParaRPr>
          </a:p>
        </p:txBody>
      </p:sp>
      <p:sp>
        <p:nvSpPr>
          <p:cNvPr id="3" name="Subtitle 2">
            <a:extLst>
              <a:ext uri="{FF2B5EF4-FFF2-40B4-BE49-F238E27FC236}">
                <a16:creationId xmlns:a16="http://schemas.microsoft.com/office/drawing/2014/main" id="{4EC9BB3E-C7B8-97D8-0C5E-2D433133B960}"/>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Andrew j. Cade</a:t>
            </a:r>
          </a:p>
        </p:txBody>
      </p:sp>
    </p:spTree>
    <p:extLst>
      <p:ext uri="{BB962C8B-B14F-4D97-AF65-F5344CB8AC3E}">
        <p14:creationId xmlns:p14="http://schemas.microsoft.com/office/powerpoint/2010/main" val="1272720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DC42-6465-4F4C-B953-B87EB9A18A88}"/>
              </a:ext>
            </a:extLst>
          </p:cNvPr>
          <p:cNvSpPr>
            <a:spLocks noGrp="1"/>
          </p:cNvSpPr>
          <p:nvPr>
            <p:ph type="title"/>
          </p:nvPr>
        </p:nvSpPr>
        <p:spPr>
          <a:xfrm>
            <a:off x="871108" y="146748"/>
            <a:ext cx="10449784" cy="1265928"/>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720B5707-8EDF-7901-4868-324373A9C388}"/>
              </a:ext>
            </a:extLst>
          </p:cNvPr>
          <p:cNvSpPr>
            <a:spLocks noGrp="1"/>
          </p:cNvSpPr>
          <p:nvPr>
            <p:ph sz="half" idx="1"/>
          </p:nvPr>
        </p:nvSpPr>
        <p:spPr>
          <a:xfrm>
            <a:off x="885493" y="1659163"/>
            <a:ext cx="6103079" cy="4017787"/>
          </a:xfrm>
        </p:spPr>
        <p:txBody>
          <a:bodyPr>
            <a:normAutofit fontScale="92500" lnSpcReduction="20000"/>
          </a:bodyPr>
          <a:lstStyle/>
          <a:p>
            <a:pPr marL="0" indent="0">
              <a:buNone/>
            </a:pPr>
            <a:r>
              <a:rPr lang="en-US" sz="2000" dirty="0"/>
              <a:t>Research Question:</a:t>
            </a:r>
            <a:r>
              <a:rPr lang="en-US" sz="2000" b="1" i="1" dirty="0"/>
              <a:t> </a:t>
            </a:r>
          </a:p>
          <a:p>
            <a:pPr marL="0" indent="0">
              <a:buNone/>
            </a:pPr>
            <a:r>
              <a:rPr lang="en-US" sz="2000" dirty="0"/>
              <a:t>What impact, if any, would </a:t>
            </a:r>
            <a:r>
              <a:rPr lang="en-US" sz="2000" i="1" dirty="0"/>
              <a:t>digital </a:t>
            </a:r>
            <a:r>
              <a:rPr lang="en-US" sz="2000" i="1" u="sng" dirty="0"/>
              <a:t>behaviors</a:t>
            </a:r>
            <a:r>
              <a:rPr lang="en-US" sz="2000" dirty="0"/>
              <a:t> on the web itself correlate to the GDP growth of a given nation?</a:t>
            </a:r>
          </a:p>
          <a:p>
            <a:pPr marL="0" indent="0">
              <a:buNone/>
            </a:pPr>
            <a:endParaRPr lang="en-US" sz="2000" dirty="0"/>
          </a:p>
          <a:p>
            <a:pPr marL="0" indent="0">
              <a:buNone/>
            </a:pPr>
            <a:r>
              <a:rPr lang="en-US" sz="2000" dirty="0"/>
              <a:t>Motivation: </a:t>
            </a:r>
          </a:p>
          <a:p>
            <a:r>
              <a:rPr lang="en-US" sz="2000" dirty="0"/>
              <a:t>Media influencers have a </a:t>
            </a:r>
            <a:r>
              <a:rPr lang="en-US" sz="2000" b="1" dirty="0"/>
              <a:t>big role in marketing</a:t>
            </a:r>
            <a:r>
              <a:rPr lang="en-US" sz="2000" dirty="0"/>
              <a:t>.</a:t>
            </a:r>
          </a:p>
          <a:p>
            <a:r>
              <a:rPr lang="en-US" sz="2000" dirty="0"/>
              <a:t>Digital sphere as an </a:t>
            </a:r>
            <a:r>
              <a:rPr lang="en-US" sz="2000" i="1" dirty="0"/>
              <a:t>information nexus</a:t>
            </a:r>
          </a:p>
          <a:p>
            <a:pPr lvl="1"/>
            <a:r>
              <a:rPr lang="en-US" sz="2000" dirty="0"/>
              <a:t>Trends, disparities, forecasting</a:t>
            </a:r>
          </a:p>
          <a:p>
            <a:r>
              <a:rPr lang="en-US" sz="2000" dirty="0"/>
              <a:t>Past questions concern </a:t>
            </a:r>
            <a:r>
              <a:rPr lang="en-US" sz="2000" b="1" dirty="0"/>
              <a:t>access</a:t>
            </a:r>
            <a:r>
              <a:rPr lang="en-US" sz="2000" dirty="0"/>
              <a:t> but not usage behavior</a:t>
            </a:r>
          </a:p>
          <a:p>
            <a:r>
              <a:rPr lang="en-US" sz="2000" dirty="0"/>
              <a:t>But internet </a:t>
            </a:r>
            <a:r>
              <a:rPr lang="en-US" sz="2000" b="1" dirty="0"/>
              <a:t>culture</a:t>
            </a:r>
            <a:r>
              <a:rPr lang="en-US" sz="2000" dirty="0"/>
              <a:t> feels substantial</a:t>
            </a:r>
          </a:p>
        </p:txBody>
      </p:sp>
      <p:sp>
        <p:nvSpPr>
          <p:cNvPr id="4" name="Date Placeholder 3">
            <a:extLst>
              <a:ext uri="{FF2B5EF4-FFF2-40B4-BE49-F238E27FC236}">
                <a16:creationId xmlns:a16="http://schemas.microsoft.com/office/drawing/2014/main" id="{BAE30C48-8D7E-9A79-55C6-58C8FF887695}"/>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4/17/2024</a:t>
            </a:fld>
            <a:endParaRPr lang="en-US"/>
          </a:p>
        </p:txBody>
      </p:sp>
      <p:sp>
        <p:nvSpPr>
          <p:cNvPr id="5" name="Footer Placeholder 4">
            <a:extLst>
              <a:ext uri="{FF2B5EF4-FFF2-40B4-BE49-F238E27FC236}">
                <a16:creationId xmlns:a16="http://schemas.microsoft.com/office/drawing/2014/main" id="{A51D6204-D6F0-D852-C0F4-55E58C4C2EC2}"/>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dirty="0"/>
              <a:t>Stander symposium 2024</a:t>
            </a:r>
            <a:endParaRPr lang="en-US"/>
          </a:p>
        </p:txBody>
      </p:sp>
      <p:sp>
        <p:nvSpPr>
          <p:cNvPr id="6" name="Slide Number Placeholder 5">
            <a:extLst>
              <a:ext uri="{FF2B5EF4-FFF2-40B4-BE49-F238E27FC236}">
                <a16:creationId xmlns:a16="http://schemas.microsoft.com/office/drawing/2014/main" id="{5C3C50D9-C056-5E40-938E-B80124F9DFB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a:t>
            </a:fld>
            <a:endParaRPr lang="en-US"/>
          </a:p>
        </p:txBody>
      </p:sp>
      <p:pic>
        <p:nvPicPr>
          <p:cNvPr id="1030" name="Picture 6" descr="MrBeast on His Swift Rise on YouTube and Beyond | TIME">
            <a:extLst>
              <a:ext uri="{FF2B5EF4-FFF2-40B4-BE49-F238E27FC236}">
                <a16:creationId xmlns:a16="http://schemas.microsoft.com/office/drawing/2014/main" id="{69FA13DA-9174-3F93-A1B5-AF6D60F75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242" y="2124634"/>
            <a:ext cx="3076964" cy="41013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uyin Logo PNG Vectors Free Download">
            <a:extLst>
              <a:ext uri="{FF2B5EF4-FFF2-40B4-BE49-F238E27FC236}">
                <a16:creationId xmlns:a16="http://schemas.microsoft.com/office/drawing/2014/main" id="{6522C0B7-FBE2-A18F-33C3-EF6983795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0278" y="330469"/>
            <a:ext cx="2425140" cy="2425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525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3" end="3"/>
                                            </p:txEl>
                                          </p:spTgt>
                                        </p:tgtEl>
                                      </p:cBhvr>
                                    </p:animEffect>
                                  </p:childTnLst>
                                </p:cTn>
                              </p:par>
                            </p:childTnLst>
                          </p:cTn>
                        </p:par>
                        <p:par>
                          <p:cTn id="23" fill="hold">
                            <p:stCondLst>
                              <p:cond delay="1000"/>
                            </p:stCondLst>
                            <p:childTnLst>
                              <p:par>
                                <p:cTn id="24" presetID="25"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3">
                                            <p:txEl>
                                              <p:pRg st="4" end="4"/>
                                            </p:txEl>
                                          </p:spTgt>
                                        </p:tgtEl>
                                      </p:cBhvr>
                                    </p:animEffect>
                                  </p:childTnLst>
                                </p:cTn>
                              </p:par>
                              <p:par>
                                <p:cTn id="34" presetID="25"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39"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3">
                                            <p:txEl>
                                              <p:pRg st="5" end="5"/>
                                            </p:txEl>
                                          </p:spTgt>
                                        </p:tgtEl>
                                      </p:cBhvr>
                                    </p:animEffect>
                                  </p:childTnLst>
                                </p:cTn>
                              </p:par>
                              <p:par>
                                <p:cTn id="44" presetID="25"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47"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48"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49"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50"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51"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52"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53" dur="1000" decel="50000">
                                          <p:stCondLst>
                                            <p:cond delay="0"/>
                                          </p:stCondLst>
                                        </p:cTn>
                                        <p:tgtEl>
                                          <p:spTgt spid="3">
                                            <p:txEl>
                                              <p:pRg st="6" end="6"/>
                                            </p:txEl>
                                          </p:spTgt>
                                        </p:tgtEl>
                                      </p:cBhvr>
                                    </p:animEffect>
                                  </p:childTnLst>
                                </p:cTn>
                              </p:par>
                              <p:par>
                                <p:cTn id="54" presetID="25"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57"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58"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5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60"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61"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62"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63" dur="1000" decel="50000">
                                          <p:stCondLst>
                                            <p:cond delay="0"/>
                                          </p:stCondLst>
                                        </p:cTn>
                                        <p:tgtEl>
                                          <p:spTgt spid="3">
                                            <p:txEl>
                                              <p:pRg st="7" end="7"/>
                                            </p:txEl>
                                          </p:spTgt>
                                        </p:tgtEl>
                                      </p:cBhvr>
                                    </p:animEffect>
                                  </p:childTnLst>
                                </p:cTn>
                              </p:par>
                              <p:par>
                                <p:cTn id="64" presetID="25"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p:cTn id="66"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69"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CE40-103B-76C4-683B-5A484282A51A}"/>
              </a:ext>
            </a:extLst>
          </p:cNvPr>
          <p:cNvSpPr>
            <a:spLocks noGrp="1"/>
          </p:cNvSpPr>
          <p:nvPr>
            <p:ph type="title"/>
          </p:nvPr>
        </p:nvSpPr>
        <p:spPr>
          <a:xfrm>
            <a:off x="223935" y="-496439"/>
            <a:ext cx="12039347" cy="1265928"/>
          </a:xfrm>
        </p:spPr>
        <p:txBody>
          <a:bodyPr/>
          <a:lstStyle/>
          <a:p>
            <a:r>
              <a:rPr lang="en-US" dirty="0"/>
              <a:t>Background Information – UNDP’s Digital Development Compass</a:t>
            </a:r>
          </a:p>
        </p:txBody>
      </p:sp>
      <p:sp>
        <p:nvSpPr>
          <p:cNvPr id="5" name="Footer Placeholder 4">
            <a:extLst>
              <a:ext uri="{FF2B5EF4-FFF2-40B4-BE49-F238E27FC236}">
                <a16:creationId xmlns:a16="http://schemas.microsoft.com/office/drawing/2014/main" id="{FFF08027-C692-9344-7D59-F346032D3132}"/>
              </a:ext>
            </a:extLst>
          </p:cNvPr>
          <p:cNvSpPr>
            <a:spLocks noGrp="1"/>
          </p:cNvSpPr>
          <p:nvPr>
            <p:ph type="ftr" sz="quarter" idx="11"/>
          </p:nvPr>
        </p:nvSpPr>
        <p:spPr>
          <a:xfrm>
            <a:off x="7392922" y="6496309"/>
            <a:ext cx="4297680" cy="365125"/>
          </a:xfrm>
        </p:spPr>
        <p:txBody>
          <a:bodyPr/>
          <a:lstStyle/>
          <a:p>
            <a:r>
              <a:rPr lang="en-US" dirty="0"/>
              <a:t>Stander symposium 2024</a:t>
            </a:r>
          </a:p>
        </p:txBody>
      </p:sp>
      <p:sp>
        <p:nvSpPr>
          <p:cNvPr id="6" name="Slide Number Placeholder 5">
            <a:extLst>
              <a:ext uri="{FF2B5EF4-FFF2-40B4-BE49-F238E27FC236}">
                <a16:creationId xmlns:a16="http://schemas.microsoft.com/office/drawing/2014/main" id="{DDCCE201-9590-E50A-83BF-55B80C2F0C34}"/>
              </a:ext>
            </a:extLst>
          </p:cNvPr>
          <p:cNvSpPr>
            <a:spLocks noGrp="1"/>
          </p:cNvSpPr>
          <p:nvPr>
            <p:ph type="sldNum" sz="quarter" idx="12"/>
          </p:nvPr>
        </p:nvSpPr>
        <p:spPr>
          <a:xfrm>
            <a:off x="11429998" y="6071846"/>
            <a:ext cx="521207" cy="365125"/>
          </a:xfrm>
        </p:spPr>
        <p:txBody>
          <a:bodyPr/>
          <a:lstStyle/>
          <a:p>
            <a:fld id="{C68AC1EC-23E2-4F0E-A5A4-674EC8DB954E}" type="slidenum">
              <a:rPr lang="en-US" smtClean="0"/>
              <a:t>3</a:t>
            </a:fld>
            <a:endParaRPr lang="en-US"/>
          </a:p>
        </p:txBody>
      </p:sp>
      <p:pic>
        <p:nvPicPr>
          <p:cNvPr id="10" name="Picture 9">
            <a:extLst>
              <a:ext uri="{FF2B5EF4-FFF2-40B4-BE49-F238E27FC236}">
                <a16:creationId xmlns:a16="http://schemas.microsoft.com/office/drawing/2014/main" id="{1BC984DB-A1E4-4AF9-AA65-178C38D5DB05}"/>
              </a:ext>
            </a:extLst>
          </p:cNvPr>
          <p:cNvPicPr>
            <a:picLocks noChangeAspect="1"/>
          </p:cNvPicPr>
          <p:nvPr/>
        </p:nvPicPr>
        <p:blipFill rotWithShape="1">
          <a:blip r:embed="rId3"/>
          <a:srcRect l="4240" r="7153"/>
          <a:stretch/>
        </p:blipFill>
        <p:spPr>
          <a:xfrm>
            <a:off x="1728313" y="997479"/>
            <a:ext cx="8735373" cy="5498830"/>
          </a:xfrm>
          <a:prstGeom prst="rect">
            <a:avLst/>
          </a:prstGeom>
        </p:spPr>
      </p:pic>
      <p:pic>
        <p:nvPicPr>
          <p:cNvPr id="13" name="Picture 12">
            <a:extLst>
              <a:ext uri="{FF2B5EF4-FFF2-40B4-BE49-F238E27FC236}">
                <a16:creationId xmlns:a16="http://schemas.microsoft.com/office/drawing/2014/main" id="{C6E695E2-6AA3-4DEF-9390-7E19D81F8A9D}"/>
              </a:ext>
            </a:extLst>
          </p:cNvPr>
          <p:cNvPicPr>
            <a:picLocks noChangeAspect="1"/>
          </p:cNvPicPr>
          <p:nvPr/>
        </p:nvPicPr>
        <p:blipFill>
          <a:blip r:embed="rId4"/>
          <a:stretch>
            <a:fillRect/>
          </a:stretch>
        </p:blipFill>
        <p:spPr>
          <a:xfrm>
            <a:off x="1573190" y="1068388"/>
            <a:ext cx="9148502" cy="5336627"/>
          </a:xfrm>
          <a:prstGeom prst="rect">
            <a:avLst/>
          </a:prstGeom>
        </p:spPr>
      </p:pic>
      <p:pic>
        <p:nvPicPr>
          <p:cNvPr id="15" name="Picture 14">
            <a:extLst>
              <a:ext uri="{FF2B5EF4-FFF2-40B4-BE49-F238E27FC236}">
                <a16:creationId xmlns:a16="http://schemas.microsoft.com/office/drawing/2014/main" id="{06AB6132-B833-40A0-93AD-C2BC1C693055}"/>
              </a:ext>
            </a:extLst>
          </p:cNvPr>
          <p:cNvPicPr>
            <a:picLocks noChangeAspect="1"/>
          </p:cNvPicPr>
          <p:nvPr/>
        </p:nvPicPr>
        <p:blipFill>
          <a:blip r:embed="rId5"/>
          <a:stretch>
            <a:fillRect/>
          </a:stretch>
        </p:blipFill>
        <p:spPr>
          <a:xfrm>
            <a:off x="1864819" y="1111569"/>
            <a:ext cx="8757577" cy="5270649"/>
          </a:xfrm>
          <a:prstGeom prst="rect">
            <a:avLst/>
          </a:prstGeom>
        </p:spPr>
      </p:pic>
      <p:pic>
        <p:nvPicPr>
          <p:cNvPr id="17" name="Picture 16">
            <a:extLst>
              <a:ext uri="{FF2B5EF4-FFF2-40B4-BE49-F238E27FC236}">
                <a16:creationId xmlns:a16="http://schemas.microsoft.com/office/drawing/2014/main" id="{1708FB07-01A8-4318-9ED5-27B597169C52}"/>
              </a:ext>
            </a:extLst>
          </p:cNvPr>
          <p:cNvPicPr>
            <a:picLocks noChangeAspect="1"/>
          </p:cNvPicPr>
          <p:nvPr/>
        </p:nvPicPr>
        <p:blipFill>
          <a:blip r:embed="rId6"/>
          <a:stretch>
            <a:fillRect/>
          </a:stretch>
        </p:blipFill>
        <p:spPr>
          <a:xfrm>
            <a:off x="1556253" y="1111569"/>
            <a:ext cx="9079492" cy="5318531"/>
          </a:xfrm>
          <a:prstGeom prst="rect">
            <a:avLst/>
          </a:prstGeom>
        </p:spPr>
      </p:pic>
      <p:pic>
        <p:nvPicPr>
          <p:cNvPr id="19" name="Picture 18">
            <a:extLst>
              <a:ext uri="{FF2B5EF4-FFF2-40B4-BE49-F238E27FC236}">
                <a16:creationId xmlns:a16="http://schemas.microsoft.com/office/drawing/2014/main" id="{632E42B8-D022-49EB-A455-FD1B1694B0E9}"/>
              </a:ext>
            </a:extLst>
          </p:cNvPr>
          <p:cNvPicPr>
            <a:picLocks noChangeAspect="1"/>
          </p:cNvPicPr>
          <p:nvPr/>
        </p:nvPicPr>
        <p:blipFill>
          <a:blip r:embed="rId7"/>
          <a:stretch>
            <a:fillRect/>
          </a:stretch>
        </p:blipFill>
        <p:spPr>
          <a:xfrm>
            <a:off x="1490301" y="1111894"/>
            <a:ext cx="9138770" cy="5450624"/>
          </a:xfrm>
          <a:prstGeom prst="rect">
            <a:avLst/>
          </a:prstGeom>
          <a:ln>
            <a:solidFill>
              <a:schemeClr val="tx1"/>
            </a:solidFill>
          </a:ln>
        </p:spPr>
      </p:pic>
    </p:spTree>
    <p:extLst>
      <p:ext uri="{BB962C8B-B14F-4D97-AF65-F5344CB8AC3E}">
        <p14:creationId xmlns:p14="http://schemas.microsoft.com/office/powerpoint/2010/main" val="1693015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4000"/>
                                        <p:tgtEl>
                                          <p:spTgt spid="10"/>
                                        </p:tgtEl>
                                      </p:cBhvr>
                                    </p:animEffect>
                                    <p:set>
                                      <p:cBhvr>
                                        <p:cTn id="7" dur="1" fill="hold">
                                          <p:stCondLst>
                                            <p:cond delay="39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4000"/>
                                        <p:tgtEl>
                                          <p:spTgt spid="13"/>
                                        </p:tgtEl>
                                      </p:cBhvr>
                                    </p:animEffect>
                                  </p:childTnLst>
                                </p:cTn>
                              </p:par>
                            </p:childTnLst>
                          </p:cTn>
                        </p:par>
                        <p:par>
                          <p:cTn id="11" fill="hold">
                            <p:stCondLst>
                              <p:cond delay="4000"/>
                            </p:stCondLst>
                            <p:childTnLst>
                              <p:par>
                                <p:cTn id="12" presetID="10" presetClass="exit" presetSubtype="0" fill="hold" nodeType="afterEffect">
                                  <p:stCondLst>
                                    <p:cond delay="0"/>
                                  </p:stCondLst>
                                  <p:childTnLst>
                                    <p:animEffect transition="out" filter="fade">
                                      <p:cBhvr>
                                        <p:cTn id="13" dur="4000"/>
                                        <p:tgtEl>
                                          <p:spTgt spid="13"/>
                                        </p:tgtEl>
                                      </p:cBhvr>
                                    </p:animEffect>
                                    <p:set>
                                      <p:cBhvr>
                                        <p:cTn id="14" dur="1" fill="hold">
                                          <p:stCondLst>
                                            <p:cond delay="3999"/>
                                          </p:stCondLst>
                                        </p:cTn>
                                        <p:tgtEl>
                                          <p:spTgt spid="1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4000"/>
                                        <p:tgtEl>
                                          <p:spTgt spid="15"/>
                                        </p:tgtEl>
                                      </p:cBhvr>
                                    </p:animEffect>
                                  </p:childTnLst>
                                </p:cTn>
                              </p:par>
                            </p:childTnLst>
                          </p:cTn>
                        </p:par>
                        <p:par>
                          <p:cTn id="18" fill="hold">
                            <p:stCondLst>
                              <p:cond delay="8000"/>
                            </p:stCondLst>
                            <p:childTnLst>
                              <p:par>
                                <p:cTn id="19" presetID="10" presetClass="exit" presetSubtype="0" fill="hold" nodeType="afterEffect">
                                  <p:stCondLst>
                                    <p:cond delay="0"/>
                                  </p:stCondLst>
                                  <p:childTnLst>
                                    <p:animEffect transition="out" filter="fade">
                                      <p:cBhvr>
                                        <p:cTn id="20" dur="4000"/>
                                        <p:tgtEl>
                                          <p:spTgt spid="15"/>
                                        </p:tgtEl>
                                      </p:cBhvr>
                                    </p:animEffect>
                                    <p:set>
                                      <p:cBhvr>
                                        <p:cTn id="21" dur="1" fill="hold">
                                          <p:stCondLst>
                                            <p:cond delay="3999"/>
                                          </p:stCondLst>
                                        </p:cTn>
                                        <p:tgtEl>
                                          <p:spTgt spid="1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4000"/>
                                        <p:tgtEl>
                                          <p:spTgt spid="17"/>
                                        </p:tgtEl>
                                      </p:cBhvr>
                                    </p:animEffect>
                                  </p:childTnLst>
                                </p:cTn>
                              </p:par>
                            </p:childTnLst>
                          </p:cTn>
                        </p:par>
                        <p:par>
                          <p:cTn id="25" fill="hold">
                            <p:stCondLst>
                              <p:cond delay="12000"/>
                            </p:stCondLst>
                            <p:childTnLst>
                              <p:par>
                                <p:cTn id="26" presetID="10" presetClass="exit" presetSubtype="0" fill="hold" nodeType="afterEffect">
                                  <p:stCondLst>
                                    <p:cond delay="0"/>
                                  </p:stCondLst>
                                  <p:childTnLst>
                                    <p:animEffect transition="out" filter="fade">
                                      <p:cBhvr>
                                        <p:cTn id="27" dur="4000"/>
                                        <p:tgtEl>
                                          <p:spTgt spid="17"/>
                                        </p:tgtEl>
                                      </p:cBhvr>
                                    </p:animEffect>
                                    <p:set>
                                      <p:cBhvr>
                                        <p:cTn id="28" dur="1" fill="hold">
                                          <p:stCondLst>
                                            <p:cond delay="3999"/>
                                          </p:stCondLst>
                                        </p:cTn>
                                        <p:tgtEl>
                                          <p:spTgt spid="17"/>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4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6257E0C-3111-4F82-AA95-5D3572A98AA0}"/>
              </a:ext>
            </a:extLst>
          </p:cNvPr>
          <p:cNvSpPr>
            <a:spLocks noGrp="1"/>
          </p:cNvSpPr>
          <p:nvPr>
            <p:ph type="dt" sz="half" idx="10"/>
          </p:nvPr>
        </p:nvSpPr>
        <p:spPr/>
        <p:txBody>
          <a:bodyPr/>
          <a:lstStyle/>
          <a:p>
            <a:fld id="{579F6069-8263-4296-913A-BC2234E8D32B}" type="datetime1">
              <a:rPr lang="en-US" smtClean="0"/>
              <a:t>4/17/2024</a:t>
            </a:fld>
            <a:endParaRPr lang="en-US"/>
          </a:p>
        </p:txBody>
      </p:sp>
      <p:sp>
        <p:nvSpPr>
          <p:cNvPr id="5" name="Footer Placeholder 4">
            <a:extLst>
              <a:ext uri="{FF2B5EF4-FFF2-40B4-BE49-F238E27FC236}">
                <a16:creationId xmlns:a16="http://schemas.microsoft.com/office/drawing/2014/main" id="{79FF4B66-36AA-47E6-A7EE-A1198C4AA419}"/>
              </a:ext>
            </a:extLst>
          </p:cNvPr>
          <p:cNvSpPr>
            <a:spLocks noGrp="1"/>
          </p:cNvSpPr>
          <p:nvPr>
            <p:ph type="ftr" sz="quarter" idx="11"/>
          </p:nvPr>
        </p:nvSpPr>
        <p:spPr/>
        <p:txBody>
          <a:bodyPr/>
          <a:lstStyle/>
          <a:p>
            <a:r>
              <a:rPr lang="en-US" dirty="0"/>
              <a:t>Stander symposium 2024</a:t>
            </a:r>
          </a:p>
        </p:txBody>
      </p:sp>
      <p:sp>
        <p:nvSpPr>
          <p:cNvPr id="6" name="Slide Number Placeholder 5">
            <a:extLst>
              <a:ext uri="{FF2B5EF4-FFF2-40B4-BE49-F238E27FC236}">
                <a16:creationId xmlns:a16="http://schemas.microsoft.com/office/drawing/2014/main" id="{EB2D3B00-7E96-4511-94E0-E1AD8F3C568A}"/>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9" name="Title 1">
            <a:extLst>
              <a:ext uri="{FF2B5EF4-FFF2-40B4-BE49-F238E27FC236}">
                <a16:creationId xmlns:a16="http://schemas.microsoft.com/office/drawing/2014/main" id="{E17A46D1-B861-48F1-A791-A95BBA36F1B1}"/>
              </a:ext>
            </a:extLst>
          </p:cNvPr>
          <p:cNvSpPr txBox="1">
            <a:spLocks/>
          </p:cNvSpPr>
          <p:nvPr/>
        </p:nvSpPr>
        <p:spPr>
          <a:xfrm>
            <a:off x="619181" y="0"/>
            <a:ext cx="10449784" cy="126592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en-US" dirty="0"/>
              <a:t>Insights from the Literature</a:t>
            </a:r>
          </a:p>
        </p:txBody>
      </p:sp>
      <p:sp>
        <p:nvSpPr>
          <p:cNvPr id="10" name="Content Placeholder 2">
            <a:extLst>
              <a:ext uri="{FF2B5EF4-FFF2-40B4-BE49-F238E27FC236}">
                <a16:creationId xmlns:a16="http://schemas.microsoft.com/office/drawing/2014/main" id="{38E75DF2-729D-4452-ACD4-C55A17528006}"/>
              </a:ext>
            </a:extLst>
          </p:cNvPr>
          <p:cNvSpPr txBox="1">
            <a:spLocks/>
          </p:cNvSpPr>
          <p:nvPr/>
        </p:nvSpPr>
        <p:spPr>
          <a:xfrm>
            <a:off x="874776" y="1346222"/>
            <a:ext cx="10442448" cy="4849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t>Seems to be a General focus on Infrastructure and Government</a:t>
            </a:r>
            <a:r>
              <a:rPr lang="en-US" sz="2000" dirty="0"/>
              <a:t>.</a:t>
            </a:r>
          </a:p>
          <a:p>
            <a:pPr marL="342900" indent="-342900">
              <a:lnSpc>
                <a:spcPct val="107000"/>
              </a:lnSpc>
              <a:spcBef>
                <a:spcPts val="600"/>
              </a:spcBef>
              <a:buFont typeface="+mj-lt"/>
              <a:buAutoNum type="alphaLcParenR"/>
            </a:pPr>
            <a:r>
              <a:rPr lang="en-US" sz="2000" dirty="0"/>
              <a:t>Digital Sphere for production in GDP– a </a:t>
            </a:r>
            <a:r>
              <a:rPr lang="en-US" sz="2000" b="1" dirty="0"/>
              <a:t>Cobb-Douglas Model</a:t>
            </a:r>
          </a:p>
          <a:p>
            <a:pPr marL="571500" lvl="1">
              <a:lnSpc>
                <a:spcPct val="107000"/>
              </a:lnSpc>
              <a:spcBef>
                <a:spcPts val="600"/>
              </a:spcBef>
            </a:pPr>
            <a:r>
              <a:rPr lang="en-US" sz="1600" i="1" dirty="0"/>
              <a:t>Ahmed, E. M., &amp; </a:t>
            </a:r>
            <a:r>
              <a:rPr lang="en-US" sz="1600" i="1" dirty="0" err="1"/>
              <a:t>Ridzuan</a:t>
            </a:r>
            <a:r>
              <a:rPr lang="en-US" sz="1600" i="1" dirty="0"/>
              <a:t>, R. (2013). </a:t>
            </a:r>
          </a:p>
          <a:p>
            <a:pPr marL="228600" lvl="1" indent="0">
              <a:lnSpc>
                <a:spcPct val="107000"/>
              </a:lnSpc>
              <a:spcBef>
                <a:spcPts val="600"/>
              </a:spcBef>
              <a:buNone/>
            </a:pPr>
            <a:endParaRPr lang="en-US" sz="1800" i="1" dirty="0"/>
          </a:p>
          <a:p>
            <a:pPr marL="342900" indent="-342900">
              <a:lnSpc>
                <a:spcPct val="107000"/>
              </a:lnSpc>
              <a:spcBef>
                <a:spcPts val="600"/>
              </a:spcBef>
              <a:buFont typeface="+mj-lt"/>
              <a:buAutoNum type="alphaLcParenR"/>
            </a:pPr>
            <a:r>
              <a:rPr lang="en-US" sz="2000" dirty="0"/>
              <a:t>Digital Technology is </a:t>
            </a:r>
            <a:r>
              <a:rPr lang="en-US" sz="2000" b="1" dirty="0"/>
              <a:t>nonlinear</a:t>
            </a:r>
            <a:r>
              <a:rPr lang="en-US" sz="2000" dirty="0"/>
              <a:t> and faces several empirical challenges.</a:t>
            </a:r>
            <a:endParaRPr lang="en-US" sz="1800" dirty="0"/>
          </a:p>
          <a:p>
            <a:pPr lvl="1">
              <a:lnSpc>
                <a:spcPct val="107000"/>
              </a:lnSpc>
              <a:spcBef>
                <a:spcPts val="600"/>
              </a:spcBef>
            </a:pPr>
            <a:r>
              <a:rPr lang="en-US" sz="1600" i="1" dirty="0"/>
              <a:t>Li, X., &amp; Wu, Q. (2023).</a:t>
            </a:r>
          </a:p>
          <a:p>
            <a:pPr marL="228600" lvl="1" indent="0">
              <a:lnSpc>
                <a:spcPct val="107000"/>
              </a:lnSpc>
              <a:spcBef>
                <a:spcPts val="600"/>
              </a:spcBef>
              <a:buNone/>
            </a:pPr>
            <a:endParaRPr lang="en-US" sz="1600" i="1" dirty="0"/>
          </a:p>
          <a:p>
            <a:pPr marL="342900" indent="-342900">
              <a:lnSpc>
                <a:spcPct val="107000"/>
              </a:lnSpc>
              <a:spcBef>
                <a:spcPts val="600"/>
              </a:spcBef>
              <a:buFont typeface="+mj-lt"/>
              <a:buAutoNum type="alphaLcParenR"/>
            </a:pPr>
            <a:r>
              <a:rPr lang="en-US" sz="2000" dirty="0"/>
              <a:t>A</a:t>
            </a:r>
            <a:r>
              <a:rPr lang="en-US" sz="2000" b="1" dirty="0"/>
              <a:t> theoretical challenge </a:t>
            </a:r>
            <a:r>
              <a:rPr lang="en-US" sz="2000" dirty="0"/>
              <a:t>of ‘Uncaptured GDP’ might exist</a:t>
            </a:r>
          </a:p>
          <a:p>
            <a:pPr lvl="1">
              <a:lnSpc>
                <a:spcPct val="107000"/>
              </a:lnSpc>
              <a:spcBef>
                <a:spcPts val="600"/>
              </a:spcBef>
            </a:pPr>
            <a:r>
              <a:rPr lang="en-US" sz="1600" i="1" dirty="0"/>
              <a:t>Watanabe, C., Naveed, K., </a:t>
            </a:r>
            <a:r>
              <a:rPr lang="en-US" sz="1600" i="1" dirty="0" err="1"/>
              <a:t>Tou</a:t>
            </a:r>
            <a:r>
              <a:rPr lang="en-US" sz="1600" i="1" dirty="0"/>
              <a:t>, Y., &amp; </a:t>
            </a:r>
            <a:r>
              <a:rPr lang="en-US" sz="1600" i="1" dirty="0" err="1"/>
              <a:t>Neittaanmäki</a:t>
            </a:r>
            <a:r>
              <a:rPr lang="en-US" sz="1600" i="1" dirty="0"/>
              <a:t>, P. (2018).</a:t>
            </a:r>
          </a:p>
          <a:p>
            <a:pPr marL="342900" indent="-342900">
              <a:lnSpc>
                <a:spcPct val="107000"/>
              </a:lnSpc>
              <a:spcBef>
                <a:spcPts val="600"/>
              </a:spcBef>
              <a:buFont typeface="+mj-lt"/>
              <a:buAutoNum type="alphaLcParenR"/>
            </a:pPr>
            <a:endParaRPr lang="en-US" sz="2000" i="1" dirty="0"/>
          </a:p>
          <a:p>
            <a:pPr marL="342900" indent="-342900">
              <a:lnSpc>
                <a:spcPct val="107000"/>
              </a:lnSpc>
              <a:spcBef>
                <a:spcPts val="600"/>
              </a:spcBef>
              <a:buFont typeface="+mj-lt"/>
              <a:buAutoNum type="alphaLcParenR"/>
            </a:pPr>
            <a:r>
              <a:rPr lang="en-US" sz="2000" dirty="0"/>
              <a:t>Suggested </a:t>
            </a:r>
            <a:r>
              <a:rPr lang="en-US" sz="2000" b="1" dirty="0"/>
              <a:t>causality</a:t>
            </a:r>
            <a:r>
              <a:rPr lang="en-US" sz="2000" dirty="0"/>
              <a:t> between digital connectivity and consumption in COVID-19.</a:t>
            </a:r>
          </a:p>
          <a:p>
            <a:pPr lvl="1">
              <a:lnSpc>
                <a:spcPct val="107000"/>
              </a:lnSpc>
              <a:spcBef>
                <a:spcPts val="600"/>
              </a:spcBef>
            </a:pPr>
            <a:r>
              <a:rPr lang="en-US" sz="1600" i="1" dirty="0" err="1"/>
              <a:t>Olender-Skorek</a:t>
            </a:r>
            <a:r>
              <a:rPr lang="en-US" sz="1600" i="1" dirty="0"/>
              <a:t>, M., </a:t>
            </a:r>
            <a:r>
              <a:rPr lang="en-US" sz="1600" i="1" dirty="0" err="1"/>
              <a:t>Szałański</a:t>
            </a:r>
            <a:r>
              <a:rPr lang="en-US" sz="1600" i="1" dirty="0"/>
              <a:t>, M., &amp; </a:t>
            </a:r>
            <a:r>
              <a:rPr lang="en-US" sz="1600" i="1" dirty="0" err="1"/>
              <a:t>Sylwestrzak</a:t>
            </a:r>
            <a:r>
              <a:rPr lang="en-US" sz="1600" i="1" dirty="0"/>
              <a:t>, M. (2021).</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652346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Scale>
                                      <p:cBhvr>
                                        <p:cTn id="7" dur="1000" decel="50000" fill="hold">
                                          <p:stCondLst>
                                            <p:cond delay="0"/>
                                          </p:stCondLst>
                                        </p:cTn>
                                        <p:tgtEl>
                                          <p:spTgt spid="10">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
                                            <p:txEl>
                                              <p:pRg st="0" end="0"/>
                                            </p:txEl>
                                          </p:spTgt>
                                        </p:tgtEl>
                                        <p:attrNameLst>
                                          <p:attrName>ppt_x</p:attrName>
                                          <p:attrName>ppt_y</p:attrName>
                                        </p:attrNameLst>
                                      </p:cBhvr>
                                    </p:animMotion>
                                    <p:animEffect transition="in" filter="fade">
                                      <p:cBhvr>
                                        <p:cTn id="9" dur="1000"/>
                                        <p:tgtEl>
                                          <p:spTgt spid="10">
                                            <p:txEl>
                                              <p:pRg st="0" end="0"/>
                                            </p:txEl>
                                          </p:spTgt>
                                        </p:tgtEl>
                                      </p:cBhvr>
                                    </p:animEffect>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 calcmode="lin" valueType="num">
                                      <p:cBhvr additive="base">
                                        <p:cTn id="22"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
                                            <p:txEl>
                                              <p:pRg st="4" end="4"/>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 calcmode="lin" valueType="num">
                                      <p:cBhvr additive="base">
                                        <p:cTn id="26"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fill="hold" nodeType="after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 calcmode="lin" valueType="num">
                                      <p:cBhvr additive="base">
                                        <p:cTn id="31" dur="5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 calcmode="lin" valueType="num">
                                      <p:cBhvr additive="base">
                                        <p:cTn id="35" dur="500" fill="hold"/>
                                        <p:tgtEl>
                                          <p:spTgt spid="10">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
                                            <p:txEl>
                                              <p:pRg st="8" end="8"/>
                                            </p:txEl>
                                          </p:spTgt>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8" fill="hold" nodeType="afterEffect">
                                  <p:stCondLst>
                                    <p:cond delay="0"/>
                                  </p:stCondLst>
                                  <p:childTnLst>
                                    <p:set>
                                      <p:cBhvr>
                                        <p:cTn id="39" dur="1" fill="hold">
                                          <p:stCondLst>
                                            <p:cond delay="0"/>
                                          </p:stCondLst>
                                        </p:cTn>
                                        <p:tgtEl>
                                          <p:spTgt spid="10">
                                            <p:txEl>
                                              <p:pRg st="10" end="10"/>
                                            </p:txEl>
                                          </p:spTgt>
                                        </p:tgtEl>
                                        <p:attrNameLst>
                                          <p:attrName>style.visibility</p:attrName>
                                        </p:attrNameLst>
                                      </p:cBhvr>
                                      <p:to>
                                        <p:strVal val="visible"/>
                                      </p:to>
                                    </p:set>
                                    <p:anim calcmode="lin" valueType="num">
                                      <p:cBhvr additive="base">
                                        <p:cTn id="40" dur="500" fill="hold"/>
                                        <p:tgtEl>
                                          <p:spTgt spid="10">
                                            <p:txEl>
                                              <p:pRg st="10" end="1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0">
                                            <p:txEl>
                                              <p:pRg st="10" end="10"/>
                                            </p:txEl>
                                          </p:spTgt>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10">
                                            <p:txEl>
                                              <p:pRg st="11" end="11"/>
                                            </p:txEl>
                                          </p:spTgt>
                                        </p:tgtEl>
                                        <p:attrNameLst>
                                          <p:attrName>style.visibility</p:attrName>
                                        </p:attrNameLst>
                                      </p:cBhvr>
                                      <p:to>
                                        <p:strVal val="visible"/>
                                      </p:to>
                                    </p:set>
                                    <p:anim calcmode="lin" valueType="num">
                                      <p:cBhvr additive="base">
                                        <p:cTn id="44" dur="500" fill="hold"/>
                                        <p:tgtEl>
                                          <p:spTgt spid="10">
                                            <p:txEl>
                                              <p:pRg st="11" end="1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72C8-1E67-465C-A996-A481D35ED600}"/>
              </a:ext>
            </a:extLst>
          </p:cNvPr>
          <p:cNvSpPr>
            <a:spLocks noGrp="1"/>
          </p:cNvSpPr>
          <p:nvPr>
            <p:ph type="title"/>
          </p:nvPr>
        </p:nvSpPr>
        <p:spPr>
          <a:xfrm>
            <a:off x="642500" y="136525"/>
            <a:ext cx="10449784" cy="1265928"/>
          </a:xfrm>
        </p:spPr>
        <p:txBody>
          <a:bodyPr/>
          <a:lstStyle/>
          <a:p>
            <a:r>
              <a:rPr lang="en-US" dirty="0"/>
              <a:t>How to Model Digital Culture? What are the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39BACF-C4F8-415B-BE74-9E311F64C67E}"/>
                  </a:ext>
                </a:extLst>
              </p:cNvPr>
              <p:cNvSpPr>
                <a:spLocks noGrp="1"/>
              </p:cNvSpPr>
              <p:nvPr>
                <p:ph idx="1"/>
              </p:nvPr>
            </p:nvSpPr>
            <p:spPr>
              <a:xfrm>
                <a:off x="885160" y="1682123"/>
                <a:ext cx="10442448" cy="5175877"/>
              </a:xfrm>
            </p:spPr>
            <p:txBody>
              <a:bodyPr>
                <a:normAutofit/>
              </a:bodyPr>
              <a:lstStyle/>
              <a:p>
                <a:pPr marL="457200" indent="-457200">
                  <a:buFont typeface="+mj-lt"/>
                  <a:buAutoNum type="alphaLcParenR"/>
                </a:pPr>
                <a:r>
                  <a:rPr lang="en-US" sz="2000" dirty="0"/>
                  <a:t>The model must be related to the literature’s framework.</a:t>
                </a:r>
              </a:p>
              <a:p>
                <a:pPr marL="746125" lvl="1"/>
                <a:r>
                  <a:rPr lang="en-US" sz="2000" dirty="0"/>
                  <a:t>Use of a logarithmic Cobb-Douglass “form”</a:t>
                </a:r>
              </a:p>
              <a:p>
                <a:pPr marL="228600" lvl="1" indent="0">
                  <a:spcBef>
                    <a:spcPts val="1200"/>
                  </a:spcBef>
                  <a:spcAft>
                    <a:spcPts val="1200"/>
                  </a:spcAft>
                  <a:buNone/>
                </a:pPr>
                <a:r>
                  <a:rPr lang="en-US" sz="2000" dirty="0"/>
                  <a:t>	</a:t>
                </a:r>
                <a14:m>
                  <m:oMath xmlns:m="http://schemas.openxmlformats.org/officeDocument/2006/math">
                    <m:r>
                      <a:rPr lang="en-US" sz="2000" b="0" i="1" smtClean="0">
                        <a:latin typeface="Cambria Math" panose="02040503050406030204" pitchFamily="18" charset="0"/>
                      </a:rPr>
                      <m:t>𝑟𝐺𝐷𝑃</m:t>
                    </m:r>
                    <m:r>
                      <a:rPr lang="en-US" sz="2000" b="0" i="1" smtClean="0">
                        <a:latin typeface="Cambria Math" panose="02040503050406030204" pitchFamily="18" charset="0"/>
                      </a:rPr>
                      <m:t>=</m:t>
                    </m:r>
                    <m:r>
                      <a:rPr lang="en-US" sz="2000" b="0" i="1" smtClean="0">
                        <a:latin typeface="Cambria Math" panose="02040503050406030204" pitchFamily="18" charset="0"/>
                      </a:rPr>
                      <m:t>𝑙𝑛𝐴</m:t>
                    </m:r>
                    <m:r>
                      <a:rPr lang="en-US" sz="2000" b="0" i="1" smtClean="0">
                        <a:latin typeface="Cambria Math" panose="02040503050406030204" pitchFamily="18" charset="0"/>
                      </a:rPr>
                      <m:t>+</m:t>
                    </m:r>
                    <m:r>
                      <a:rPr lang="en-US" sz="2000" b="0" i="1" smtClean="0">
                        <a:latin typeface="Cambria Math" panose="02040503050406030204" pitchFamily="18" charset="0"/>
                      </a:rPr>
                      <m:t>𝑙𝑛𝐿</m:t>
                    </m:r>
                    <m:r>
                      <a:rPr lang="en-US" sz="2000" b="0" i="1" smtClean="0">
                        <a:latin typeface="Cambria Math" panose="02040503050406030204" pitchFamily="18" charset="0"/>
                      </a:rPr>
                      <m:t>+</m:t>
                    </m:r>
                    <m:r>
                      <a:rPr lang="en-US" sz="2000" b="0" i="1" smtClean="0">
                        <a:latin typeface="Cambria Math" panose="02040503050406030204" pitchFamily="18" charset="0"/>
                      </a:rPr>
                      <m:t>𝑙𝑛𝐾𝑛𝐼𝐶𝑇</m:t>
                    </m:r>
                    <m:r>
                      <a:rPr lang="en-US" sz="2000" b="0" i="1" smtClean="0">
                        <a:latin typeface="Cambria Math" panose="02040503050406030204" pitchFamily="18" charset="0"/>
                      </a:rPr>
                      <m:t>+</m:t>
                    </m:r>
                  </m:oMath>
                </a14:m>
                <a:r>
                  <a:rPr lang="en-US" sz="2000" dirty="0"/>
                  <a:t> . . .</a:t>
                </a:r>
              </a:p>
              <a:p>
                <a:pPr marL="457200" indent="-457200">
                  <a:buFont typeface="+mj-lt"/>
                  <a:buAutoNum type="alphaLcParenR"/>
                </a:pPr>
                <a:r>
                  <a:rPr lang="en-US" sz="2000" dirty="0"/>
                  <a:t>The model must connect the framework to UNDP’s Digital Development Compass.</a:t>
                </a:r>
              </a:p>
              <a:p>
                <a:pPr marL="746125" lvl="1"/>
                <a:r>
                  <a:rPr lang="en-US" sz="2000" dirty="0"/>
                  <a:t>Applying the HDI and MCI, key metrics for the tool.</a:t>
                </a:r>
              </a:p>
              <a:p>
                <a:pPr marL="914400" lvl="1" indent="0">
                  <a:spcBef>
                    <a:spcPts val="1200"/>
                  </a:spcBef>
                  <a:spcAft>
                    <a:spcPts val="1200"/>
                  </a:spcAft>
                  <a:buNone/>
                </a:pPr>
                <a14:m>
                  <m:oMath xmlns:m="http://schemas.openxmlformats.org/officeDocument/2006/math">
                    <m:r>
                      <a:rPr lang="en-US" sz="2000" b="0" i="1" smtClean="0">
                        <a:latin typeface="Cambria Math" panose="02040503050406030204" pitchFamily="18" charset="0"/>
                      </a:rPr>
                      <m:t>𝑙𝑛𝑀𝐶𝐼</m:t>
                    </m:r>
                    <m:r>
                      <a:rPr lang="en-US" sz="2000" b="0" i="1" smtClean="0">
                        <a:latin typeface="Cambria Math" panose="02040503050406030204" pitchFamily="18" charset="0"/>
                      </a:rPr>
                      <m:t>+</m:t>
                    </m:r>
                    <m:r>
                      <a:rPr lang="en-US" sz="2000" b="0" i="1" smtClean="0">
                        <a:latin typeface="Cambria Math" panose="02040503050406030204" pitchFamily="18" charset="0"/>
                      </a:rPr>
                      <m:t>𝑙𝑛𝐻𝐷𝐼</m:t>
                    </m:r>
                    <m:r>
                      <a:rPr lang="en-US" sz="2000" b="0" i="1" smtClean="0">
                        <a:latin typeface="Cambria Math" panose="02040503050406030204" pitchFamily="18" charset="0"/>
                      </a:rPr>
                      <m:t>+</m:t>
                    </m:r>
                  </m:oMath>
                </a14:m>
                <a:r>
                  <a:rPr lang="en-US" sz="2000" dirty="0"/>
                  <a:t> . . .</a:t>
                </a:r>
              </a:p>
              <a:p>
                <a:pPr marL="457200" indent="-457200">
                  <a:buFont typeface="+mj-lt"/>
                  <a:buAutoNum type="alphaLcParenR"/>
                </a:pPr>
                <a:r>
                  <a:rPr lang="en-US" sz="2000" dirty="0"/>
                  <a:t>The model must identify digital </a:t>
                </a:r>
                <a:r>
                  <a:rPr lang="en-US" sz="2000" b="1" dirty="0"/>
                  <a:t>behaviors</a:t>
                </a:r>
                <a:r>
                  <a:rPr lang="en-US" sz="2000" dirty="0"/>
                  <a:t> to capture digital </a:t>
                </a:r>
                <a:r>
                  <a:rPr lang="en-US" sz="2000" i="1" dirty="0"/>
                  <a:t>culture</a:t>
                </a:r>
                <a:r>
                  <a:rPr lang="en-US" sz="2000" dirty="0"/>
                  <a:t>.</a:t>
                </a:r>
              </a:p>
              <a:p>
                <a:pPr marL="746125" lvl="1"/>
                <a:r>
                  <a:rPr lang="en-US" sz="2000" dirty="0"/>
                  <a:t>Three proposed percent population variables.</a:t>
                </a:r>
              </a:p>
              <a:p>
                <a:pPr marL="517525" lvl="1" indent="0">
                  <a:buNone/>
                </a:pPr>
                <a:endParaRPr lang="en-US" sz="500" dirty="0"/>
              </a:p>
              <a:p>
                <a:pPr marL="858838" lvl="1" indent="0">
                  <a:spcBef>
                    <a:spcPts val="1200"/>
                  </a:spcBef>
                  <a:spcAft>
                    <a:spcPts val="1200"/>
                  </a:spcAft>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𝑝𝑐𝑡𝑌𝑇𝐵</m:t>
                      </m:r>
                      <m:r>
                        <a:rPr lang="en-US" sz="1800" b="0" i="1" smtClean="0">
                          <a:latin typeface="Cambria Math" panose="02040503050406030204" pitchFamily="18" charset="0"/>
                        </a:rPr>
                        <m:t>+</m:t>
                      </m:r>
                      <m:r>
                        <a:rPr lang="en-US" sz="1800" b="0" i="1" smtClean="0">
                          <a:latin typeface="Cambria Math" panose="02040503050406030204" pitchFamily="18" charset="0"/>
                        </a:rPr>
                        <m:t>𝑝𝑐𝑡𝑇𝑉</m:t>
                      </m:r>
                      <m:r>
                        <a:rPr lang="en-US" sz="1800" b="0" i="1" smtClean="0">
                          <a:latin typeface="Cambria Math" panose="02040503050406030204" pitchFamily="18" charset="0"/>
                        </a:rPr>
                        <m:t>+</m:t>
                      </m:r>
                      <m:r>
                        <a:rPr lang="en-US" sz="1800" b="0" i="1" smtClean="0">
                          <a:latin typeface="Cambria Math" panose="02040503050406030204" pitchFamily="18" charset="0"/>
                        </a:rPr>
                        <m:t>𝑝𝑐𝑡𝑀𝑈𝑆</m:t>
                      </m:r>
                    </m:oMath>
                  </m:oMathPara>
                </a14:m>
                <a:endParaRPr lang="en-US" sz="1800" dirty="0"/>
              </a:p>
            </p:txBody>
          </p:sp>
        </mc:Choice>
        <mc:Fallback xmlns="">
          <p:sp>
            <p:nvSpPr>
              <p:cNvPr id="3" name="Content Placeholder 2">
                <a:extLst>
                  <a:ext uri="{FF2B5EF4-FFF2-40B4-BE49-F238E27FC236}">
                    <a16:creationId xmlns:a16="http://schemas.microsoft.com/office/drawing/2014/main" id="{3D39BACF-C4F8-415B-BE74-9E311F64C67E}"/>
                  </a:ext>
                </a:extLst>
              </p:cNvPr>
              <p:cNvSpPr>
                <a:spLocks noGrp="1" noRot="1" noChangeAspect="1" noMove="1" noResize="1" noEditPoints="1" noAdjustHandles="1" noChangeArrowheads="1" noChangeShapeType="1" noTextEdit="1"/>
              </p:cNvSpPr>
              <p:nvPr>
                <p:ph idx="1"/>
              </p:nvPr>
            </p:nvSpPr>
            <p:spPr>
              <a:xfrm>
                <a:off x="885160" y="1682123"/>
                <a:ext cx="10442448" cy="5175877"/>
              </a:xfrm>
              <a:blipFill>
                <a:blip r:embed="rId2"/>
                <a:stretch>
                  <a:fillRect l="-6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4716181-6E0C-45B9-80C2-EEE0DB017B67}"/>
              </a:ext>
            </a:extLst>
          </p:cNvPr>
          <p:cNvSpPr>
            <a:spLocks noGrp="1"/>
          </p:cNvSpPr>
          <p:nvPr>
            <p:ph type="dt" sz="half" idx="10"/>
          </p:nvPr>
        </p:nvSpPr>
        <p:spPr/>
        <p:txBody>
          <a:bodyPr/>
          <a:lstStyle/>
          <a:p>
            <a:fld id="{579F6069-8263-4296-913A-BC2234E8D32B}" type="datetime1">
              <a:rPr lang="en-US" smtClean="0"/>
              <a:t>4/17/2024</a:t>
            </a:fld>
            <a:endParaRPr lang="en-US" dirty="0"/>
          </a:p>
        </p:txBody>
      </p:sp>
      <p:sp>
        <p:nvSpPr>
          <p:cNvPr id="5" name="Footer Placeholder 4">
            <a:extLst>
              <a:ext uri="{FF2B5EF4-FFF2-40B4-BE49-F238E27FC236}">
                <a16:creationId xmlns:a16="http://schemas.microsoft.com/office/drawing/2014/main" id="{32D9FED6-84CE-403F-852E-B06EC90BFA36}"/>
              </a:ext>
            </a:extLst>
          </p:cNvPr>
          <p:cNvSpPr>
            <a:spLocks noGrp="1"/>
          </p:cNvSpPr>
          <p:nvPr>
            <p:ph type="ftr" sz="quarter" idx="11"/>
          </p:nvPr>
        </p:nvSpPr>
        <p:spPr/>
        <p:txBody>
          <a:bodyPr/>
          <a:lstStyle/>
          <a:p>
            <a:r>
              <a:rPr lang="en-US" dirty="0"/>
              <a:t>Stander symposium 2024</a:t>
            </a:r>
          </a:p>
        </p:txBody>
      </p:sp>
      <p:sp>
        <p:nvSpPr>
          <p:cNvPr id="6" name="Slide Number Placeholder 5">
            <a:extLst>
              <a:ext uri="{FF2B5EF4-FFF2-40B4-BE49-F238E27FC236}">
                <a16:creationId xmlns:a16="http://schemas.microsoft.com/office/drawing/2014/main" id="{3DD7C955-682B-4BC5-BFDE-3FAF1683FDD5}"/>
              </a:ext>
            </a:extLst>
          </p:cNvPr>
          <p:cNvSpPr>
            <a:spLocks noGrp="1"/>
          </p:cNvSpPr>
          <p:nvPr>
            <p:ph type="sldNum" sz="quarter" idx="12"/>
          </p:nvPr>
        </p:nvSpPr>
        <p:spPr/>
        <p:txBody>
          <a:bodyPr/>
          <a:lstStyle/>
          <a:p>
            <a:fld id="{C68AC1EC-23E2-4F0E-A5A4-674EC8DB954E}" type="slidenum">
              <a:rPr lang="en-US" smtClean="0"/>
              <a:t>5</a:t>
            </a:fld>
            <a:endParaRPr lang="en-US"/>
          </a:p>
        </p:txBody>
      </p:sp>
    </p:spTree>
    <p:extLst>
      <p:ext uri="{BB962C8B-B14F-4D97-AF65-F5344CB8AC3E}">
        <p14:creationId xmlns:p14="http://schemas.microsoft.com/office/powerpoint/2010/main" val="2437656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5951-E3CA-F36B-A01C-3DB0077ED44A}"/>
              </a:ext>
            </a:extLst>
          </p:cNvPr>
          <p:cNvSpPr>
            <a:spLocks noGrp="1"/>
          </p:cNvSpPr>
          <p:nvPr>
            <p:ph type="title"/>
          </p:nvPr>
        </p:nvSpPr>
        <p:spPr>
          <a:xfrm>
            <a:off x="514761" y="-144432"/>
            <a:ext cx="10449784" cy="1265928"/>
          </a:xfrm>
        </p:spPr>
        <p:txBody>
          <a:bodyPr/>
          <a:lstStyle/>
          <a:p>
            <a:r>
              <a:rPr lang="en-US" dirty="0"/>
              <a:t>Data Summary, Sources, and Takeaways</a:t>
            </a:r>
          </a:p>
        </p:txBody>
      </p:sp>
      <p:graphicFrame>
        <p:nvGraphicFramePr>
          <p:cNvPr id="7" name="Content Placeholder 6">
            <a:extLst>
              <a:ext uri="{FF2B5EF4-FFF2-40B4-BE49-F238E27FC236}">
                <a16:creationId xmlns:a16="http://schemas.microsoft.com/office/drawing/2014/main" id="{A585DF82-4C47-4ADC-DBE9-078B26D438F8}"/>
              </a:ext>
            </a:extLst>
          </p:cNvPr>
          <p:cNvGraphicFramePr>
            <a:graphicFrameLocks noGrp="1"/>
          </p:cNvGraphicFramePr>
          <p:nvPr>
            <p:ph idx="1"/>
            <p:extLst>
              <p:ext uri="{D42A27DB-BD31-4B8C-83A1-F6EECF244321}">
                <p14:modId xmlns:p14="http://schemas.microsoft.com/office/powerpoint/2010/main" val="3505130944"/>
              </p:ext>
            </p:extLst>
          </p:nvPr>
        </p:nvGraphicFramePr>
        <p:xfrm>
          <a:off x="1044387" y="2117678"/>
          <a:ext cx="10103225" cy="4238672"/>
        </p:xfrm>
        <a:graphic>
          <a:graphicData uri="http://schemas.openxmlformats.org/drawingml/2006/table">
            <a:tbl>
              <a:tblPr firstRow="1" firstCol="1" bandRow="1">
                <a:tableStyleId>{5C22544A-7EE6-4342-B048-85BDC9FD1C3A}</a:tableStyleId>
              </a:tblPr>
              <a:tblGrid>
                <a:gridCol w="1469823">
                  <a:extLst>
                    <a:ext uri="{9D8B030D-6E8A-4147-A177-3AD203B41FA5}">
                      <a16:colId xmlns:a16="http://schemas.microsoft.com/office/drawing/2014/main" val="3812047736"/>
                    </a:ext>
                  </a:extLst>
                </a:gridCol>
                <a:gridCol w="1418430">
                  <a:extLst>
                    <a:ext uri="{9D8B030D-6E8A-4147-A177-3AD203B41FA5}">
                      <a16:colId xmlns:a16="http://schemas.microsoft.com/office/drawing/2014/main" val="2366597531"/>
                    </a:ext>
                  </a:extLst>
                </a:gridCol>
                <a:gridCol w="842505">
                  <a:extLst>
                    <a:ext uri="{9D8B030D-6E8A-4147-A177-3AD203B41FA5}">
                      <a16:colId xmlns:a16="http://schemas.microsoft.com/office/drawing/2014/main" val="2168461941"/>
                    </a:ext>
                  </a:extLst>
                </a:gridCol>
                <a:gridCol w="1068144">
                  <a:extLst>
                    <a:ext uri="{9D8B030D-6E8A-4147-A177-3AD203B41FA5}">
                      <a16:colId xmlns:a16="http://schemas.microsoft.com/office/drawing/2014/main" val="2905237566"/>
                    </a:ext>
                  </a:extLst>
                </a:gridCol>
                <a:gridCol w="1063595">
                  <a:extLst>
                    <a:ext uri="{9D8B030D-6E8A-4147-A177-3AD203B41FA5}">
                      <a16:colId xmlns:a16="http://schemas.microsoft.com/office/drawing/2014/main" val="3499583226"/>
                    </a:ext>
                  </a:extLst>
                </a:gridCol>
                <a:gridCol w="1133651">
                  <a:extLst>
                    <a:ext uri="{9D8B030D-6E8A-4147-A177-3AD203B41FA5}">
                      <a16:colId xmlns:a16="http://schemas.microsoft.com/office/drawing/2014/main" val="3322902959"/>
                    </a:ext>
                  </a:extLst>
                </a:gridCol>
                <a:gridCol w="872530">
                  <a:extLst>
                    <a:ext uri="{9D8B030D-6E8A-4147-A177-3AD203B41FA5}">
                      <a16:colId xmlns:a16="http://schemas.microsoft.com/office/drawing/2014/main" val="1311060777"/>
                    </a:ext>
                  </a:extLst>
                </a:gridCol>
                <a:gridCol w="1133651">
                  <a:extLst>
                    <a:ext uri="{9D8B030D-6E8A-4147-A177-3AD203B41FA5}">
                      <a16:colId xmlns:a16="http://schemas.microsoft.com/office/drawing/2014/main" val="1178168375"/>
                    </a:ext>
                  </a:extLst>
                </a:gridCol>
                <a:gridCol w="1100896">
                  <a:extLst>
                    <a:ext uri="{9D8B030D-6E8A-4147-A177-3AD203B41FA5}">
                      <a16:colId xmlns:a16="http://schemas.microsoft.com/office/drawing/2014/main" val="1794634950"/>
                    </a:ext>
                  </a:extLst>
                </a:gridCol>
              </a:tblGrid>
              <a:tr h="626548">
                <a:tc>
                  <a:txBody>
                    <a:bodyPr/>
                    <a:lstStyle/>
                    <a:p>
                      <a:pPr marL="0" marR="0" algn="ctr">
                        <a:lnSpc>
                          <a:spcPct val="107000"/>
                        </a:lnSpc>
                        <a:spcBef>
                          <a:spcPts val="0"/>
                        </a:spcBef>
                        <a:spcAft>
                          <a:spcPts val="0"/>
                        </a:spcAft>
                      </a:pPr>
                      <a:r>
                        <a:rPr lang="en-US" sz="2000" kern="0" dirty="0">
                          <a:effectLst/>
                        </a:rPr>
                        <a:t> </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Obs.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a:effectLst/>
                        </a:rPr>
                        <a:t>Mean</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b="0" kern="100" dirty="0">
                          <a:effectLst/>
                          <a:latin typeface="Aptos" panose="020B0004020202020204" pitchFamily="34" charset="0"/>
                          <a:ea typeface="Aptos" panose="020B0004020202020204" pitchFamily="34" charset="0"/>
                          <a:cs typeface="Arial" panose="020B0604020202020204" pitchFamily="34" charset="0"/>
                        </a:rPr>
                        <a:t>St. Dev</a:t>
                      </a: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Min.</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25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Med.</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75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Max.</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48717658"/>
                  </a:ext>
                </a:extLst>
              </a:tr>
              <a:tr h="784538">
                <a:tc>
                  <a:txBody>
                    <a:bodyPr/>
                    <a:lstStyle/>
                    <a:p>
                      <a:pPr marL="0" marR="0" algn="ctr">
                        <a:lnSpc>
                          <a:spcPct val="107000"/>
                        </a:lnSpc>
                        <a:spcBef>
                          <a:spcPts val="0"/>
                        </a:spcBef>
                        <a:spcAft>
                          <a:spcPts val="0"/>
                        </a:spcAft>
                      </a:pPr>
                      <a:r>
                        <a:rPr lang="en-US" sz="2000" kern="0" dirty="0" err="1">
                          <a:effectLst/>
                        </a:rPr>
                        <a:t>rGDP</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highlight>
                            <a:srgbClr val="FFFF00"/>
                          </a:highlight>
                        </a:rPr>
                        <a:t>8663</a:t>
                      </a:r>
                      <a:endParaRPr lang="en-US" sz="2000" kern="100" dirty="0">
                        <a:effectLst/>
                        <a:highlight>
                          <a:srgbClr val="FFFF00"/>
                        </a:highligh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3.326</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5.38</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highlight>
                            <a:srgbClr val="FFFF00"/>
                          </a:highlight>
                        </a:rPr>
                        <a:t>-36.8</a:t>
                      </a:r>
                      <a:endParaRPr lang="en-US" sz="2000" kern="100" dirty="0">
                        <a:effectLst/>
                        <a:highlight>
                          <a:srgbClr val="FFFF00"/>
                        </a:highligh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1.4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3.4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5.7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highlight>
                            <a:srgbClr val="FFFF00"/>
                          </a:highlight>
                        </a:rPr>
                        <a:t>74.4</a:t>
                      </a:r>
                      <a:endParaRPr lang="en-US" sz="2000" kern="100" dirty="0">
                        <a:effectLst/>
                        <a:highlight>
                          <a:srgbClr val="FFFF00"/>
                        </a:highligh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3912177"/>
                  </a:ext>
                </a:extLst>
              </a:tr>
              <a:tr h="1258510">
                <a:tc>
                  <a:txBody>
                    <a:bodyPr/>
                    <a:lstStyle/>
                    <a:p>
                      <a:pPr marL="0" marR="0" algn="ctr">
                        <a:lnSpc>
                          <a:spcPct val="107000"/>
                        </a:lnSpc>
                        <a:spcBef>
                          <a:spcPts val="0"/>
                        </a:spcBef>
                        <a:spcAft>
                          <a:spcPts val="0"/>
                        </a:spcAft>
                      </a:pPr>
                      <a:r>
                        <a:rPr lang="en-US" sz="2000" kern="0" dirty="0" err="1">
                          <a:effectLst/>
                        </a:rPr>
                        <a:t>lnA</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rPr>
                        <a:t>696</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21.307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1.841</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16.74</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16.889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21.386</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25.747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25.930</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4378808"/>
                  </a:ext>
                </a:extLst>
              </a:tr>
              <a:tr h="784538">
                <a:tc>
                  <a:txBody>
                    <a:bodyPr/>
                    <a:lstStyle/>
                    <a:p>
                      <a:pPr marL="0" marR="0" algn="ctr">
                        <a:lnSpc>
                          <a:spcPct val="107000"/>
                        </a:lnSpc>
                        <a:spcBef>
                          <a:spcPts val="0"/>
                        </a:spcBef>
                        <a:spcAft>
                          <a:spcPts val="0"/>
                        </a:spcAft>
                      </a:pPr>
                      <a:r>
                        <a:rPr lang="en-US" sz="2000" kern="0" dirty="0" err="1">
                          <a:effectLst/>
                        </a:rPr>
                        <a:t>lnL</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rPr>
                        <a:t>5397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4.012</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0.217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3.097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3.161</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4.037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4.470</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4.479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17010476"/>
                  </a:ext>
                </a:extLst>
              </a:tr>
              <a:tr h="784538">
                <a:tc>
                  <a:txBody>
                    <a:bodyPr/>
                    <a:lstStyle/>
                    <a:p>
                      <a:pPr marL="0" marR="0" algn="ctr" defTabSz="914400" rtl="0" eaLnBrk="1" latinLnBrk="0" hangingPunct="1">
                        <a:lnSpc>
                          <a:spcPct val="107000"/>
                        </a:lnSpc>
                        <a:spcBef>
                          <a:spcPts val="0"/>
                        </a:spcBef>
                        <a:spcAft>
                          <a:spcPts val="0"/>
                        </a:spcAft>
                      </a:pPr>
                      <a:r>
                        <a:rPr lang="en-US" sz="2000" b="1" kern="0" dirty="0" err="1">
                          <a:solidFill>
                            <a:schemeClr val="lt1"/>
                          </a:solidFill>
                          <a:effectLst/>
                          <a:latin typeface="+mn-lt"/>
                          <a:ea typeface="+mn-ea"/>
                          <a:cs typeface="+mn-cs"/>
                        </a:rPr>
                        <a:t>KnICT</a:t>
                      </a:r>
                      <a:endParaRPr lang="en-US" sz="2000" b="1" kern="0" dirty="0">
                        <a:solidFill>
                          <a:schemeClr val="lt1"/>
                        </a:solidFill>
                        <a:effectLst/>
                        <a:latin typeface="+mn-lt"/>
                        <a:ea typeface="+mn-ea"/>
                        <a:cs typeface="+mn-cs"/>
                      </a:endParaRPr>
                    </a:p>
                  </a:txBody>
                  <a:tcPr marL="38344" marR="3834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696</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25.037</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1.680</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21.175</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23.982</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26.251</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29.067</a:t>
                      </a: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defTabSz="914400" rtl="0" eaLnBrk="1" latinLnBrk="0" hangingPunct="1">
                        <a:lnSpc>
                          <a:spcPct val="107000"/>
                        </a:lnSpc>
                        <a:spcBef>
                          <a:spcPts val="0"/>
                        </a:spcBef>
                        <a:spcAft>
                          <a:spcPts val="0"/>
                        </a:spcAft>
                      </a:pPr>
                      <a:r>
                        <a:rPr lang="en-US" sz="2000" kern="0" dirty="0">
                          <a:solidFill>
                            <a:schemeClr val="dk1"/>
                          </a:solidFill>
                          <a:effectLst/>
                          <a:latin typeface="+mn-lt"/>
                          <a:ea typeface="+mn-ea"/>
                          <a:cs typeface="+mn-cs"/>
                        </a:rPr>
                        <a:t>29.187</a:t>
                      </a:r>
                    </a:p>
                  </a:txBody>
                  <a:tcPr marL="38344" marR="3834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9950698"/>
                  </a:ext>
                </a:extLst>
              </a:tr>
            </a:tbl>
          </a:graphicData>
        </a:graphic>
      </p:graphicFrame>
      <p:sp>
        <p:nvSpPr>
          <p:cNvPr id="4" name="Date Placeholder 3">
            <a:extLst>
              <a:ext uri="{FF2B5EF4-FFF2-40B4-BE49-F238E27FC236}">
                <a16:creationId xmlns:a16="http://schemas.microsoft.com/office/drawing/2014/main" id="{D30D2F30-A034-52E7-7AF6-7A5FDB7CB031}"/>
              </a:ext>
            </a:extLst>
          </p:cNvPr>
          <p:cNvSpPr>
            <a:spLocks noGrp="1"/>
          </p:cNvSpPr>
          <p:nvPr>
            <p:ph type="dt" sz="half" idx="10"/>
          </p:nvPr>
        </p:nvSpPr>
        <p:spPr/>
        <p:txBody>
          <a:bodyPr/>
          <a:lstStyle/>
          <a:p>
            <a:fld id="{579F6069-8263-4296-913A-BC2234E8D32B}" type="datetime1">
              <a:rPr lang="en-US" smtClean="0"/>
              <a:t>4/17/2024</a:t>
            </a:fld>
            <a:endParaRPr lang="en-US"/>
          </a:p>
        </p:txBody>
      </p:sp>
      <p:sp>
        <p:nvSpPr>
          <p:cNvPr id="5" name="Footer Placeholder 4">
            <a:extLst>
              <a:ext uri="{FF2B5EF4-FFF2-40B4-BE49-F238E27FC236}">
                <a16:creationId xmlns:a16="http://schemas.microsoft.com/office/drawing/2014/main" id="{B38C11BC-8278-3F84-E473-3D206C90098D}"/>
              </a:ext>
            </a:extLst>
          </p:cNvPr>
          <p:cNvSpPr>
            <a:spLocks noGrp="1"/>
          </p:cNvSpPr>
          <p:nvPr>
            <p:ph type="ftr" sz="quarter" idx="11"/>
          </p:nvPr>
        </p:nvSpPr>
        <p:spPr/>
        <p:txBody>
          <a:bodyPr/>
          <a:lstStyle/>
          <a:p>
            <a:r>
              <a:rPr lang="en-US" dirty="0"/>
              <a:t>Stander symposium 2024</a:t>
            </a:r>
          </a:p>
        </p:txBody>
      </p:sp>
      <p:sp>
        <p:nvSpPr>
          <p:cNvPr id="6" name="Slide Number Placeholder 5">
            <a:extLst>
              <a:ext uri="{FF2B5EF4-FFF2-40B4-BE49-F238E27FC236}">
                <a16:creationId xmlns:a16="http://schemas.microsoft.com/office/drawing/2014/main" id="{43C93592-9670-5202-DE61-A94286C35199}"/>
              </a:ext>
            </a:extLst>
          </p:cNvPr>
          <p:cNvSpPr>
            <a:spLocks noGrp="1"/>
          </p:cNvSpPr>
          <p:nvPr>
            <p:ph type="sldNum" sz="quarter" idx="12"/>
          </p:nvPr>
        </p:nvSpPr>
        <p:spPr/>
        <p:txBody>
          <a:bodyPr/>
          <a:lstStyle/>
          <a:p>
            <a:fld id="{C68AC1EC-23E2-4F0E-A5A4-674EC8DB954E}" type="slidenum">
              <a:rPr lang="en-US" smtClean="0"/>
              <a:t>6</a:t>
            </a:fld>
            <a:endParaRPr lang="en-US"/>
          </a:p>
        </p:txBody>
      </p:sp>
      <p:graphicFrame>
        <p:nvGraphicFramePr>
          <p:cNvPr id="8" name="Content Placeholder 6">
            <a:extLst>
              <a:ext uri="{FF2B5EF4-FFF2-40B4-BE49-F238E27FC236}">
                <a16:creationId xmlns:a16="http://schemas.microsoft.com/office/drawing/2014/main" id="{A289632C-3772-47DC-5CFA-572037ED4807}"/>
              </a:ext>
            </a:extLst>
          </p:cNvPr>
          <p:cNvGraphicFramePr>
            <a:graphicFrameLocks/>
          </p:cNvGraphicFramePr>
          <p:nvPr>
            <p:extLst>
              <p:ext uri="{D42A27DB-BD31-4B8C-83A1-F6EECF244321}">
                <p14:modId xmlns:p14="http://schemas.microsoft.com/office/powerpoint/2010/main" val="1127474434"/>
              </p:ext>
            </p:extLst>
          </p:nvPr>
        </p:nvGraphicFramePr>
        <p:xfrm>
          <a:off x="813189" y="2787377"/>
          <a:ext cx="10565622" cy="2899275"/>
        </p:xfrm>
        <a:graphic>
          <a:graphicData uri="http://schemas.openxmlformats.org/drawingml/2006/table">
            <a:tbl>
              <a:tblPr firstRow="1" firstCol="1" bandRow="1">
                <a:tableStyleId>{5C22544A-7EE6-4342-B048-85BDC9FD1C3A}</a:tableStyleId>
              </a:tblPr>
              <a:tblGrid>
                <a:gridCol w="1508966">
                  <a:extLst>
                    <a:ext uri="{9D8B030D-6E8A-4147-A177-3AD203B41FA5}">
                      <a16:colId xmlns:a16="http://schemas.microsoft.com/office/drawing/2014/main" val="3764468726"/>
                    </a:ext>
                  </a:extLst>
                </a:gridCol>
                <a:gridCol w="1487969">
                  <a:extLst>
                    <a:ext uri="{9D8B030D-6E8A-4147-A177-3AD203B41FA5}">
                      <a16:colId xmlns:a16="http://schemas.microsoft.com/office/drawing/2014/main" val="1653682344"/>
                    </a:ext>
                  </a:extLst>
                </a:gridCol>
                <a:gridCol w="883809">
                  <a:extLst>
                    <a:ext uri="{9D8B030D-6E8A-4147-A177-3AD203B41FA5}">
                      <a16:colId xmlns:a16="http://schemas.microsoft.com/office/drawing/2014/main" val="3328352134"/>
                    </a:ext>
                  </a:extLst>
                </a:gridCol>
                <a:gridCol w="1120510">
                  <a:extLst>
                    <a:ext uri="{9D8B030D-6E8A-4147-A177-3AD203B41FA5}">
                      <a16:colId xmlns:a16="http://schemas.microsoft.com/office/drawing/2014/main" val="173515442"/>
                    </a:ext>
                  </a:extLst>
                </a:gridCol>
                <a:gridCol w="1115738">
                  <a:extLst>
                    <a:ext uri="{9D8B030D-6E8A-4147-A177-3AD203B41FA5}">
                      <a16:colId xmlns:a16="http://schemas.microsoft.com/office/drawing/2014/main" val="3333289730"/>
                    </a:ext>
                  </a:extLst>
                </a:gridCol>
                <a:gridCol w="1189228">
                  <a:extLst>
                    <a:ext uri="{9D8B030D-6E8A-4147-A177-3AD203B41FA5}">
                      <a16:colId xmlns:a16="http://schemas.microsoft.com/office/drawing/2014/main" val="166446690"/>
                    </a:ext>
                  </a:extLst>
                </a:gridCol>
                <a:gridCol w="915306">
                  <a:extLst>
                    <a:ext uri="{9D8B030D-6E8A-4147-A177-3AD203B41FA5}">
                      <a16:colId xmlns:a16="http://schemas.microsoft.com/office/drawing/2014/main" val="3091186508"/>
                    </a:ext>
                  </a:extLst>
                </a:gridCol>
                <a:gridCol w="1189228">
                  <a:extLst>
                    <a:ext uri="{9D8B030D-6E8A-4147-A177-3AD203B41FA5}">
                      <a16:colId xmlns:a16="http://schemas.microsoft.com/office/drawing/2014/main" val="1121918521"/>
                    </a:ext>
                  </a:extLst>
                </a:gridCol>
                <a:gridCol w="1154868">
                  <a:extLst>
                    <a:ext uri="{9D8B030D-6E8A-4147-A177-3AD203B41FA5}">
                      <a16:colId xmlns:a16="http://schemas.microsoft.com/office/drawing/2014/main" val="1038334631"/>
                    </a:ext>
                  </a:extLst>
                </a:gridCol>
              </a:tblGrid>
              <a:tr h="992437">
                <a:tc>
                  <a:txBody>
                    <a:bodyPr/>
                    <a:lstStyle/>
                    <a:p>
                      <a:pPr marL="0" marR="0" algn="ctr">
                        <a:lnSpc>
                          <a:spcPct val="107000"/>
                        </a:lnSpc>
                        <a:spcBef>
                          <a:spcPts val="0"/>
                        </a:spcBef>
                        <a:spcAft>
                          <a:spcPts val="0"/>
                        </a:spcAft>
                      </a:pPr>
                      <a:r>
                        <a:rPr lang="en-US" sz="2000" kern="0" dirty="0">
                          <a:effectLst/>
                        </a:rPr>
                        <a:t> </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Obs.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a:effectLst/>
                        </a:rPr>
                        <a:t>Mean</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b="0" kern="100" dirty="0">
                          <a:effectLst/>
                          <a:latin typeface="Aptos" panose="020B0004020202020204" pitchFamily="34" charset="0"/>
                          <a:ea typeface="Aptos" panose="020B0004020202020204" pitchFamily="34" charset="0"/>
                          <a:cs typeface="Arial" panose="020B0604020202020204" pitchFamily="34" charset="0"/>
                        </a:rPr>
                        <a:t>St. Dev</a:t>
                      </a: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Min.</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25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Med.</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75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Max.</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18569551"/>
                  </a:ext>
                </a:extLst>
              </a:tr>
              <a:tr h="992437">
                <a:tc>
                  <a:txBody>
                    <a:bodyPr/>
                    <a:lstStyle/>
                    <a:p>
                      <a:pPr marL="0" marR="0" algn="ctr">
                        <a:lnSpc>
                          <a:spcPct val="107000"/>
                        </a:lnSpc>
                        <a:spcBef>
                          <a:spcPts val="0"/>
                        </a:spcBef>
                        <a:spcAft>
                          <a:spcPts val="0"/>
                        </a:spcAft>
                      </a:pPr>
                      <a:r>
                        <a:rPr lang="en-US" sz="2000" kern="0" dirty="0" err="1">
                          <a:effectLst/>
                        </a:rPr>
                        <a:t>ln_MCI</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rPr>
                        <a:t>1320</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3.979</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0.396</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2.481</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3.756</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4.077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4.271</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4.527</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38999654"/>
                  </a:ext>
                </a:extLst>
              </a:tr>
              <a:tr h="914401">
                <a:tc>
                  <a:txBody>
                    <a:bodyPr/>
                    <a:lstStyle/>
                    <a:p>
                      <a:pPr marL="0" marR="0" algn="ctr">
                        <a:lnSpc>
                          <a:spcPct val="107000"/>
                        </a:lnSpc>
                        <a:spcBef>
                          <a:spcPts val="0"/>
                        </a:spcBef>
                        <a:spcAft>
                          <a:spcPts val="0"/>
                        </a:spcAft>
                      </a:pPr>
                      <a:r>
                        <a:rPr lang="en-US" sz="2000" kern="0" dirty="0" err="1">
                          <a:effectLst/>
                        </a:rPr>
                        <a:t>ln_HDI</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5332</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-0.434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0.278</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-1.532</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-0.603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-0.364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-0.039</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-0.039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29339"/>
                  </a:ext>
                </a:extLst>
              </a:tr>
            </a:tbl>
          </a:graphicData>
        </a:graphic>
      </p:graphicFrame>
      <p:graphicFrame>
        <p:nvGraphicFramePr>
          <p:cNvPr id="10" name="Content Placeholder 9">
            <a:extLst>
              <a:ext uri="{FF2B5EF4-FFF2-40B4-BE49-F238E27FC236}">
                <a16:creationId xmlns:a16="http://schemas.microsoft.com/office/drawing/2014/main" id="{1ABD69E0-C19A-EC64-5E9B-E72FABAF7D84}"/>
              </a:ext>
            </a:extLst>
          </p:cNvPr>
          <p:cNvGraphicFramePr>
            <a:graphicFrameLocks/>
          </p:cNvGraphicFramePr>
          <p:nvPr>
            <p:extLst>
              <p:ext uri="{D42A27DB-BD31-4B8C-83A1-F6EECF244321}">
                <p14:modId xmlns:p14="http://schemas.microsoft.com/office/powerpoint/2010/main" val="1689874127"/>
              </p:ext>
            </p:extLst>
          </p:nvPr>
        </p:nvGraphicFramePr>
        <p:xfrm>
          <a:off x="675384" y="2844113"/>
          <a:ext cx="10841225" cy="2785801"/>
        </p:xfrm>
        <a:graphic>
          <a:graphicData uri="http://schemas.openxmlformats.org/drawingml/2006/table">
            <a:tbl>
              <a:tblPr firstRow="1" firstCol="1" bandRow="1">
                <a:tableStyleId>{5C22544A-7EE6-4342-B048-85BDC9FD1C3A}</a:tableStyleId>
              </a:tblPr>
              <a:tblGrid>
                <a:gridCol w="1548327">
                  <a:extLst>
                    <a:ext uri="{9D8B030D-6E8A-4147-A177-3AD203B41FA5}">
                      <a16:colId xmlns:a16="http://schemas.microsoft.com/office/drawing/2014/main" val="1510863902"/>
                    </a:ext>
                  </a:extLst>
                </a:gridCol>
                <a:gridCol w="1526782">
                  <a:extLst>
                    <a:ext uri="{9D8B030D-6E8A-4147-A177-3AD203B41FA5}">
                      <a16:colId xmlns:a16="http://schemas.microsoft.com/office/drawing/2014/main" val="1015839477"/>
                    </a:ext>
                  </a:extLst>
                </a:gridCol>
                <a:gridCol w="906863">
                  <a:extLst>
                    <a:ext uri="{9D8B030D-6E8A-4147-A177-3AD203B41FA5}">
                      <a16:colId xmlns:a16="http://schemas.microsoft.com/office/drawing/2014/main" val="3449942233"/>
                    </a:ext>
                  </a:extLst>
                </a:gridCol>
                <a:gridCol w="1149739">
                  <a:extLst>
                    <a:ext uri="{9D8B030D-6E8A-4147-A177-3AD203B41FA5}">
                      <a16:colId xmlns:a16="http://schemas.microsoft.com/office/drawing/2014/main" val="652114536"/>
                    </a:ext>
                  </a:extLst>
                </a:gridCol>
                <a:gridCol w="1144842">
                  <a:extLst>
                    <a:ext uri="{9D8B030D-6E8A-4147-A177-3AD203B41FA5}">
                      <a16:colId xmlns:a16="http://schemas.microsoft.com/office/drawing/2014/main" val="1876817240"/>
                    </a:ext>
                  </a:extLst>
                </a:gridCol>
                <a:gridCol w="1220249">
                  <a:extLst>
                    <a:ext uri="{9D8B030D-6E8A-4147-A177-3AD203B41FA5}">
                      <a16:colId xmlns:a16="http://schemas.microsoft.com/office/drawing/2014/main" val="2270574492"/>
                    </a:ext>
                  </a:extLst>
                </a:gridCol>
                <a:gridCol w="939181">
                  <a:extLst>
                    <a:ext uri="{9D8B030D-6E8A-4147-A177-3AD203B41FA5}">
                      <a16:colId xmlns:a16="http://schemas.microsoft.com/office/drawing/2014/main" val="1424087230"/>
                    </a:ext>
                  </a:extLst>
                </a:gridCol>
                <a:gridCol w="1220249">
                  <a:extLst>
                    <a:ext uri="{9D8B030D-6E8A-4147-A177-3AD203B41FA5}">
                      <a16:colId xmlns:a16="http://schemas.microsoft.com/office/drawing/2014/main" val="2743768965"/>
                    </a:ext>
                  </a:extLst>
                </a:gridCol>
                <a:gridCol w="1184993">
                  <a:extLst>
                    <a:ext uri="{9D8B030D-6E8A-4147-A177-3AD203B41FA5}">
                      <a16:colId xmlns:a16="http://schemas.microsoft.com/office/drawing/2014/main" val="2119135476"/>
                    </a:ext>
                  </a:extLst>
                </a:gridCol>
              </a:tblGrid>
              <a:tr h="807663">
                <a:tc>
                  <a:txBody>
                    <a:bodyPr/>
                    <a:lstStyle/>
                    <a:p>
                      <a:pPr marL="0" marR="0" algn="ctr">
                        <a:lnSpc>
                          <a:spcPct val="107000"/>
                        </a:lnSpc>
                        <a:spcBef>
                          <a:spcPts val="0"/>
                        </a:spcBef>
                        <a:spcAft>
                          <a:spcPts val="0"/>
                        </a:spcAft>
                      </a:pPr>
                      <a:r>
                        <a:rPr lang="en-US" sz="2000" kern="0" dirty="0">
                          <a:effectLst/>
                        </a:rPr>
                        <a:t> </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Obs.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a:effectLst/>
                        </a:rPr>
                        <a:t>Mean</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b="0" kern="100" dirty="0">
                          <a:effectLst/>
                          <a:latin typeface="Aptos" panose="020B0004020202020204" pitchFamily="34" charset="0"/>
                          <a:ea typeface="Aptos" panose="020B0004020202020204" pitchFamily="34" charset="0"/>
                          <a:cs typeface="Arial" panose="020B0604020202020204" pitchFamily="34" charset="0"/>
                        </a:rPr>
                        <a:t>St. Dev</a:t>
                      </a: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Min.</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25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Med.</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75</a:t>
                      </a:r>
                      <a:r>
                        <a:rPr lang="en-US" sz="2000" kern="0" baseline="30000" dirty="0">
                          <a:effectLst/>
                        </a:rPr>
                        <a:t>th</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2000" kern="0" dirty="0">
                          <a:effectLst/>
                        </a:rPr>
                        <a:t>Max.</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13268303"/>
                  </a:ext>
                </a:extLst>
              </a:tr>
              <a:tr h="608253">
                <a:tc>
                  <a:txBody>
                    <a:bodyPr/>
                    <a:lstStyle/>
                    <a:p>
                      <a:pPr marL="0" marR="0" algn="ctr">
                        <a:lnSpc>
                          <a:spcPct val="107000"/>
                        </a:lnSpc>
                        <a:spcBef>
                          <a:spcPts val="0"/>
                        </a:spcBef>
                        <a:spcAft>
                          <a:spcPts val="0"/>
                        </a:spcAft>
                      </a:pPr>
                      <a:r>
                        <a:rPr lang="en-US" sz="2000" kern="0" dirty="0" err="1">
                          <a:effectLst/>
                        </a:rPr>
                        <a:t>pctYTB</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rPr>
                        <a:t>333</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0.275</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0.134</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0.001</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0.179</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0.266</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0.361</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0.732</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63196396"/>
                  </a:ext>
                </a:extLst>
              </a:tr>
              <a:tr h="608253">
                <a:tc>
                  <a:txBody>
                    <a:bodyPr/>
                    <a:lstStyle/>
                    <a:p>
                      <a:pPr marL="0" marR="0" algn="ctr">
                        <a:lnSpc>
                          <a:spcPct val="107000"/>
                        </a:lnSpc>
                        <a:spcBef>
                          <a:spcPts val="0"/>
                        </a:spcBef>
                        <a:spcAft>
                          <a:spcPts val="0"/>
                        </a:spcAft>
                      </a:pPr>
                      <a:r>
                        <a:rPr lang="en-US" sz="2000" kern="0" dirty="0" err="1">
                          <a:effectLst/>
                        </a:rPr>
                        <a:t>pctTV</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2000" kern="0" dirty="0">
                          <a:effectLst/>
                          <a:highlight>
                            <a:srgbClr val="FFFF00"/>
                          </a:highlight>
                        </a:rPr>
                        <a:t>111</a:t>
                      </a:r>
                      <a:endParaRPr lang="en-US" sz="2000" kern="100" dirty="0">
                        <a:effectLst/>
                        <a:highlight>
                          <a:srgbClr val="FFFF00"/>
                        </a:highligh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0.373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0.186</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dirty="0">
                          <a:effectLst/>
                        </a:rPr>
                        <a:t>0.103</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0.229</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0.347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0.467</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tc>
                <a:tc>
                  <a:txBody>
                    <a:bodyPr/>
                    <a:lstStyle/>
                    <a:p>
                      <a:pPr marL="0" marR="0" algn="ctr">
                        <a:lnSpc>
                          <a:spcPct val="107000"/>
                        </a:lnSpc>
                        <a:spcBef>
                          <a:spcPts val="0"/>
                        </a:spcBef>
                        <a:spcAft>
                          <a:spcPts val="0"/>
                        </a:spcAft>
                      </a:pPr>
                      <a:r>
                        <a:rPr lang="en-US" sz="2000" kern="0">
                          <a:effectLst/>
                        </a:rPr>
                        <a:t>0.831</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4249102"/>
                  </a:ext>
                </a:extLst>
              </a:tr>
              <a:tr h="761632">
                <a:tc>
                  <a:txBody>
                    <a:bodyPr/>
                    <a:lstStyle/>
                    <a:p>
                      <a:pPr marL="0" marR="0" algn="ctr">
                        <a:lnSpc>
                          <a:spcPct val="107000"/>
                        </a:lnSpc>
                        <a:spcBef>
                          <a:spcPts val="0"/>
                        </a:spcBef>
                        <a:spcAft>
                          <a:spcPts val="0"/>
                        </a:spcAft>
                      </a:pPr>
                      <a:r>
                        <a:rPr lang="en-US" sz="2000" kern="0" dirty="0" err="1">
                          <a:effectLst/>
                        </a:rPr>
                        <a:t>pctMUS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139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0.528</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0.138</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a:effectLst/>
                        </a:rPr>
                        <a:t>0.203</a:t>
                      </a:r>
                      <a:endParaRPr lang="en-US" sz="2000" kern="10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0.431</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0.509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0.613</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dirty="0">
                          <a:effectLst/>
                        </a:rPr>
                        <a:t>0.889</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txBody>
                  <a:tcPr marL="38344" marR="3834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657552"/>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77E47D1-ABEB-40DC-6231-391355F5DDE7}"/>
                  </a:ext>
                </a:extLst>
              </p:cNvPr>
              <p:cNvSpPr txBox="1"/>
              <p:nvPr/>
            </p:nvSpPr>
            <p:spPr>
              <a:xfrm>
                <a:off x="589147" y="1381593"/>
                <a:ext cx="11013701" cy="362984"/>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kern="0" smtClean="0">
                          <a:latin typeface="Cambria Math" panose="02040503050406030204" pitchFamily="18" charset="0"/>
                        </a:rPr>
                        <m:t>𝑟𝑔𝑑𝑝</m:t>
                      </m:r>
                      <m:r>
                        <a:rPr lang="en-US" sz="1800" b="0" i="1" kern="0" smtClean="0">
                          <a:latin typeface="Cambria Math" panose="02040503050406030204" pitchFamily="18" charset="0"/>
                        </a:rPr>
                        <m:t>= </m:t>
                      </m:r>
                      <m:r>
                        <a:rPr lang="en-US" sz="1800" b="0" i="1" kern="0">
                          <a:latin typeface="Cambria Math" panose="02040503050406030204" pitchFamily="18" charset="0"/>
                          <a:ea typeface="Cambria Math" panose="02040503050406030204" pitchFamily="18" charset="0"/>
                        </a:rPr>
                        <m:t>𝛽</m:t>
                      </m:r>
                      <m:r>
                        <a:rPr lang="en-US" sz="1800" b="0" i="1" kern="0" baseline="-25000">
                          <a:latin typeface="Cambria Math" panose="02040503050406030204" pitchFamily="18" charset="0"/>
                          <a:ea typeface="Cambria Math" panose="02040503050406030204" pitchFamily="18" charset="0"/>
                        </a:rPr>
                        <m:t>1</m:t>
                      </m:r>
                      <m:r>
                        <a:rPr lang="en-US" sz="1800" b="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2</m:t>
                      </m:r>
                      <m:r>
                        <a:rPr lang="en-US" sz="1800" b="0" i="1" kern="0" smtClean="0">
                          <a:latin typeface="Cambria Math" panose="02040503050406030204" pitchFamily="18" charset="0"/>
                          <a:ea typeface="Cambria Math" panose="02040503050406030204" pitchFamily="18" charset="0"/>
                        </a:rPr>
                        <m:t>𝑙𝑛𝐴</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𝑙𝑛𝐿</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4</m:t>
                      </m:r>
                      <m:r>
                        <a:rPr lang="en-US" sz="1800" b="0" i="1" kern="0" smtClean="0">
                          <a:latin typeface="Cambria Math" panose="02040503050406030204" pitchFamily="18" charset="0"/>
                          <a:ea typeface="Cambria Math" panose="02040503050406030204" pitchFamily="18" charset="0"/>
                        </a:rPr>
                        <m:t>𝑙𝑛𝐾𝑛𝐼𝐶𝑇</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5</m:t>
                      </m:r>
                      <m:r>
                        <a:rPr lang="en-US" sz="1800" b="0" i="1" kern="0" smtClean="0">
                          <a:latin typeface="Cambria Math" panose="02040503050406030204" pitchFamily="18" charset="0"/>
                          <a:ea typeface="Cambria Math" panose="02040503050406030204" pitchFamily="18" charset="0"/>
                        </a:rPr>
                        <m:t>𝑙𝑛𝑀𝐶𝐼</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6</m:t>
                      </m:r>
                      <m:r>
                        <a:rPr lang="en-US" sz="1800" b="0" i="1" kern="0" smtClean="0">
                          <a:latin typeface="Cambria Math" panose="02040503050406030204" pitchFamily="18" charset="0"/>
                          <a:ea typeface="Cambria Math" panose="02040503050406030204" pitchFamily="18" charset="0"/>
                        </a:rPr>
                        <m:t>𝑙𝑛𝐻𝐷𝐼</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7</m:t>
                      </m:r>
                      <m:r>
                        <a:rPr lang="en-US" sz="1800" b="0" i="1" kern="0" smtClean="0">
                          <a:latin typeface="Cambria Math" panose="02040503050406030204" pitchFamily="18" charset="0"/>
                          <a:ea typeface="Cambria Math" panose="02040503050406030204" pitchFamily="18" charset="0"/>
                        </a:rPr>
                        <m:t>𝑝𝑐𝑡𝑌𝑇𝐵</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8</m:t>
                      </m:r>
                      <m:r>
                        <a:rPr lang="en-US" sz="1800" b="0" i="1" kern="0" smtClean="0">
                          <a:latin typeface="Cambria Math" panose="02040503050406030204" pitchFamily="18" charset="0"/>
                          <a:ea typeface="Cambria Math" panose="02040503050406030204" pitchFamily="18" charset="0"/>
                        </a:rPr>
                        <m:t>𝑝𝑐𝑡𝑇𝑉</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𝛽</m:t>
                      </m:r>
                      <m:r>
                        <a:rPr lang="en-US" sz="1800" b="0" i="1" kern="0" baseline="-25000" smtClean="0">
                          <a:latin typeface="Cambria Math" panose="02040503050406030204" pitchFamily="18" charset="0"/>
                          <a:ea typeface="Cambria Math" panose="02040503050406030204" pitchFamily="18" charset="0"/>
                        </a:rPr>
                        <m:t>9</m:t>
                      </m:r>
                      <m:r>
                        <a:rPr lang="en-US" sz="1800" b="0" i="1" kern="0" smtClean="0">
                          <a:latin typeface="Cambria Math" panose="02040503050406030204" pitchFamily="18" charset="0"/>
                          <a:ea typeface="Cambria Math" panose="02040503050406030204" pitchFamily="18" charset="0"/>
                        </a:rPr>
                        <m:t>𝑝𝑐𝑡𝑀𝑈𝑆</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𝜀</m:t>
                      </m:r>
                    </m:oMath>
                  </m:oMathPara>
                </a14:m>
                <a:endParaRPr lang="en-US" sz="1800" kern="0" baseline="-25000" dirty="0"/>
              </a:p>
            </p:txBody>
          </p:sp>
        </mc:Choice>
        <mc:Fallback xmlns="">
          <p:sp>
            <p:nvSpPr>
              <p:cNvPr id="12" name="TextBox 11">
                <a:extLst>
                  <a:ext uri="{FF2B5EF4-FFF2-40B4-BE49-F238E27FC236}">
                    <a16:creationId xmlns:a16="http://schemas.microsoft.com/office/drawing/2014/main" id="{877E47D1-ABEB-40DC-6231-391355F5DDE7}"/>
                  </a:ext>
                </a:extLst>
              </p:cNvPr>
              <p:cNvSpPr txBox="1">
                <a:spLocks noRot="1" noChangeAspect="1" noMove="1" noResize="1" noEditPoints="1" noAdjustHandles="1" noChangeArrowheads="1" noChangeShapeType="1" noTextEdit="1"/>
              </p:cNvSpPr>
              <p:nvPr/>
            </p:nvSpPr>
            <p:spPr>
              <a:xfrm>
                <a:off x="589147" y="1381593"/>
                <a:ext cx="11013701" cy="362984"/>
              </a:xfrm>
              <a:prstGeom prst="rect">
                <a:avLst/>
              </a:prstGeom>
              <a:blipFill>
                <a:blip r:embed="rId3"/>
                <a:stretch>
                  <a:fillRect b="-16949"/>
                </a:stretch>
              </a:blipFill>
            </p:spPr>
            <p:txBody>
              <a:bodyPr/>
              <a:lstStyle/>
              <a:p>
                <a:r>
                  <a:rPr lang="en-US">
                    <a:noFill/>
                  </a:rPr>
                  <a:t> </a:t>
                </a:r>
              </a:p>
            </p:txBody>
          </p:sp>
        </mc:Fallback>
      </mc:AlternateContent>
    </p:spTree>
    <p:extLst>
      <p:ext uri="{BB962C8B-B14F-4D97-AF65-F5344CB8AC3E}">
        <p14:creationId xmlns:p14="http://schemas.microsoft.com/office/powerpoint/2010/main" val="22728590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1250"/>
                                        <p:tgtEl>
                                          <p:spTgt spid="12"/>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xit" presetSubtype="10" fill="hold" nodeType="clickEffect">
                                  <p:stCondLst>
                                    <p:cond delay="0"/>
                                  </p:stCondLst>
                                  <p:childTnLst>
                                    <p:animEffect transition="out" filter="randombar(horizontal)">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xit" presetSubtype="10" fill="hold" nodeType="clickEffect">
                                  <p:stCondLst>
                                    <p:cond delay="0"/>
                                  </p:stCondLst>
                                  <p:childTnLst>
                                    <p:animEffect transition="out" filter="randombar(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par>
                          <p:cTn id="26" fill="hold">
                            <p:stCondLst>
                              <p:cond delay="500"/>
                            </p:stCondLst>
                            <p:childTnLst>
                              <p:par>
                                <p:cTn id="27" presetID="14" presetClass="entr" presetSubtype="1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randombar(horizont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6FCA-9ECB-6741-23E9-A98E6439AB75}"/>
              </a:ext>
            </a:extLst>
          </p:cNvPr>
          <p:cNvSpPr>
            <a:spLocks noGrp="1"/>
          </p:cNvSpPr>
          <p:nvPr>
            <p:ph type="title"/>
          </p:nvPr>
        </p:nvSpPr>
        <p:spPr>
          <a:xfrm>
            <a:off x="351865" y="-214050"/>
            <a:ext cx="10449784" cy="1265928"/>
          </a:xfrm>
        </p:spPr>
        <p:txBody>
          <a:bodyPr/>
          <a:lstStyle/>
          <a:p>
            <a:r>
              <a:rPr lang="en-US" dirty="0"/>
              <a:t>Regression Results</a:t>
            </a:r>
          </a:p>
        </p:txBody>
      </p:sp>
      <p:graphicFrame>
        <p:nvGraphicFramePr>
          <p:cNvPr id="7" name="Content Placeholder 6">
            <a:extLst>
              <a:ext uri="{FF2B5EF4-FFF2-40B4-BE49-F238E27FC236}">
                <a16:creationId xmlns:a16="http://schemas.microsoft.com/office/drawing/2014/main" id="{57316D0F-DCFA-9280-9DA4-032191FBAEDD}"/>
              </a:ext>
            </a:extLst>
          </p:cNvPr>
          <p:cNvGraphicFramePr>
            <a:graphicFrameLocks noGrp="1"/>
          </p:cNvGraphicFramePr>
          <p:nvPr>
            <p:ph idx="1"/>
            <p:extLst>
              <p:ext uri="{D42A27DB-BD31-4B8C-83A1-F6EECF244321}">
                <p14:modId xmlns:p14="http://schemas.microsoft.com/office/powerpoint/2010/main" val="2167286515"/>
              </p:ext>
            </p:extLst>
          </p:nvPr>
        </p:nvGraphicFramePr>
        <p:xfrm>
          <a:off x="4571087" y="418914"/>
          <a:ext cx="6973211" cy="5893631"/>
        </p:xfrm>
        <a:graphic>
          <a:graphicData uri="http://schemas.openxmlformats.org/drawingml/2006/table">
            <a:tbl>
              <a:tblPr firstRow="1" firstCol="1" bandRow="1">
                <a:tableStyleId>{5C22544A-7EE6-4342-B048-85BDC9FD1C3A}</a:tableStyleId>
              </a:tblPr>
              <a:tblGrid>
                <a:gridCol w="1852496">
                  <a:extLst>
                    <a:ext uri="{9D8B030D-6E8A-4147-A177-3AD203B41FA5}">
                      <a16:colId xmlns:a16="http://schemas.microsoft.com/office/drawing/2014/main" val="2565098087"/>
                    </a:ext>
                  </a:extLst>
                </a:gridCol>
                <a:gridCol w="1288304">
                  <a:extLst>
                    <a:ext uri="{9D8B030D-6E8A-4147-A177-3AD203B41FA5}">
                      <a16:colId xmlns:a16="http://schemas.microsoft.com/office/drawing/2014/main" val="4207576662"/>
                    </a:ext>
                  </a:extLst>
                </a:gridCol>
                <a:gridCol w="1391770">
                  <a:extLst>
                    <a:ext uri="{9D8B030D-6E8A-4147-A177-3AD203B41FA5}">
                      <a16:colId xmlns:a16="http://schemas.microsoft.com/office/drawing/2014/main" val="3615541503"/>
                    </a:ext>
                  </a:extLst>
                </a:gridCol>
                <a:gridCol w="1210236">
                  <a:extLst>
                    <a:ext uri="{9D8B030D-6E8A-4147-A177-3AD203B41FA5}">
                      <a16:colId xmlns:a16="http://schemas.microsoft.com/office/drawing/2014/main" val="3722836987"/>
                    </a:ext>
                  </a:extLst>
                </a:gridCol>
                <a:gridCol w="1230405">
                  <a:extLst>
                    <a:ext uri="{9D8B030D-6E8A-4147-A177-3AD203B41FA5}">
                      <a16:colId xmlns:a16="http://schemas.microsoft.com/office/drawing/2014/main" val="4292783231"/>
                    </a:ext>
                  </a:extLst>
                </a:gridCol>
              </a:tblGrid>
              <a:tr h="250487">
                <a:tc>
                  <a:txBody>
                    <a:bodyPr/>
                    <a:lstStyle/>
                    <a:p>
                      <a:pPr marL="0" marR="0" algn="ctr">
                        <a:lnSpc>
                          <a:spcPct val="107000"/>
                        </a:lnSpc>
                        <a:spcBef>
                          <a:spcPts val="0"/>
                        </a:spcBef>
                        <a:spcAft>
                          <a:spcPts val="800"/>
                        </a:spcAft>
                      </a:pPr>
                      <a:r>
                        <a:rPr lang="en-US" sz="1800" kern="100" dirty="0" err="1">
                          <a:effectLst/>
                        </a:rPr>
                        <a:t>rGDP</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00" dirty="0">
                          <a:effectLst/>
                        </a:rPr>
                        <a:t>(1)</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800"/>
                        </a:spcAft>
                      </a:pPr>
                      <a:r>
                        <a:rPr lang="en-US" sz="1800" kern="100" dirty="0">
                          <a:effectLst/>
                        </a:rPr>
                        <a:t>(2)</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800" kern="100">
                          <a:effectLst/>
                        </a:rPr>
                        <a:t>(3)</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800"/>
                        </a:spcAft>
                      </a:pPr>
                      <a:r>
                        <a:rPr lang="en-US" sz="1800" kern="100">
                          <a:effectLst/>
                        </a:rPr>
                        <a:t>(4)</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665174465"/>
                  </a:ext>
                </a:extLst>
              </a:tr>
              <a:tr h="250487">
                <a:tc>
                  <a:txBody>
                    <a:bodyPr/>
                    <a:lstStyle/>
                    <a:p>
                      <a:pPr marL="0" marR="0" algn="ctr">
                        <a:lnSpc>
                          <a:spcPct val="107000"/>
                        </a:lnSpc>
                        <a:spcBef>
                          <a:spcPts val="0"/>
                        </a:spcBef>
                        <a:spcAft>
                          <a:spcPts val="0"/>
                        </a:spcAft>
                      </a:pPr>
                      <a:r>
                        <a:rPr lang="en-US" sz="1800" kern="100" dirty="0" err="1">
                          <a:effectLst/>
                        </a:rPr>
                        <a:t>lnA</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0.04</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-0.76</a:t>
                      </a:r>
                    </a:p>
                  </a:txBody>
                  <a:tcPr marL="0" marR="0" marT="0" marB="0" anchor="ctr"/>
                </a:tc>
                <a:extLst>
                  <a:ext uri="{0D108BD9-81ED-4DB2-BD59-A6C34878D82A}">
                    <a16:rowId xmlns:a16="http://schemas.microsoft.com/office/drawing/2014/main" val="4085117815"/>
                  </a:ext>
                </a:extLst>
              </a:tr>
              <a:tr h="249481">
                <a:tc>
                  <a:txBody>
                    <a:bodyPr/>
                    <a:lstStyle/>
                    <a:p>
                      <a:pPr marL="0" marR="0" algn="ctr">
                        <a:lnSpc>
                          <a:spcPct val="107000"/>
                        </a:lnSpc>
                        <a:spcBef>
                          <a:spcPts val="0"/>
                        </a:spcBef>
                        <a:spcAft>
                          <a:spcPts val="0"/>
                        </a:spcAft>
                      </a:pPr>
                      <a:r>
                        <a:rPr lang="en-US" sz="1800" kern="100" dirty="0">
                          <a:effectLst/>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(0.47)</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(1.14)</a:t>
                      </a:r>
                    </a:p>
                  </a:txBody>
                  <a:tcPr marL="0" marR="0" marT="0" marB="0" anchor="ctr"/>
                </a:tc>
                <a:extLst>
                  <a:ext uri="{0D108BD9-81ED-4DB2-BD59-A6C34878D82A}">
                    <a16:rowId xmlns:a16="http://schemas.microsoft.com/office/drawing/2014/main" val="2639843901"/>
                  </a:ext>
                </a:extLst>
              </a:tr>
              <a:tr h="249481">
                <a:tc>
                  <a:txBody>
                    <a:bodyPr/>
                    <a:lstStyle/>
                    <a:p>
                      <a:pPr marL="0" marR="0" algn="ctr">
                        <a:lnSpc>
                          <a:spcPct val="107000"/>
                        </a:lnSpc>
                        <a:spcBef>
                          <a:spcPts val="0"/>
                        </a:spcBef>
                        <a:spcAft>
                          <a:spcPts val="0"/>
                        </a:spcAft>
                      </a:pPr>
                      <a:r>
                        <a:rPr lang="en-US" sz="1800" b="0" kern="100" dirty="0" err="1">
                          <a:effectLst/>
                          <a:latin typeface="Aptos" panose="020B0004020202020204" pitchFamily="34" charset="0"/>
                          <a:ea typeface="Aptos" panose="020B0004020202020204" pitchFamily="34" charset="0"/>
                          <a:cs typeface="Arial" panose="020B0604020202020204" pitchFamily="34" charset="0"/>
                        </a:rPr>
                        <a:t>lnL</a:t>
                      </a:r>
                      <a:endParaRPr lang="en-US" sz="1800" b="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2.82*</a:t>
                      </a: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9.18</a:t>
                      </a:r>
                    </a:p>
                  </a:txBody>
                  <a:tcPr marL="0" marR="0" marT="0" marB="0" anchor="ctr"/>
                </a:tc>
                <a:extLst>
                  <a:ext uri="{0D108BD9-81ED-4DB2-BD59-A6C34878D82A}">
                    <a16:rowId xmlns:a16="http://schemas.microsoft.com/office/drawing/2014/main" val="4170579872"/>
                  </a:ext>
                </a:extLst>
              </a:tr>
              <a:tr h="249481">
                <a:tc>
                  <a:txBody>
                    <a:bodyPr/>
                    <a:lstStyle/>
                    <a:p>
                      <a:pPr marL="0" marR="0" algn="ctr">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(1.51)</a:t>
                      </a: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(7.29)</a:t>
                      </a:r>
                    </a:p>
                  </a:txBody>
                  <a:tcPr marL="0" marR="0" marT="0" marB="0" anchor="ctr"/>
                </a:tc>
                <a:extLst>
                  <a:ext uri="{0D108BD9-81ED-4DB2-BD59-A6C34878D82A}">
                    <a16:rowId xmlns:a16="http://schemas.microsoft.com/office/drawing/2014/main" val="2755826536"/>
                  </a:ext>
                </a:extLst>
              </a:tr>
              <a:tr h="263565">
                <a:tc>
                  <a:txBody>
                    <a:bodyPr/>
                    <a:lstStyle/>
                    <a:p>
                      <a:pPr marL="0" marR="0" algn="ctr">
                        <a:lnSpc>
                          <a:spcPct val="107000"/>
                        </a:lnSpc>
                        <a:spcBef>
                          <a:spcPts val="0"/>
                        </a:spcBef>
                        <a:spcAft>
                          <a:spcPts val="0"/>
                        </a:spcAft>
                      </a:pPr>
                      <a:r>
                        <a:rPr lang="en-US" sz="1800" kern="100" dirty="0" err="1">
                          <a:effectLst/>
                        </a:rPr>
                        <a:t>lnKnICT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-0.41</a:t>
                      </a: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0.12</a:t>
                      </a:r>
                    </a:p>
                  </a:txBody>
                  <a:tcPr marL="0" marR="0" marT="0" marB="0" anchor="ctr"/>
                </a:tc>
                <a:extLst>
                  <a:ext uri="{0D108BD9-81ED-4DB2-BD59-A6C34878D82A}">
                    <a16:rowId xmlns:a16="http://schemas.microsoft.com/office/drawing/2014/main" val="1891459454"/>
                  </a:ext>
                </a:extLst>
              </a:tr>
              <a:tr h="274429">
                <a:tc>
                  <a:txBody>
                    <a:bodyPr/>
                    <a:lstStyle/>
                    <a:p>
                      <a:pPr algn="ctr">
                        <a:lnSpc>
                          <a:spcPct val="107000"/>
                        </a:lnSpc>
                      </a:pPr>
                      <a:endParaRPr lang="en-US" sz="1800" kern="100">
                        <a:effectLst/>
                        <a:latin typeface="Aptos" panose="020B00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(0.50)</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(1.27)</a:t>
                      </a:r>
                    </a:p>
                  </a:txBody>
                  <a:tcPr marL="0" marR="0" marT="0" marB="0" anchor="ctr"/>
                </a:tc>
                <a:extLst>
                  <a:ext uri="{0D108BD9-81ED-4DB2-BD59-A6C34878D82A}">
                    <a16:rowId xmlns:a16="http://schemas.microsoft.com/office/drawing/2014/main" val="3119771732"/>
                  </a:ext>
                </a:extLst>
              </a:tr>
              <a:tr h="274429">
                <a:tc>
                  <a:txBody>
                    <a:bodyPr/>
                    <a:lstStyle/>
                    <a:p>
                      <a:pPr marL="0" marR="0" algn="ctr">
                        <a:lnSpc>
                          <a:spcPct val="107000"/>
                        </a:lnSpc>
                        <a:spcBef>
                          <a:spcPts val="0"/>
                        </a:spcBef>
                        <a:spcAft>
                          <a:spcPts val="0"/>
                        </a:spcAft>
                      </a:pPr>
                      <a:r>
                        <a:rPr lang="en-US" sz="1800" kern="100" dirty="0" err="1">
                          <a:effectLst/>
                        </a:rPr>
                        <a:t>lnMCI</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pPr>
                      <a:endParaRPr lang="en-US" sz="1800" b="0" kern="100">
                        <a:effectLst/>
                        <a:latin typeface="+mn-lt"/>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-0.15</a:t>
                      </a:r>
                    </a:p>
                  </a:txBody>
                  <a:tcPr marL="0" marR="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-34.65**</a:t>
                      </a:r>
                    </a:p>
                  </a:txBody>
                  <a:tcPr marL="0" marR="0" marT="0" marB="0" anchor="ctr"/>
                </a:tc>
                <a:extLst>
                  <a:ext uri="{0D108BD9-81ED-4DB2-BD59-A6C34878D82A}">
                    <a16:rowId xmlns:a16="http://schemas.microsoft.com/office/drawing/2014/main" val="2998437352"/>
                  </a:ext>
                </a:extLst>
              </a:tr>
              <a:tr h="250487">
                <a:tc>
                  <a:txBody>
                    <a:bodyPr/>
                    <a:lstStyle/>
                    <a:p>
                      <a:pPr marL="0" marR="0" algn="ctr">
                        <a:lnSpc>
                          <a:spcPct val="107000"/>
                        </a:lnSpc>
                        <a:spcBef>
                          <a:spcPts val="0"/>
                        </a:spcBef>
                        <a:spcAft>
                          <a:spcPts val="0"/>
                        </a:spcAft>
                      </a:pPr>
                      <a:r>
                        <a:rPr lang="en-US" sz="1800" kern="100">
                          <a:effectLst/>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(1.19)</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(13.04)</a:t>
                      </a:r>
                    </a:p>
                  </a:txBody>
                  <a:tcPr marL="0" marR="0" marT="0" marB="0" anchor="ctr"/>
                </a:tc>
                <a:extLst>
                  <a:ext uri="{0D108BD9-81ED-4DB2-BD59-A6C34878D82A}">
                    <a16:rowId xmlns:a16="http://schemas.microsoft.com/office/drawing/2014/main" val="1374751157"/>
                  </a:ext>
                </a:extLst>
              </a:tr>
              <a:tr h="274429">
                <a:tc>
                  <a:txBody>
                    <a:bodyPr/>
                    <a:lstStyle/>
                    <a:p>
                      <a:pPr marL="0" marR="0" algn="ctr">
                        <a:lnSpc>
                          <a:spcPct val="107000"/>
                        </a:lnSpc>
                        <a:spcBef>
                          <a:spcPts val="0"/>
                        </a:spcBef>
                        <a:spcAft>
                          <a:spcPts val="0"/>
                        </a:spcAft>
                      </a:pPr>
                      <a:r>
                        <a:rPr lang="en-US" sz="1800" kern="100" dirty="0" err="1">
                          <a:effectLst/>
                        </a:rPr>
                        <a:t>lnHDI</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pPr>
                      <a:endParaRPr lang="en-US" sz="1800" b="0" kern="100">
                        <a:effectLst/>
                        <a:latin typeface="+mn-lt"/>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-0.64</a:t>
                      </a:r>
                    </a:p>
                  </a:txBody>
                  <a:tcPr marL="0" marR="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50.96*</a:t>
                      </a:r>
                    </a:p>
                  </a:txBody>
                  <a:tcPr marL="0" marR="0" marT="0" marB="0" anchor="ctr"/>
                </a:tc>
                <a:extLst>
                  <a:ext uri="{0D108BD9-81ED-4DB2-BD59-A6C34878D82A}">
                    <a16:rowId xmlns:a16="http://schemas.microsoft.com/office/drawing/2014/main" val="924396342"/>
                  </a:ext>
                </a:extLst>
              </a:tr>
              <a:tr h="250487">
                <a:tc>
                  <a:txBody>
                    <a:bodyPr/>
                    <a:lstStyle/>
                    <a:p>
                      <a:pPr marL="0" marR="0" algn="ctr">
                        <a:lnSpc>
                          <a:spcPct val="107000"/>
                        </a:lnSpc>
                        <a:spcBef>
                          <a:spcPts val="0"/>
                        </a:spcBef>
                        <a:spcAft>
                          <a:spcPts val="0"/>
                        </a:spcAft>
                      </a:pPr>
                      <a:r>
                        <a:rPr lang="en-US" sz="1800" kern="100">
                          <a:effectLst/>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(1.99)</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(25.08)</a:t>
                      </a:r>
                    </a:p>
                  </a:txBody>
                  <a:tcPr marL="0" marR="0" marT="0" marB="0" anchor="ctr"/>
                </a:tc>
                <a:extLst>
                  <a:ext uri="{0D108BD9-81ED-4DB2-BD59-A6C34878D82A}">
                    <a16:rowId xmlns:a16="http://schemas.microsoft.com/office/drawing/2014/main" val="1128486145"/>
                  </a:ext>
                </a:extLst>
              </a:tr>
              <a:tr h="274429">
                <a:tc>
                  <a:txBody>
                    <a:bodyPr/>
                    <a:lstStyle/>
                    <a:p>
                      <a:pPr marL="0" marR="0" algn="ctr">
                        <a:lnSpc>
                          <a:spcPct val="107000"/>
                        </a:lnSpc>
                        <a:spcBef>
                          <a:spcPts val="0"/>
                        </a:spcBef>
                        <a:spcAft>
                          <a:spcPts val="0"/>
                        </a:spcAft>
                      </a:pPr>
                      <a:r>
                        <a:rPr lang="en-US" sz="1800" kern="100" dirty="0" err="1">
                          <a:effectLst/>
                        </a:rPr>
                        <a:t>pctYTB</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pPr>
                      <a:endParaRPr lang="en-US" sz="1800" b="0" kern="100">
                        <a:effectLst/>
                        <a:latin typeface="+mn-lt"/>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-5.41</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-7.07</a:t>
                      </a:r>
                    </a:p>
                  </a:txBody>
                  <a:tcPr marL="0" marR="0" marT="0" marB="0" anchor="ctr"/>
                </a:tc>
                <a:extLst>
                  <a:ext uri="{0D108BD9-81ED-4DB2-BD59-A6C34878D82A}">
                    <a16:rowId xmlns:a16="http://schemas.microsoft.com/office/drawing/2014/main" val="3311149572"/>
                  </a:ext>
                </a:extLst>
              </a:tr>
              <a:tr h="250487">
                <a:tc>
                  <a:txBody>
                    <a:bodyPr/>
                    <a:lstStyle/>
                    <a:p>
                      <a:pPr marL="0" marR="0" algn="ctr">
                        <a:lnSpc>
                          <a:spcPct val="107000"/>
                        </a:lnSpc>
                        <a:spcBef>
                          <a:spcPts val="0"/>
                        </a:spcBef>
                        <a:spcAft>
                          <a:spcPts val="0"/>
                        </a:spcAft>
                      </a:pPr>
                      <a:r>
                        <a:rPr lang="en-US" sz="1800" kern="100" dirty="0">
                          <a:effectLst/>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(3.94)</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(6.04)</a:t>
                      </a:r>
                    </a:p>
                  </a:txBody>
                  <a:tcPr marL="0" marR="0" marT="0" marB="0" anchor="ctr"/>
                </a:tc>
                <a:extLst>
                  <a:ext uri="{0D108BD9-81ED-4DB2-BD59-A6C34878D82A}">
                    <a16:rowId xmlns:a16="http://schemas.microsoft.com/office/drawing/2014/main" val="3167924523"/>
                  </a:ext>
                </a:extLst>
              </a:tr>
              <a:tr h="274429">
                <a:tc>
                  <a:txBody>
                    <a:bodyPr/>
                    <a:lstStyle/>
                    <a:p>
                      <a:pPr marL="0" marR="0" algn="ctr">
                        <a:lnSpc>
                          <a:spcPct val="107000"/>
                        </a:lnSpc>
                        <a:spcBef>
                          <a:spcPts val="0"/>
                        </a:spcBef>
                        <a:spcAft>
                          <a:spcPts val="0"/>
                        </a:spcAft>
                      </a:pPr>
                      <a:r>
                        <a:rPr lang="en-US" sz="1800" kern="100" dirty="0" err="1">
                          <a:effectLst/>
                        </a:rPr>
                        <a:t>pctTV</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pPr>
                      <a:endParaRPr lang="en-US" sz="1800" b="0" kern="100">
                        <a:effectLst/>
                        <a:latin typeface="+mn-lt"/>
                      </a:endParaRPr>
                    </a:p>
                  </a:txBody>
                  <a:tcPr marL="68580" marR="6858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17.78***</a:t>
                      </a: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14.01*</a:t>
                      </a:r>
                    </a:p>
                  </a:txBody>
                  <a:tcPr marL="0" marR="0" marT="0" marB="0" anchor="ctr"/>
                </a:tc>
                <a:extLst>
                  <a:ext uri="{0D108BD9-81ED-4DB2-BD59-A6C34878D82A}">
                    <a16:rowId xmlns:a16="http://schemas.microsoft.com/office/drawing/2014/main" val="1978536133"/>
                  </a:ext>
                </a:extLst>
              </a:tr>
              <a:tr h="250487">
                <a:tc>
                  <a:txBody>
                    <a:bodyPr/>
                    <a:lstStyle/>
                    <a:p>
                      <a:pPr marL="0" marR="0" algn="ctr">
                        <a:lnSpc>
                          <a:spcPct val="107000"/>
                        </a:lnSpc>
                        <a:spcBef>
                          <a:spcPts val="0"/>
                        </a:spcBef>
                        <a:spcAft>
                          <a:spcPts val="0"/>
                        </a:spcAft>
                      </a:pPr>
                      <a:r>
                        <a:rPr lang="en-US" sz="1800" kern="100">
                          <a:effectLst/>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(5.27)</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(7.73)</a:t>
                      </a:r>
                    </a:p>
                  </a:txBody>
                  <a:tcPr marL="0" marR="0" marT="0" marB="0" anchor="ctr"/>
                </a:tc>
                <a:extLst>
                  <a:ext uri="{0D108BD9-81ED-4DB2-BD59-A6C34878D82A}">
                    <a16:rowId xmlns:a16="http://schemas.microsoft.com/office/drawing/2014/main" val="1925801513"/>
                  </a:ext>
                </a:extLst>
              </a:tr>
              <a:tr h="507815">
                <a:tc>
                  <a:txBody>
                    <a:bodyPr/>
                    <a:lstStyle/>
                    <a:p>
                      <a:pPr marL="0" marR="0" algn="ctr">
                        <a:lnSpc>
                          <a:spcPct val="107000"/>
                        </a:lnSpc>
                        <a:spcBef>
                          <a:spcPts val="0"/>
                        </a:spcBef>
                        <a:spcAft>
                          <a:spcPts val="0"/>
                        </a:spcAft>
                      </a:pPr>
                      <a:r>
                        <a:rPr lang="en-US" sz="1800" kern="100" dirty="0" err="1">
                          <a:effectLst/>
                        </a:rPr>
                        <a:t>pctMUS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pPr>
                      <a:endParaRPr lang="en-US" sz="1800" b="0" kern="100" dirty="0">
                        <a:effectLst/>
                        <a:latin typeface="+mn-lt"/>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-27.59***</a:t>
                      </a:r>
                    </a:p>
                  </a:txBody>
                  <a:tcPr marL="0" marR="0" marT="0" marB="0" anchor="ctr"/>
                </a:tc>
                <a:tc>
                  <a:txBody>
                    <a:bodyPr/>
                    <a:lstStyle/>
                    <a:p>
                      <a:pPr marL="0" marR="0" algn="ctr">
                        <a:lnSpc>
                          <a:spcPct val="107000"/>
                        </a:lnSpc>
                        <a:spcBef>
                          <a:spcPts val="0"/>
                        </a:spcBef>
                        <a:spcAft>
                          <a:spcPts val="0"/>
                        </a:spcAft>
                      </a:pPr>
                      <a:r>
                        <a:rPr lang="en-US" sz="1800" b="0" kern="100" dirty="0">
                          <a:effectLst/>
                          <a:highlight>
                            <a:srgbClr val="FFFF00"/>
                          </a:highlight>
                          <a:latin typeface="+mn-lt"/>
                          <a:ea typeface="Aptos" panose="020B0004020202020204" pitchFamily="34" charset="0"/>
                          <a:cs typeface="Arial" panose="020B0604020202020204" pitchFamily="34" charset="0"/>
                        </a:rPr>
                        <a:t>-22.97**</a:t>
                      </a:r>
                    </a:p>
                  </a:txBody>
                  <a:tcPr marL="0" marR="0" marT="0" marB="0" anchor="ctr"/>
                </a:tc>
                <a:extLst>
                  <a:ext uri="{0D108BD9-81ED-4DB2-BD59-A6C34878D82A}">
                    <a16:rowId xmlns:a16="http://schemas.microsoft.com/office/drawing/2014/main" val="3736330169"/>
                  </a:ext>
                </a:extLst>
              </a:tr>
              <a:tr h="250487">
                <a:tc>
                  <a:txBody>
                    <a:bodyPr/>
                    <a:lstStyle/>
                    <a:p>
                      <a:pPr marL="0" marR="0" algn="ctr">
                        <a:lnSpc>
                          <a:spcPct val="107000"/>
                        </a:lnSpc>
                        <a:spcBef>
                          <a:spcPts val="0"/>
                        </a:spcBef>
                        <a:spcAft>
                          <a:spcPts val="0"/>
                        </a:spcAft>
                      </a:pPr>
                      <a:r>
                        <a:rPr lang="en-US" sz="1800" kern="100">
                          <a:effectLst/>
                        </a:rPr>
                        <a:t> </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a:effectLst/>
                          <a:latin typeface="+mn-lt"/>
                        </a:rPr>
                        <a:t> </a:t>
                      </a:r>
                      <a:endParaRPr lang="en-US" sz="1800" b="0" kern="10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 </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(6.90)</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(10.83)</a:t>
                      </a:r>
                    </a:p>
                  </a:txBody>
                  <a:tcPr marL="0" marR="0" marT="0" marB="0" anchor="ctr"/>
                </a:tc>
                <a:extLst>
                  <a:ext uri="{0D108BD9-81ED-4DB2-BD59-A6C34878D82A}">
                    <a16:rowId xmlns:a16="http://schemas.microsoft.com/office/drawing/2014/main" val="1994170429"/>
                  </a:ext>
                </a:extLst>
              </a:tr>
              <a:tr h="274429">
                <a:tc>
                  <a:txBody>
                    <a:bodyPr/>
                    <a:lstStyle/>
                    <a:p>
                      <a:pPr marL="0" marR="0" algn="ctr">
                        <a:lnSpc>
                          <a:spcPct val="107000"/>
                        </a:lnSpc>
                        <a:spcBef>
                          <a:spcPts val="0"/>
                        </a:spcBef>
                        <a:spcAft>
                          <a:spcPts val="0"/>
                        </a:spcAft>
                      </a:pPr>
                      <a:r>
                        <a:rPr lang="en-US" sz="1800" kern="100" dirty="0">
                          <a:effectLst/>
                        </a:rPr>
                        <a:t>Obs.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696</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1320</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55</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44</a:t>
                      </a:r>
                    </a:p>
                  </a:txBody>
                  <a:tcPr marL="0" marR="0" marT="0" marB="0" anchor="ctr"/>
                </a:tc>
                <a:extLst>
                  <a:ext uri="{0D108BD9-81ED-4DB2-BD59-A6C34878D82A}">
                    <a16:rowId xmlns:a16="http://schemas.microsoft.com/office/drawing/2014/main" val="1198019845"/>
                  </a:ext>
                </a:extLst>
              </a:tr>
              <a:tr h="250487">
                <a:tc>
                  <a:txBody>
                    <a:bodyPr/>
                    <a:lstStyle/>
                    <a:p>
                      <a:pPr marL="0" marR="0" algn="ctr">
                        <a:lnSpc>
                          <a:spcPct val="107000"/>
                        </a:lnSpc>
                        <a:spcBef>
                          <a:spcPts val="0"/>
                        </a:spcBef>
                        <a:spcAft>
                          <a:spcPts val="0"/>
                        </a:spcAft>
                      </a:pPr>
                      <a:r>
                        <a:rPr lang="en-US" sz="1800" kern="100">
                          <a:effectLst/>
                        </a:rPr>
                        <a:t>R</a:t>
                      </a:r>
                      <a:r>
                        <a:rPr lang="en-US" sz="1800" kern="100" baseline="30000">
                          <a:effectLst/>
                        </a:rPr>
                        <a:t>2</a:t>
                      </a:r>
                      <a:endParaRPr lang="en-US" sz="18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0.042</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0.001</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0.299</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0.541</a:t>
                      </a:r>
                    </a:p>
                  </a:txBody>
                  <a:tcPr marL="0" marR="0" marT="0" marB="0" anchor="ctr"/>
                </a:tc>
                <a:extLst>
                  <a:ext uri="{0D108BD9-81ED-4DB2-BD59-A6C34878D82A}">
                    <a16:rowId xmlns:a16="http://schemas.microsoft.com/office/drawing/2014/main" val="3501490942"/>
                  </a:ext>
                </a:extLst>
              </a:tr>
              <a:tr h="276643">
                <a:tc>
                  <a:txBody>
                    <a:bodyPr/>
                    <a:lstStyle/>
                    <a:p>
                      <a:pPr marL="0" marR="0" algn="ctr">
                        <a:lnSpc>
                          <a:spcPct val="107000"/>
                        </a:lnSpc>
                        <a:spcBef>
                          <a:spcPts val="0"/>
                        </a:spcBef>
                        <a:spcAft>
                          <a:spcPts val="0"/>
                        </a:spcAft>
                      </a:pPr>
                      <a:r>
                        <a:rPr lang="en-US" sz="1800" kern="100" dirty="0">
                          <a:effectLst/>
                        </a:rPr>
                        <a:t>Adj. R</a:t>
                      </a:r>
                      <a:r>
                        <a:rPr lang="en-US" sz="1800" kern="100" baseline="30000" dirty="0">
                          <a:effectLst/>
                        </a:rPr>
                        <a:t>2</a:t>
                      </a:r>
                      <a:r>
                        <a:rPr lang="en-US" sz="1800" kern="100" dirty="0">
                          <a:effectLst/>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0.038</a:t>
                      </a:r>
                      <a:endParaRPr lang="en-US" sz="1800" b="0" kern="100" dirty="0">
                        <a:effectLst/>
                        <a:latin typeface="+mn-lt"/>
                        <a:ea typeface="Aptos" panose="020B000402020202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800" b="0" kern="100" dirty="0">
                          <a:effectLst/>
                          <a:latin typeface="+mn-lt"/>
                        </a:rPr>
                        <a:t>0.000</a:t>
                      </a:r>
                      <a:endParaRPr lang="en-US" sz="1800" b="0" kern="100" dirty="0">
                        <a:effectLst/>
                        <a:latin typeface="+mn-lt"/>
                        <a:ea typeface="Aptos" panose="020B0004020202020204" pitchFamily="34" charset="0"/>
                        <a:cs typeface="Arial" panose="020B0604020202020204" pitchFamily="34" charset="0"/>
                      </a:endParaRP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0.259</a:t>
                      </a:r>
                    </a:p>
                  </a:txBody>
                  <a:tcPr marL="0" marR="0" marT="0" marB="0" anchor="ctr"/>
                </a:tc>
                <a:tc>
                  <a:txBody>
                    <a:bodyPr/>
                    <a:lstStyle/>
                    <a:p>
                      <a:pPr marL="0" marR="0" algn="ctr">
                        <a:lnSpc>
                          <a:spcPct val="107000"/>
                        </a:lnSpc>
                        <a:spcBef>
                          <a:spcPts val="0"/>
                        </a:spcBef>
                        <a:spcAft>
                          <a:spcPts val="0"/>
                        </a:spcAft>
                      </a:pPr>
                      <a:r>
                        <a:rPr lang="en-US" sz="1800" b="0" kern="100" dirty="0">
                          <a:effectLst/>
                          <a:latin typeface="+mn-lt"/>
                          <a:ea typeface="Aptos" panose="020B0004020202020204" pitchFamily="34" charset="0"/>
                          <a:cs typeface="Arial" panose="020B0604020202020204" pitchFamily="34" charset="0"/>
                        </a:rPr>
                        <a:t>0.436</a:t>
                      </a:r>
                    </a:p>
                  </a:txBody>
                  <a:tcPr marL="0" marR="0" marT="0" marB="0" anchor="ctr"/>
                </a:tc>
                <a:extLst>
                  <a:ext uri="{0D108BD9-81ED-4DB2-BD59-A6C34878D82A}">
                    <a16:rowId xmlns:a16="http://schemas.microsoft.com/office/drawing/2014/main" val="3199999577"/>
                  </a:ext>
                </a:extLst>
              </a:tr>
            </a:tbl>
          </a:graphicData>
        </a:graphic>
      </p:graphicFrame>
      <p:sp>
        <p:nvSpPr>
          <p:cNvPr id="4" name="Date Placeholder 3">
            <a:extLst>
              <a:ext uri="{FF2B5EF4-FFF2-40B4-BE49-F238E27FC236}">
                <a16:creationId xmlns:a16="http://schemas.microsoft.com/office/drawing/2014/main" id="{F7A751BE-4068-2952-DCE1-5A0996355AB0}"/>
              </a:ext>
            </a:extLst>
          </p:cNvPr>
          <p:cNvSpPr>
            <a:spLocks noGrp="1"/>
          </p:cNvSpPr>
          <p:nvPr>
            <p:ph type="dt" sz="half" idx="10"/>
          </p:nvPr>
        </p:nvSpPr>
        <p:spPr>
          <a:xfrm>
            <a:off x="454242" y="6356350"/>
            <a:ext cx="2743200" cy="365125"/>
          </a:xfrm>
        </p:spPr>
        <p:txBody>
          <a:bodyPr/>
          <a:lstStyle/>
          <a:p>
            <a:fld id="{579F6069-8263-4296-913A-BC2234E8D32B}" type="datetime1">
              <a:rPr lang="en-US" smtClean="0"/>
              <a:t>4/17/2024</a:t>
            </a:fld>
            <a:endParaRPr lang="en-US" dirty="0"/>
          </a:p>
        </p:txBody>
      </p:sp>
      <p:sp>
        <p:nvSpPr>
          <p:cNvPr id="6" name="Slide Number Placeholder 5">
            <a:extLst>
              <a:ext uri="{FF2B5EF4-FFF2-40B4-BE49-F238E27FC236}">
                <a16:creationId xmlns:a16="http://schemas.microsoft.com/office/drawing/2014/main" id="{90A125CA-A66F-835F-788D-D8F9E8AA55A6}"/>
              </a:ext>
            </a:extLst>
          </p:cNvPr>
          <p:cNvSpPr>
            <a:spLocks noGrp="1"/>
          </p:cNvSpPr>
          <p:nvPr>
            <p:ph type="sldNum" sz="quarter" idx="12"/>
          </p:nvPr>
        </p:nvSpPr>
        <p:spPr/>
        <p:txBody>
          <a:bodyPr/>
          <a:lstStyle/>
          <a:p>
            <a:fld id="{C68AC1EC-23E2-4F0E-A5A4-674EC8DB954E}" type="slidenum">
              <a:rPr lang="en-US" smtClean="0"/>
              <a:t>7</a:t>
            </a:fld>
            <a:endParaRPr lang="en-US"/>
          </a:p>
        </p:txBody>
      </p:sp>
      <p:sp>
        <p:nvSpPr>
          <p:cNvPr id="3" name="TextBox 2">
            <a:extLst>
              <a:ext uri="{FF2B5EF4-FFF2-40B4-BE49-F238E27FC236}">
                <a16:creationId xmlns:a16="http://schemas.microsoft.com/office/drawing/2014/main" id="{6945A8D2-99AB-715E-6CB0-51CCD45BAA31}"/>
              </a:ext>
            </a:extLst>
          </p:cNvPr>
          <p:cNvSpPr txBox="1"/>
          <p:nvPr/>
        </p:nvSpPr>
        <p:spPr>
          <a:xfrm>
            <a:off x="579613" y="1252492"/>
            <a:ext cx="3817515" cy="2215991"/>
          </a:xfrm>
          <a:prstGeom prst="rect">
            <a:avLst/>
          </a:prstGeom>
          <a:noFill/>
        </p:spPr>
        <p:txBody>
          <a:bodyPr wrap="square" rtlCol="0">
            <a:spAutoFit/>
          </a:bodyPr>
          <a:lstStyle/>
          <a:p>
            <a:pPr marL="285750" indent="-285750">
              <a:buFont typeface="Arial" panose="020B0604020202020204" pitchFamily="34" charset="0"/>
              <a:buChar char="•"/>
            </a:pPr>
            <a:r>
              <a:rPr lang="en-US" dirty="0"/>
              <a:t>The need for multiple regressions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change in </a:t>
            </a:r>
            <a:r>
              <a:rPr lang="en-US" i="1" dirty="0"/>
              <a:t>Adj. R</a:t>
            </a:r>
            <a:r>
              <a:rPr lang="en-US" i="1" baseline="30000" dirty="0"/>
              <a:t>2</a:t>
            </a:r>
          </a:p>
          <a:p>
            <a:pPr marL="285750" indent="-285750">
              <a:buFont typeface="Arial" panose="020B0604020202020204" pitchFamily="34" charset="0"/>
              <a:buChar char="•"/>
            </a:pPr>
            <a:endParaRPr lang="en-US" i="1" baseline="30000" dirty="0"/>
          </a:p>
          <a:p>
            <a:pPr marL="285750" indent="-285750">
              <a:buFont typeface="Arial" panose="020B0604020202020204" pitchFamily="34" charset="0"/>
              <a:buChar char="•"/>
            </a:pPr>
            <a:r>
              <a:rPr lang="en-US" dirty="0"/>
              <a:t>Coefficient Estimates for Digital behavior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Statistical Significance</a:t>
            </a:r>
          </a:p>
        </p:txBody>
      </p:sp>
      <p:sp>
        <p:nvSpPr>
          <p:cNvPr id="9" name="Footer Placeholder 4">
            <a:extLst>
              <a:ext uri="{FF2B5EF4-FFF2-40B4-BE49-F238E27FC236}">
                <a16:creationId xmlns:a16="http://schemas.microsoft.com/office/drawing/2014/main" id="{234F3D37-BEB1-2ADE-0ACB-ADC024F8D1D1}"/>
              </a:ext>
            </a:extLst>
          </p:cNvPr>
          <p:cNvSpPr>
            <a:spLocks noGrp="1"/>
          </p:cNvSpPr>
          <p:nvPr>
            <p:ph type="ftr" sz="quarter" idx="11"/>
          </p:nvPr>
        </p:nvSpPr>
        <p:spPr>
          <a:xfrm>
            <a:off x="7132320" y="6356350"/>
            <a:ext cx="4297680" cy="365125"/>
          </a:xfrm>
        </p:spPr>
        <p:txBody>
          <a:bodyPr/>
          <a:lstStyle/>
          <a:p>
            <a:r>
              <a:rPr lang="en-US" dirty="0"/>
              <a:t>Stander symposium 2024</a:t>
            </a:r>
          </a:p>
        </p:txBody>
      </p:sp>
    </p:spTree>
    <p:extLst>
      <p:ext uri="{BB962C8B-B14F-4D97-AF65-F5344CB8AC3E}">
        <p14:creationId xmlns:p14="http://schemas.microsoft.com/office/powerpoint/2010/main" val="4137651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8A50-E607-EB28-E63C-D3C60068669F}"/>
              </a:ext>
            </a:extLst>
          </p:cNvPr>
          <p:cNvSpPr>
            <a:spLocks noGrp="1"/>
          </p:cNvSpPr>
          <p:nvPr>
            <p:ph type="title"/>
          </p:nvPr>
        </p:nvSpPr>
        <p:spPr>
          <a:xfrm>
            <a:off x="481136" y="222767"/>
            <a:ext cx="10449784" cy="1265928"/>
          </a:xfrm>
        </p:spPr>
        <p:txBody>
          <a:bodyPr/>
          <a:lstStyle/>
          <a:p>
            <a:r>
              <a:rPr lang="en-US" dirty="0"/>
              <a:t>Conclusions</a:t>
            </a:r>
          </a:p>
        </p:txBody>
      </p:sp>
      <p:sp>
        <p:nvSpPr>
          <p:cNvPr id="3" name="Content Placeholder 2">
            <a:extLst>
              <a:ext uri="{FF2B5EF4-FFF2-40B4-BE49-F238E27FC236}">
                <a16:creationId xmlns:a16="http://schemas.microsoft.com/office/drawing/2014/main" id="{0F43ECD2-6C0F-0C58-2EBB-156A34BE56EF}"/>
              </a:ext>
            </a:extLst>
          </p:cNvPr>
          <p:cNvSpPr>
            <a:spLocks noGrp="1"/>
          </p:cNvSpPr>
          <p:nvPr>
            <p:ph idx="1"/>
          </p:nvPr>
        </p:nvSpPr>
        <p:spPr>
          <a:xfrm>
            <a:off x="885160" y="1654131"/>
            <a:ext cx="10442448" cy="3903819"/>
          </a:xfrm>
        </p:spPr>
        <p:txBody>
          <a:bodyPr>
            <a:normAutofit fontScale="92500" lnSpcReduction="10000"/>
          </a:bodyPr>
          <a:lstStyle/>
          <a:p>
            <a:pPr marL="0" indent="0">
              <a:buNone/>
            </a:pPr>
            <a:r>
              <a:rPr lang="en-US" sz="1800" dirty="0"/>
              <a:t>“</a:t>
            </a:r>
            <a:r>
              <a:rPr lang="en-US" sz="1800" dirty="0" err="1"/>
              <a:t>Broadstrokes</a:t>
            </a:r>
            <a:r>
              <a:rPr lang="en-US" sz="1800" dirty="0"/>
              <a:t>” Approach due to nuance:</a:t>
            </a:r>
          </a:p>
          <a:p>
            <a:pPr marL="631825" indent="-342900">
              <a:buFont typeface="+mj-lt"/>
              <a:buAutoNum type="alphaLcParenR"/>
            </a:pPr>
            <a:r>
              <a:rPr lang="en-US" sz="1800" dirty="0"/>
              <a:t>General correlation of TV and music consumption, even if not to scale.</a:t>
            </a:r>
          </a:p>
          <a:p>
            <a:pPr marL="631825" indent="-342900">
              <a:buFont typeface="+mj-lt"/>
              <a:buAutoNum type="alphaLcParenR"/>
            </a:pPr>
            <a:r>
              <a:rPr lang="en-US" sz="1800" dirty="0"/>
              <a:t>Only Web-Streamed Television consumption has a positive correlation with GDP growth.</a:t>
            </a:r>
          </a:p>
          <a:p>
            <a:pPr marL="631825" indent="-342900">
              <a:buFont typeface="+mj-lt"/>
              <a:buAutoNum type="alphaLcParenR"/>
            </a:pPr>
            <a:r>
              <a:rPr lang="en-US" sz="1800" dirty="0"/>
              <a:t>Difficulty in interpreting: Must be consistent for </a:t>
            </a:r>
            <a:r>
              <a:rPr lang="en-US" sz="1800" b="1" dirty="0"/>
              <a:t>production</a:t>
            </a:r>
            <a:r>
              <a:rPr lang="en-US" sz="1800" dirty="0"/>
              <a:t> and </a:t>
            </a:r>
            <a:r>
              <a:rPr lang="en-US" sz="1800" b="1" dirty="0"/>
              <a:t>behavior</a:t>
            </a:r>
            <a:r>
              <a:rPr lang="en-US" sz="1800" dirty="0"/>
              <a:t>.</a:t>
            </a:r>
          </a:p>
          <a:p>
            <a:pPr marL="0" indent="0">
              <a:buNone/>
            </a:pPr>
            <a:r>
              <a:rPr lang="en-US" sz="1800" dirty="0"/>
              <a:t>Conclusions:</a:t>
            </a:r>
          </a:p>
          <a:p>
            <a:pPr marL="0" indent="0">
              <a:buNone/>
            </a:pPr>
            <a:r>
              <a:rPr lang="en-US" sz="1800" i="1" dirty="0"/>
              <a:t>Using the perspective of production, it seems there might be a directional correlation with user behaviors on real GDP growth…</a:t>
            </a:r>
          </a:p>
          <a:p>
            <a:pPr marL="0" indent="0">
              <a:buNone/>
            </a:pPr>
            <a:r>
              <a:rPr lang="en-US" sz="1800" dirty="0"/>
              <a:t>Areas of Improvement: </a:t>
            </a:r>
          </a:p>
          <a:p>
            <a:pPr marL="0" indent="0">
              <a:buNone/>
            </a:pPr>
            <a:r>
              <a:rPr lang="en-US" sz="1800" i="1" dirty="0"/>
              <a:t>Yet, more data is needed to scale the findings of this study to the world stage, additionally, taking generational characteristics into account might detail the specific impact of generalized behavior and not just the activity itself.</a:t>
            </a:r>
          </a:p>
        </p:txBody>
      </p:sp>
      <p:sp>
        <p:nvSpPr>
          <p:cNvPr id="4" name="Date Placeholder 3">
            <a:extLst>
              <a:ext uri="{FF2B5EF4-FFF2-40B4-BE49-F238E27FC236}">
                <a16:creationId xmlns:a16="http://schemas.microsoft.com/office/drawing/2014/main" id="{D32D3AEB-0643-70DE-7D18-26EA1F8C2D15}"/>
              </a:ext>
            </a:extLst>
          </p:cNvPr>
          <p:cNvSpPr>
            <a:spLocks noGrp="1"/>
          </p:cNvSpPr>
          <p:nvPr>
            <p:ph type="dt" sz="half" idx="10"/>
          </p:nvPr>
        </p:nvSpPr>
        <p:spPr/>
        <p:txBody>
          <a:bodyPr/>
          <a:lstStyle/>
          <a:p>
            <a:fld id="{579F6069-8263-4296-913A-BC2234E8D32B}" type="datetime1">
              <a:rPr lang="en-US" smtClean="0"/>
              <a:t>4/17/2024</a:t>
            </a:fld>
            <a:endParaRPr lang="en-US"/>
          </a:p>
        </p:txBody>
      </p:sp>
      <p:sp>
        <p:nvSpPr>
          <p:cNvPr id="5" name="Footer Placeholder 4">
            <a:extLst>
              <a:ext uri="{FF2B5EF4-FFF2-40B4-BE49-F238E27FC236}">
                <a16:creationId xmlns:a16="http://schemas.microsoft.com/office/drawing/2014/main" id="{ACC19D61-8446-71E3-A185-981C22A039E5}"/>
              </a:ext>
            </a:extLst>
          </p:cNvPr>
          <p:cNvSpPr>
            <a:spLocks noGrp="1"/>
          </p:cNvSpPr>
          <p:nvPr>
            <p:ph type="ftr" sz="quarter" idx="11"/>
          </p:nvPr>
        </p:nvSpPr>
        <p:spPr/>
        <p:txBody>
          <a:bodyPr/>
          <a:lstStyle/>
          <a:p>
            <a:r>
              <a:rPr lang="en-US" dirty="0"/>
              <a:t>Stander symposium 2024</a:t>
            </a:r>
          </a:p>
        </p:txBody>
      </p:sp>
      <p:sp>
        <p:nvSpPr>
          <p:cNvPr id="6" name="Slide Number Placeholder 5">
            <a:extLst>
              <a:ext uri="{FF2B5EF4-FFF2-40B4-BE49-F238E27FC236}">
                <a16:creationId xmlns:a16="http://schemas.microsoft.com/office/drawing/2014/main" id="{FC083AFF-1ACC-6B06-388F-0C46A3966F30}"/>
              </a:ext>
            </a:extLst>
          </p:cNvPr>
          <p:cNvSpPr>
            <a:spLocks noGrp="1"/>
          </p:cNvSpPr>
          <p:nvPr>
            <p:ph type="sldNum" sz="quarter" idx="12"/>
          </p:nvPr>
        </p:nvSpPr>
        <p:spPr/>
        <p:txBody>
          <a:bodyPr/>
          <a:lstStyle/>
          <a:p>
            <a:fld id="{C68AC1EC-23E2-4F0E-A5A4-674EC8DB954E}" type="slidenum">
              <a:rPr lang="en-US" smtClean="0"/>
              <a:t>8</a:t>
            </a:fld>
            <a:endParaRPr lang="en-US"/>
          </a:p>
        </p:txBody>
      </p:sp>
    </p:spTree>
    <p:extLst>
      <p:ext uri="{BB962C8B-B14F-4D97-AF65-F5344CB8AC3E}">
        <p14:creationId xmlns:p14="http://schemas.microsoft.com/office/powerpoint/2010/main" val="197718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10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0248-0BD5-1806-A62F-0E4DCF8187C9}"/>
              </a:ext>
            </a:extLst>
          </p:cNvPr>
          <p:cNvSpPr>
            <a:spLocks noGrp="1"/>
          </p:cNvSpPr>
          <p:nvPr>
            <p:ph type="title"/>
          </p:nvPr>
        </p:nvSpPr>
        <p:spPr>
          <a:xfrm>
            <a:off x="662679" y="0"/>
            <a:ext cx="10449784" cy="1265928"/>
          </a:xfrm>
        </p:spPr>
        <p:txBody>
          <a:bodyPr/>
          <a:lstStyle/>
          <a:p>
            <a:r>
              <a:rPr lang="en-US" dirty="0"/>
              <a:t>References</a:t>
            </a:r>
          </a:p>
        </p:txBody>
      </p:sp>
      <p:sp>
        <p:nvSpPr>
          <p:cNvPr id="3" name="Content Placeholder 2">
            <a:extLst>
              <a:ext uri="{FF2B5EF4-FFF2-40B4-BE49-F238E27FC236}">
                <a16:creationId xmlns:a16="http://schemas.microsoft.com/office/drawing/2014/main" id="{8440CEC7-0B4C-752C-58DA-03FCE4221B6E}"/>
              </a:ext>
            </a:extLst>
          </p:cNvPr>
          <p:cNvSpPr>
            <a:spLocks noGrp="1"/>
          </p:cNvSpPr>
          <p:nvPr>
            <p:ph idx="1"/>
          </p:nvPr>
        </p:nvSpPr>
        <p:spPr>
          <a:xfrm>
            <a:off x="877824" y="1477090"/>
            <a:ext cx="10442448" cy="3903819"/>
          </a:xfrm>
        </p:spPr>
        <p:txBody>
          <a:bodyPr>
            <a:normAutofit fontScale="92500" lnSpcReduction="10000"/>
          </a:bodyPr>
          <a:lstStyle/>
          <a:p>
            <a:pPr marL="0" indent="0">
              <a:buNone/>
            </a:pPr>
            <a:r>
              <a:rPr lang="en-US" dirty="0"/>
              <a:t>Ahmed, E. M., &amp; </a:t>
            </a:r>
            <a:r>
              <a:rPr lang="en-US" dirty="0" err="1"/>
              <a:t>Ridzuan</a:t>
            </a:r>
            <a:r>
              <a:rPr lang="en-US" dirty="0"/>
              <a:t>, R. (2013). The impact of ICT on East Asian economic growth: panel estimation approach. Journal of the knowledge economy, 4, 540-555.</a:t>
            </a:r>
          </a:p>
          <a:p>
            <a:pPr marL="0" indent="0">
              <a:buNone/>
            </a:pPr>
            <a:r>
              <a:rPr lang="en-US" dirty="0"/>
              <a:t>Human development falling behind in ninety per cent of countries: UN report | UN News. (2022, September 8). News.un.org. https://news.un.org/en/story/2022/09/1126121</a:t>
            </a:r>
          </a:p>
          <a:p>
            <a:pPr marL="0" indent="0">
              <a:buNone/>
            </a:pPr>
            <a:r>
              <a:rPr lang="en-US" dirty="0"/>
              <a:t>Li, X., &amp; Wu, Q. (2023). The impact of digital economy on high-quality economic development: Research based on the consumption expansion. </a:t>
            </a:r>
            <a:r>
              <a:rPr lang="en-US" dirty="0" err="1"/>
              <a:t>Plos</a:t>
            </a:r>
            <a:r>
              <a:rPr lang="en-US" dirty="0"/>
              <a:t> one, 18(12), e0292925.</a:t>
            </a:r>
          </a:p>
          <a:p>
            <a:pPr marL="0" indent="0">
              <a:buNone/>
            </a:pPr>
            <a:r>
              <a:rPr lang="en-US" dirty="0" err="1"/>
              <a:t>Nasab</a:t>
            </a:r>
            <a:r>
              <a:rPr lang="en-US" dirty="0"/>
              <a:t>, E. H., &amp; </a:t>
            </a:r>
            <a:r>
              <a:rPr lang="en-US" dirty="0" err="1"/>
              <a:t>Aghaei</a:t>
            </a:r>
            <a:r>
              <a:rPr lang="en-US" dirty="0"/>
              <a:t>, M. (2009). The effect of ICT on economic growth: Further evidence. International Bulletin of Business Administration, 5(2), 46-56.</a:t>
            </a:r>
          </a:p>
          <a:p>
            <a:pPr marL="0" indent="0">
              <a:buNone/>
            </a:pPr>
            <a:r>
              <a:rPr lang="en-US" dirty="0" err="1"/>
              <a:t>Olender-Skorek</a:t>
            </a:r>
            <a:r>
              <a:rPr lang="en-US" dirty="0"/>
              <a:t>, M., </a:t>
            </a:r>
            <a:r>
              <a:rPr lang="en-US" dirty="0" err="1"/>
              <a:t>Szałański</a:t>
            </a:r>
            <a:r>
              <a:rPr lang="en-US" dirty="0"/>
              <a:t>, M., &amp; </a:t>
            </a:r>
            <a:r>
              <a:rPr lang="en-US" dirty="0" err="1"/>
              <a:t>Sylwestrzak</a:t>
            </a:r>
            <a:r>
              <a:rPr lang="en-US" dirty="0"/>
              <a:t>, M. (2021). Has the Internet Saved the Economy? Modeling Impact of ICT Sector and COVID-19 on GDP. Journal of Telecommunications and Information Technology.</a:t>
            </a:r>
          </a:p>
          <a:p>
            <a:pPr marL="0" indent="0">
              <a:buNone/>
            </a:pPr>
            <a:r>
              <a:rPr lang="en-US" dirty="0"/>
              <a:t>Watanabe, C., Naveed, K., Tou, Y., &amp; </a:t>
            </a:r>
            <a:r>
              <a:rPr lang="en-US" dirty="0" err="1"/>
              <a:t>Neittaanmäki</a:t>
            </a:r>
            <a:r>
              <a:rPr lang="en-US" dirty="0"/>
              <a:t>, P. (2018). Measuring GDP in the digital economy: Increasing dependence on uncaptured GDP. Technological Forecasting and Social Change, 137, 226-240.</a:t>
            </a:r>
          </a:p>
          <a:p>
            <a:pPr marL="0" indent="0">
              <a:buNone/>
            </a:pPr>
            <a:endParaRPr lang="en-US" dirty="0"/>
          </a:p>
        </p:txBody>
      </p:sp>
      <p:sp>
        <p:nvSpPr>
          <p:cNvPr id="4" name="Date Placeholder 3">
            <a:extLst>
              <a:ext uri="{FF2B5EF4-FFF2-40B4-BE49-F238E27FC236}">
                <a16:creationId xmlns:a16="http://schemas.microsoft.com/office/drawing/2014/main" id="{99D0BFD5-9E10-5B80-17E7-0F00A0DF0285}"/>
              </a:ext>
            </a:extLst>
          </p:cNvPr>
          <p:cNvSpPr>
            <a:spLocks noGrp="1"/>
          </p:cNvSpPr>
          <p:nvPr>
            <p:ph type="dt" sz="half" idx="10"/>
          </p:nvPr>
        </p:nvSpPr>
        <p:spPr/>
        <p:txBody>
          <a:bodyPr/>
          <a:lstStyle/>
          <a:p>
            <a:fld id="{579F6069-8263-4296-913A-BC2234E8D32B}" type="datetime1">
              <a:rPr lang="en-US" smtClean="0"/>
              <a:t>4/17/2024</a:t>
            </a:fld>
            <a:endParaRPr lang="en-US"/>
          </a:p>
        </p:txBody>
      </p:sp>
      <p:sp>
        <p:nvSpPr>
          <p:cNvPr id="5" name="Footer Placeholder 4">
            <a:extLst>
              <a:ext uri="{FF2B5EF4-FFF2-40B4-BE49-F238E27FC236}">
                <a16:creationId xmlns:a16="http://schemas.microsoft.com/office/drawing/2014/main" id="{6DE459A5-A42E-6044-9091-22A9F8461353}"/>
              </a:ext>
            </a:extLst>
          </p:cNvPr>
          <p:cNvSpPr>
            <a:spLocks noGrp="1"/>
          </p:cNvSpPr>
          <p:nvPr>
            <p:ph type="ftr" sz="quarter" idx="11"/>
          </p:nvPr>
        </p:nvSpPr>
        <p:spPr/>
        <p:txBody>
          <a:bodyPr/>
          <a:lstStyle/>
          <a:p>
            <a:r>
              <a:rPr lang="en-US" dirty="0"/>
              <a:t>Stander symposium 2024</a:t>
            </a:r>
          </a:p>
        </p:txBody>
      </p:sp>
      <p:sp>
        <p:nvSpPr>
          <p:cNvPr id="6" name="Slide Number Placeholder 5">
            <a:extLst>
              <a:ext uri="{FF2B5EF4-FFF2-40B4-BE49-F238E27FC236}">
                <a16:creationId xmlns:a16="http://schemas.microsoft.com/office/drawing/2014/main" id="{0FD36A32-71EB-E88A-FC35-E88CB936FF12}"/>
              </a:ext>
            </a:extLst>
          </p:cNvPr>
          <p:cNvSpPr>
            <a:spLocks noGrp="1"/>
          </p:cNvSpPr>
          <p:nvPr>
            <p:ph type="sldNum" sz="quarter" idx="12"/>
          </p:nvPr>
        </p:nvSpPr>
        <p:spPr/>
        <p:txBody>
          <a:bodyPr/>
          <a:lstStyle/>
          <a:p>
            <a:fld id="{C68AC1EC-23E2-4F0E-A5A4-674EC8DB954E}" type="slidenum">
              <a:rPr lang="en-US" smtClean="0"/>
              <a:t>9</a:t>
            </a:fld>
            <a:endParaRPr lang="en-US"/>
          </a:p>
        </p:txBody>
      </p:sp>
    </p:spTree>
    <p:extLst>
      <p:ext uri="{BB962C8B-B14F-4D97-AF65-F5344CB8AC3E}">
        <p14:creationId xmlns:p14="http://schemas.microsoft.com/office/powerpoint/2010/main" val="4014316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ohoVogu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1388</Words>
  <Application>Microsoft Office PowerPoint</Application>
  <PresentationFormat>Widescreen</PresentationFormat>
  <Paragraphs>293</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Light</vt:lpstr>
      <vt:lpstr>Arial</vt:lpstr>
      <vt:lpstr>Cambria Math</vt:lpstr>
      <vt:lpstr>Walbaum Display</vt:lpstr>
      <vt:lpstr>BohoVogueVTI</vt:lpstr>
      <vt:lpstr>Exploring the Nexus of Digital Behaviors, Information and Communication Technologies (ICT), and Economic Growth: An Empirical Analysis across Nations </vt:lpstr>
      <vt:lpstr>Introduction</vt:lpstr>
      <vt:lpstr>Background Information – UNDP’s Digital Development Compass</vt:lpstr>
      <vt:lpstr>PowerPoint Presentation</vt:lpstr>
      <vt:lpstr>How to Model Digital Culture? What are the Variables?</vt:lpstr>
      <vt:lpstr>Data Summary, Sources, and Takeaways</vt:lpstr>
      <vt:lpstr>Regression 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Nexus of Digital Behaviors, Information and Communication Technologies (ICT), and Economic Growth: An Empirical Analysis across Nations</dc:title>
  <dc:creator>Andrew Cade</dc:creator>
  <cp:lastModifiedBy>Andrew Cade</cp:lastModifiedBy>
  <cp:revision>20</cp:revision>
  <dcterms:created xsi:type="dcterms:W3CDTF">2024-04-15T16:33:11Z</dcterms:created>
  <dcterms:modified xsi:type="dcterms:W3CDTF">2024-04-17T11:51:45Z</dcterms:modified>
</cp:coreProperties>
</file>