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9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Gaut" initials="AG" lastIdx="1" clrIdx="0">
    <p:extLst>
      <p:ext uri="{19B8F6BF-5375-455C-9EA6-DF929625EA0E}">
        <p15:presenceInfo xmlns:p15="http://schemas.microsoft.com/office/powerpoint/2012/main" userId="S::ajg@umail.ucsb.edu::f30b9c8e-acee-4a2f-a415-9d48ded6ba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5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45184-5415-B34D-8868-6B91BE4F169B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9DE7A-2E73-0543-B3A5-E13EDC2A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specific example of representational gender bias can be found in machine translation. When a given algorithm translates the input “He is a nurse. She is a doctor,” to Hungarian and back to English, the output will actually be “She is a nurse. He is a doctor.”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A640D-1448-4E6A-B566-96504742BA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specific example of representational gender bias can be found in machine translation. When a given algorithm translates the input “He is a nurse. She is a doctor,” to Hungarian and back to English, the output will actually be “She is a nurse. He is a doctor.”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A640D-1448-4E6A-B566-96504742BA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specific example of representational gender bias can be found in machine translation. When a given algorithm translates the input “He is a nurse. She is a doctor,” to Hungarian and back to English, the output will actually be “She is a nurse. He is a doctor.”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A640D-1448-4E6A-B566-96504742B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C06E-A4CC-9E4C-9919-E5F51A213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F499-7808-C344-B450-F0BDFE31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D08D3-4CA4-D847-8C92-39FCAB8E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80EE5-8CAC-F146-A817-E8C72DF1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DFDB-A69B-A64E-B447-E4F4E523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5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527-CA32-1F4C-8108-C153C357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1CFBA-5491-C643-9A3F-12006943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5A75-5471-544D-96E6-5C37562B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CB76-D16E-9D4D-A6D1-E31E9A2D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0E29-AE5B-F64D-9DC6-7797763A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F4A9F-25BE-4A44-962C-2120A9A8E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D4B48-A22E-C44F-95EE-879DA12D6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0C7E-6BEC-F641-A2EB-0BA358D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A6D2-06E8-F54F-A948-1801BE06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4AAC-BB8E-1C4F-93DB-7FF701B7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7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05BE-1D38-6B4B-89FB-A34100CA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8A22-A60E-D04A-B7B3-93E1808B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0B38-D7EF-D740-993F-47BE6866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A587-B800-564A-BC43-B99A6534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8769-3C32-5A4C-99AD-9B19A23D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566-BF78-B547-9559-EFCF723B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D8A28-CE37-7F44-9949-D68ECE8D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E0F5-F6DD-2040-B7F7-1C59A230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77CA-7656-2147-8AA3-F6C5383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0BF6-F56C-E747-ADDE-81236002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B96E-8DFE-204D-B939-47B17516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8C89-B99C-4044-8C53-3B172204B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F5A76-8E12-D846-A251-B0D3C3A34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6E2C6-7D94-0B4E-911A-3B9A1308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F44FB-D93D-DA43-83FF-8250749A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A55A0-4F0C-6646-ABB2-12B115EF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78BA-2B20-6C46-8678-0E03B517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B320-7FD3-334D-9C9F-98467CDD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3D232-1579-DB46-AC3D-A6B3C376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9367-013D-5E48-96B0-9289407E7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E9167-DB1D-3A46-A338-5A73F8C6F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30439-EC85-9B42-AA81-90C85E81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8B62F-8D06-9F49-B6D6-6528CA71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9EC3E-2799-184F-8037-29242CEC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5E0F-5D43-2C40-96E9-60B2A9F8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3DE90-0142-D74C-B9D1-04F12B51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B5869-4CCB-CA4F-9DA0-38F3418A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CAE6B-0B95-D04E-89EE-3CD1B7DD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A2E43-6B79-9745-975B-63031F86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DE1A0-4255-794D-A356-1FE4E4BF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15395-11F1-DF41-A2CB-B79D6D36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B2FC-2FEC-F14A-B4B5-5E4CBC5E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FE43-0C09-0F45-B205-1532739D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2D67C-AC4A-6842-B52D-CE62EDAD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D12B2-1C75-1E43-8763-1A720CF3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32669-DECB-9F47-93B1-AF81FC68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0A8E-891D-8448-A37A-8FA3827C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EBCD-338F-9A42-B22F-98300E77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8702B-2849-B24B-AD4D-43A9C4B25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0A4C0-6EAD-0C40-9BC6-83BE72050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E42A-D5F9-BB41-A2EA-F855C033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889C-4AA7-E74C-9119-705BD98A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3980B-FF98-FF4D-8AD8-CB1A90A9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B647B-8DA6-8246-A82A-D9146C9A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7B5F-1D16-DE48-B103-27E460F0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B2EB-357A-0842-9C15-404849CEB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FE709-F87A-A041-95FE-2CF6F869EF2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DCBB9-40DA-CD47-8FCA-CCDC1E0A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4EF2-A1CF-5A4A-99DA-C57DC9EC4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D22F-4EE6-8641-955F-96FE17CD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5032C2-432C-488B-9BF7-78F9869A6F36}"/>
              </a:ext>
            </a:extLst>
          </p:cNvPr>
          <p:cNvCxnSpPr>
            <a:cxnSpLocks/>
          </p:cNvCxnSpPr>
          <p:nvPr/>
        </p:nvCxnSpPr>
        <p:spPr>
          <a:xfrm>
            <a:off x="4465912" y="3966727"/>
            <a:ext cx="760865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48A5CD-7854-41D5-937F-4BC56C843580}"/>
              </a:ext>
            </a:extLst>
          </p:cNvPr>
          <p:cNvSpPr txBox="1"/>
          <p:nvPr/>
        </p:nvSpPr>
        <p:spPr>
          <a:xfrm>
            <a:off x="8981575" y="3345147"/>
            <a:ext cx="2468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F3A38-B88B-4B83-B53C-06FDB96E4CD8}"/>
              </a:ext>
            </a:extLst>
          </p:cNvPr>
          <p:cNvSpPr txBox="1"/>
          <p:nvPr/>
        </p:nvSpPr>
        <p:spPr>
          <a:xfrm>
            <a:off x="4984456" y="4407195"/>
            <a:ext cx="205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Sentence Representation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8A5786-326B-4DE1-A801-AE9D3DDB36A9}"/>
              </a:ext>
            </a:extLst>
          </p:cNvPr>
          <p:cNvCxnSpPr>
            <a:cxnSpLocks/>
          </p:cNvCxnSpPr>
          <p:nvPr/>
        </p:nvCxnSpPr>
        <p:spPr>
          <a:xfrm flipV="1">
            <a:off x="7304296" y="3747559"/>
            <a:ext cx="640950" cy="246486"/>
          </a:xfrm>
          <a:prstGeom prst="straightConnector1">
            <a:avLst/>
          </a:prstGeom>
          <a:ln w="50800">
            <a:solidFill>
              <a:srgbClr val="F7B6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565E30-28F3-4828-A613-C4B968CE9BE1}"/>
              </a:ext>
            </a:extLst>
          </p:cNvPr>
          <p:cNvSpPr txBox="1"/>
          <p:nvPr/>
        </p:nvSpPr>
        <p:spPr>
          <a:xfrm>
            <a:off x="1041783" y="1835977"/>
            <a:ext cx="3446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After her death, a man who said he was Darnell 's fiancé identified her body.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59560-E34C-4981-85E3-5B504B84BF7F}"/>
              </a:ext>
            </a:extLst>
          </p:cNvPr>
          <p:cNvCxnSpPr>
            <a:cxnSpLocks/>
          </p:cNvCxnSpPr>
          <p:nvPr/>
        </p:nvCxnSpPr>
        <p:spPr>
          <a:xfrm>
            <a:off x="7274203" y="2275893"/>
            <a:ext cx="671043" cy="209039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74206-7121-4FFD-82EB-70C25793FEE5}"/>
              </a:ext>
            </a:extLst>
          </p:cNvPr>
          <p:cNvSpPr txBox="1"/>
          <p:nvPr/>
        </p:nvSpPr>
        <p:spPr>
          <a:xfrm>
            <a:off x="1545241" y="1324943"/>
            <a:ext cx="161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 Input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CAB1FC-8060-426C-817E-3DF1C00742FF}"/>
              </a:ext>
            </a:extLst>
          </p:cNvPr>
          <p:cNvGrpSpPr/>
          <p:nvPr/>
        </p:nvGrpSpPr>
        <p:grpSpPr>
          <a:xfrm>
            <a:off x="8713093" y="2809450"/>
            <a:ext cx="561329" cy="432146"/>
            <a:chOff x="7755365" y="2948511"/>
            <a:chExt cx="561329" cy="43214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80D94D0-154C-49D7-8141-319BF1967BB7}"/>
                </a:ext>
              </a:extLst>
            </p:cNvPr>
            <p:cNvCxnSpPr>
              <a:cxnSpLocks/>
            </p:cNvCxnSpPr>
            <p:nvPr/>
          </p:nvCxnSpPr>
          <p:spPr>
            <a:xfrm>
              <a:off x="7755366" y="3091499"/>
              <a:ext cx="44966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6E6942-E23C-4BFD-B714-BE9A3DF83927}"/>
                </a:ext>
              </a:extLst>
            </p:cNvPr>
            <p:cNvCxnSpPr>
              <a:cxnSpLocks/>
            </p:cNvCxnSpPr>
            <p:nvPr/>
          </p:nvCxnSpPr>
          <p:spPr>
            <a:xfrm>
              <a:off x="7755365" y="3267924"/>
              <a:ext cx="435685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AB9A27-FA10-4BA2-AF94-654564E2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049408" y="2948511"/>
              <a:ext cx="267286" cy="215723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99E78F5-BFC1-44A6-8AF8-D6863E1CC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360" y="3129320"/>
              <a:ext cx="223334" cy="251337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D3BE08-399D-440E-9CCC-BEFD04905C00}"/>
              </a:ext>
            </a:extLst>
          </p:cNvPr>
          <p:cNvGrpSpPr/>
          <p:nvPr/>
        </p:nvGrpSpPr>
        <p:grpSpPr>
          <a:xfrm rot="16200000">
            <a:off x="6066970" y="3153523"/>
            <a:ext cx="358986" cy="1690193"/>
            <a:chOff x="8973207" y="842608"/>
            <a:chExt cx="358986" cy="16901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6F5CCC-3981-44DC-8FB0-7B204354B89C}"/>
                </a:ext>
              </a:extLst>
            </p:cNvPr>
            <p:cNvGrpSpPr/>
            <p:nvPr/>
          </p:nvGrpSpPr>
          <p:grpSpPr>
            <a:xfrm flipH="1">
              <a:off x="9077226" y="1055344"/>
              <a:ext cx="150949" cy="1279066"/>
              <a:chOff x="4892152" y="3381530"/>
              <a:chExt cx="99256" cy="84104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488D077-09C4-450E-B68F-D33AFED31209}"/>
                  </a:ext>
                </a:extLst>
              </p:cNvPr>
              <p:cNvGrpSpPr/>
              <p:nvPr/>
            </p:nvGrpSpPr>
            <p:grpSpPr>
              <a:xfrm>
                <a:off x="4892152" y="3381530"/>
                <a:ext cx="99256" cy="583747"/>
                <a:chOff x="4774328" y="2623297"/>
                <a:chExt cx="91390" cy="53748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A9DB696-BC12-4093-B09C-D90FA3BAB93C}"/>
                    </a:ext>
                  </a:extLst>
                </p:cNvPr>
                <p:cNvSpPr/>
                <p:nvPr/>
              </p:nvSpPr>
              <p:spPr>
                <a:xfrm>
                  <a:off x="4774328" y="2623297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901DAFF-619C-441C-989C-17406C968255}"/>
                    </a:ext>
                  </a:extLst>
                </p:cNvPr>
                <p:cNvSpPr/>
                <p:nvPr/>
              </p:nvSpPr>
              <p:spPr>
                <a:xfrm>
                  <a:off x="4774328" y="2863974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CA7EE66-7D4F-4E4B-853B-0AF104D9784C}"/>
                    </a:ext>
                  </a:extLst>
                </p:cNvPr>
                <p:cNvSpPr/>
                <p:nvPr/>
              </p:nvSpPr>
              <p:spPr>
                <a:xfrm>
                  <a:off x="4774328" y="3069391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4417E90-33F2-43F7-B6EA-4AA36362234C}"/>
                  </a:ext>
                </a:extLst>
              </p:cNvPr>
              <p:cNvSpPr/>
              <p:nvPr/>
            </p:nvSpPr>
            <p:spPr>
              <a:xfrm>
                <a:off x="4892152" y="4123317"/>
                <a:ext cx="99256" cy="992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B5918AE-D367-4BC8-87F0-04B8F92B2481}"/>
                </a:ext>
              </a:extLst>
            </p:cNvPr>
            <p:cNvSpPr/>
            <p:nvPr/>
          </p:nvSpPr>
          <p:spPr>
            <a:xfrm>
              <a:off x="8973207" y="842608"/>
              <a:ext cx="358986" cy="169019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5C7D3F-DA5B-4692-9EE0-695E04635A77}"/>
              </a:ext>
            </a:extLst>
          </p:cNvPr>
          <p:cNvGrpSpPr/>
          <p:nvPr/>
        </p:nvGrpSpPr>
        <p:grpSpPr>
          <a:xfrm>
            <a:off x="1908313" y="435338"/>
            <a:ext cx="8375374" cy="707886"/>
            <a:chOff x="1948144" y="601345"/>
            <a:chExt cx="8375374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D742A3-4045-481A-98CC-FC0969B8C6A8}"/>
                </a:ext>
              </a:extLst>
            </p:cNvPr>
            <p:cNvSpPr txBox="1"/>
            <p:nvPr/>
          </p:nvSpPr>
          <p:spPr>
            <a:xfrm>
              <a:off x="2327342" y="601345"/>
              <a:ext cx="7616979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badi Extra Light" panose="020B02040201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Gender Bias in Relation Extraction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39661F-EC11-48A3-B9F6-5FB6C40C9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144" y="1272405"/>
              <a:ext cx="8375374" cy="3682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365136-E5E3-476D-8A2A-95FB1C870FF9}"/>
              </a:ext>
            </a:extLst>
          </p:cNvPr>
          <p:cNvCxnSpPr>
            <a:cxnSpLocks/>
          </p:cNvCxnSpPr>
          <p:nvPr/>
        </p:nvCxnSpPr>
        <p:spPr>
          <a:xfrm>
            <a:off x="4631464" y="5427747"/>
            <a:ext cx="4622789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9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D16912-7C24-4E9F-9A09-EC25883834FE}"/>
              </a:ext>
            </a:extLst>
          </p:cNvPr>
          <p:cNvSpPr txBox="1"/>
          <p:nvPr/>
        </p:nvSpPr>
        <p:spPr>
          <a:xfrm>
            <a:off x="5077767" y="5479975"/>
            <a:ext cx="419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Propagation of gender bias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2798A1-A4F8-164A-9B02-21DAD8765204}"/>
              </a:ext>
            </a:extLst>
          </p:cNvPr>
          <p:cNvSpPr txBox="1"/>
          <p:nvPr/>
        </p:nvSpPr>
        <p:spPr>
          <a:xfrm>
            <a:off x="1125720" y="3651426"/>
            <a:ext cx="3505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After her death, a man who said he was Darnell 's fiancé identified her body.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A280B1-324E-094A-BBE3-EEA4B76E5B4A}"/>
              </a:ext>
            </a:extLst>
          </p:cNvPr>
          <p:cNvSpPr txBox="1"/>
          <p:nvPr/>
        </p:nvSpPr>
        <p:spPr>
          <a:xfrm>
            <a:off x="1341287" y="3206574"/>
            <a:ext cx="245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Gender-Swapped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76B3AB-337B-1B43-B6BE-E33F15E96612}"/>
              </a:ext>
            </a:extLst>
          </p:cNvPr>
          <p:cNvCxnSpPr>
            <a:cxnSpLocks/>
          </p:cNvCxnSpPr>
          <p:nvPr/>
        </p:nvCxnSpPr>
        <p:spPr>
          <a:xfrm>
            <a:off x="4465912" y="2273546"/>
            <a:ext cx="760865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86F9B9-8DB3-3D4E-A010-E0A401529346}"/>
              </a:ext>
            </a:extLst>
          </p:cNvPr>
          <p:cNvGrpSpPr/>
          <p:nvPr/>
        </p:nvGrpSpPr>
        <p:grpSpPr>
          <a:xfrm rot="16200000">
            <a:off x="6066970" y="1460342"/>
            <a:ext cx="358986" cy="1690193"/>
            <a:chOff x="8973207" y="842608"/>
            <a:chExt cx="358986" cy="169019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262053-57A3-B04E-9AED-E03AE486E2E4}"/>
                </a:ext>
              </a:extLst>
            </p:cNvPr>
            <p:cNvGrpSpPr/>
            <p:nvPr/>
          </p:nvGrpSpPr>
          <p:grpSpPr>
            <a:xfrm flipH="1">
              <a:off x="9077226" y="1055344"/>
              <a:ext cx="150949" cy="1279066"/>
              <a:chOff x="4892152" y="3381530"/>
              <a:chExt cx="99256" cy="84104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E0B3760-1850-634C-9342-3D63B935F29E}"/>
                  </a:ext>
                </a:extLst>
              </p:cNvPr>
              <p:cNvGrpSpPr/>
              <p:nvPr/>
            </p:nvGrpSpPr>
            <p:grpSpPr>
              <a:xfrm>
                <a:off x="4892152" y="3381530"/>
                <a:ext cx="99256" cy="583747"/>
                <a:chOff x="4774328" y="2623297"/>
                <a:chExt cx="91390" cy="537484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5D2E2E4-DD4A-154E-81DA-B1D7DFE09634}"/>
                    </a:ext>
                  </a:extLst>
                </p:cNvPr>
                <p:cNvSpPr/>
                <p:nvPr/>
              </p:nvSpPr>
              <p:spPr>
                <a:xfrm>
                  <a:off x="4774328" y="2623297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7B19599-3E64-8942-94CD-4500D3650134}"/>
                    </a:ext>
                  </a:extLst>
                </p:cNvPr>
                <p:cNvSpPr/>
                <p:nvPr/>
              </p:nvSpPr>
              <p:spPr>
                <a:xfrm>
                  <a:off x="4774328" y="2863974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42CCDE5-A953-D344-A641-E0B63317E0F8}"/>
                    </a:ext>
                  </a:extLst>
                </p:cNvPr>
                <p:cNvSpPr/>
                <p:nvPr/>
              </p:nvSpPr>
              <p:spPr>
                <a:xfrm>
                  <a:off x="4774328" y="3069391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D3F7B82-5CE0-0F4A-8EC5-6BA525FA2288}"/>
                  </a:ext>
                </a:extLst>
              </p:cNvPr>
              <p:cNvSpPr/>
              <p:nvPr/>
            </p:nvSpPr>
            <p:spPr>
              <a:xfrm>
                <a:off x="4892152" y="4123317"/>
                <a:ext cx="99256" cy="992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: Rounded Corners 1">
              <a:extLst>
                <a:ext uri="{FF2B5EF4-FFF2-40B4-BE49-F238E27FC236}">
                  <a16:creationId xmlns:a16="http://schemas.microsoft.com/office/drawing/2014/main" id="{CD669626-D9EF-0944-A9E8-36D3D9946FDC}"/>
                </a:ext>
              </a:extLst>
            </p:cNvPr>
            <p:cNvSpPr/>
            <p:nvPr/>
          </p:nvSpPr>
          <p:spPr>
            <a:xfrm>
              <a:off x="8973207" y="842608"/>
              <a:ext cx="358986" cy="169019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378B32-8164-E747-AB54-558597E68463}"/>
              </a:ext>
            </a:extLst>
          </p:cNvPr>
          <p:cNvGrpSpPr/>
          <p:nvPr/>
        </p:nvGrpSpPr>
        <p:grpSpPr>
          <a:xfrm>
            <a:off x="8127889" y="2158527"/>
            <a:ext cx="358986" cy="1690193"/>
            <a:chOff x="8973207" y="842608"/>
            <a:chExt cx="358986" cy="169019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4297528-D539-ED4E-A343-04CD49356E73}"/>
                </a:ext>
              </a:extLst>
            </p:cNvPr>
            <p:cNvGrpSpPr/>
            <p:nvPr/>
          </p:nvGrpSpPr>
          <p:grpSpPr>
            <a:xfrm flipH="1">
              <a:off x="9077226" y="1055344"/>
              <a:ext cx="150949" cy="1279066"/>
              <a:chOff x="4892152" y="3381530"/>
              <a:chExt cx="99256" cy="84104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EA78ECF-4AAE-2042-854E-DBB9B5A82166}"/>
                  </a:ext>
                </a:extLst>
              </p:cNvPr>
              <p:cNvGrpSpPr/>
              <p:nvPr/>
            </p:nvGrpSpPr>
            <p:grpSpPr>
              <a:xfrm>
                <a:off x="4892152" y="3381530"/>
                <a:ext cx="99256" cy="583747"/>
                <a:chOff x="4774328" y="2623297"/>
                <a:chExt cx="91390" cy="537484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F1B70D3-517C-3A4E-86F5-B5E59F3FE86C}"/>
                    </a:ext>
                  </a:extLst>
                </p:cNvPr>
                <p:cNvSpPr/>
                <p:nvPr/>
              </p:nvSpPr>
              <p:spPr>
                <a:xfrm>
                  <a:off x="4774328" y="2623297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B8CC724-3E8C-1E4F-810C-C41F7C89CEF2}"/>
                    </a:ext>
                  </a:extLst>
                </p:cNvPr>
                <p:cNvSpPr/>
                <p:nvPr/>
              </p:nvSpPr>
              <p:spPr>
                <a:xfrm>
                  <a:off x="4774328" y="2863974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FAA2218-CEB0-5142-A127-209F92A3DEED}"/>
                    </a:ext>
                  </a:extLst>
                </p:cNvPr>
                <p:cNvSpPr/>
                <p:nvPr/>
              </p:nvSpPr>
              <p:spPr>
                <a:xfrm>
                  <a:off x="4774328" y="3069391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309DD7F-C931-CC47-AD62-EFE58B8B07B2}"/>
                  </a:ext>
                </a:extLst>
              </p:cNvPr>
              <p:cNvSpPr/>
              <p:nvPr/>
            </p:nvSpPr>
            <p:spPr>
              <a:xfrm>
                <a:off x="4892152" y="4123317"/>
                <a:ext cx="99256" cy="992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: Rounded Corners 1">
              <a:extLst>
                <a:ext uri="{FF2B5EF4-FFF2-40B4-BE49-F238E27FC236}">
                  <a16:creationId xmlns:a16="http://schemas.microsoft.com/office/drawing/2014/main" id="{27C3387C-7F92-7D41-942F-8D3CE737A78C}"/>
                </a:ext>
              </a:extLst>
            </p:cNvPr>
            <p:cNvSpPr/>
            <p:nvPr/>
          </p:nvSpPr>
          <p:spPr>
            <a:xfrm>
              <a:off x="8973207" y="842608"/>
              <a:ext cx="358986" cy="169019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0962B91-7E24-014E-893B-6135ECAEC2C0}"/>
              </a:ext>
            </a:extLst>
          </p:cNvPr>
          <p:cNvSpPr txBox="1"/>
          <p:nvPr/>
        </p:nvSpPr>
        <p:spPr>
          <a:xfrm>
            <a:off x="7280207" y="4196420"/>
            <a:ext cx="205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Selective Attention over Instances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60434A-EBB6-334A-95E6-6B65A67C95AB}"/>
              </a:ext>
            </a:extLst>
          </p:cNvPr>
          <p:cNvSpPr txBox="1"/>
          <p:nvPr/>
        </p:nvSpPr>
        <p:spPr>
          <a:xfrm>
            <a:off x="9612417" y="2809450"/>
            <a:ext cx="139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Spouse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0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6" grpId="0"/>
      <p:bldP spid="34" grpId="0"/>
      <p:bldP spid="36" grpId="0"/>
      <p:bldP spid="37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AC24F73-4658-4D83-81C3-C4F4AF578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916" y="3009233"/>
            <a:ext cx="1542641" cy="15426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5032C2-432C-488B-9BF7-78F9869A6F36}"/>
              </a:ext>
            </a:extLst>
          </p:cNvPr>
          <p:cNvCxnSpPr>
            <a:cxnSpLocks/>
          </p:cNvCxnSpPr>
          <p:nvPr/>
        </p:nvCxnSpPr>
        <p:spPr>
          <a:xfrm>
            <a:off x="3108169" y="3780554"/>
            <a:ext cx="760865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48A5CD-7854-41D5-937F-4BC56C843580}"/>
              </a:ext>
            </a:extLst>
          </p:cNvPr>
          <p:cNvSpPr txBox="1"/>
          <p:nvPr/>
        </p:nvSpPr>
        <p:spPr>
          <a:xfrm>
            <a:off x="935868" y="4644436"/>
            <a:ext cx="203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Text-based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F3A38-B88B-4B83-B53C-06FDB96E4CD8}"/>
              </a:ext>
            </a:extLst>
          </p:cNvPr>
          <p:cNvSpPr txBox="1"/>
          <p:nvPr/>
        </p:nvSpPr>
        <p:spPr>
          <a:xfrm>
            <a:off x="3055159" y="4743397"/>
            <a:ext cx="25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Pre-processed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8A5786-326B-4DE1-A801-AE9D3DDB36A9}"/>
              </a:ext>
            </a:extLst>
          </p:cNvPr>
          <p:cNvCxnSpPr>
            <a:cxnSpLocks/>
          </p:cNvCxnSpPr>
          <p:nvPr/>
        </p:nvCxnSpPr>
        <p:spPr>
          <a:xfrm flipV="1">
            <a:off x="4820498" y="3546872"/>
            <a:ext cx="671043" cy="23368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565E30-28F3-4828-A613-C4B968CE9BE1}"/>
              </a:ext>
            </a:extLst>
          </p:cNvPr>
          <p:cNvSpPr txBox="1"/>
          <p:nvPr/>
        </p:nvSpPr>
        <p:spPr>
          <a:xfrm>
            <a:off x="2120093" y="1398785"/>
            <a:ext cx="397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“</a:t>
            </a:r>
            <a:r>
              <a:rPr lang="en-US" sz="2400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Barack and Michelle are president and first lady</a:t>
            </a: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59560-E34C-4981-85E3-5B504B84BF7F}"/>
              </a:ext>
            </a:extLst>
          </p:cNvPr>
          <p:cNvCxnSpPr>
            <a:cxnSpLocks/>
          </p:cNvCxnSpPr>
          <p:nvPr/>
        </p:nvCxnSpPr>
        <p:spPr>
          <a:xfrm>
            <a:off x="4825714" y="2300367"/>
            <a:ext cx="688847" cy="12719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74206-7121-4FFD-82EB-70C25793FEE5}"/>
              </a:ext>
            </a:extLst>
          </p:cNvPr>
          <p:cNvSpPr txBox="1"/>
          <p:nvPr/>
        </p:nvSpPr>
        <p:spPr>
          <a:xfrm>
            <a:off x="623274" y="1391268"/>
            <a:ext cx="161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User 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609BB3-3E67-4B72-B756-6D81D7958BC2}"/>
              </a:ext>
            </a:extLst>
          </p:cNvPr>
          <p:cNvSpPr txBox="1"/>
          <p:nvPr/>
        </p:nvSpPr>
        <p:spPr>
          <a:xfrm>
            <a:off x="709785" y="2246449"/>
            <a:ext cx="357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Relation Extraction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CAB1FC-8060-426C-817E-3DF1C00742FF}"/>
              </a:ext>
            </a:extLst>
          </p:cNvPr>
          <p:cNvGrpSpPr/>
          <p:nvPr/>
        </p:nvGrpSpPr>
        <p:grpSpPr>
          <a:xfrm>
            <a:off x="7470462" y="2915290"/>
            <a:ext cx="561329" cy="432146"/>
            <a:chOff x="7755365" y="2948511"/>
            <a:chExt cx="561329" cy="43214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80D94D0-154C-49D7-8141-319BF1967BB7}"/>
                </a:ext>
              </a:extLst>
            </p:cNvPr>
            <p:cNvCxnSpPr>
              <a:cxnSpLocks/>
            </p:cNvCxnSpPr>
            <p:nvPr/>
          </p:nvCxnSpPr>
          <p:spPr>
            <a:xfrm>
              <a:off x="7755366" y="3091499"/>
              <a:ext cx="449661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6E6942-E23C-4BFD-B714-BE9A3DF83927}"/>
                </a:ext>
              </a:extLst>
            </p:cNvPr>
            <p:cNvCxnSpPr>
              <a:cxnSpLocks/>
            </p:cNvCxnSpPr>
            <p:nvPr/>
          </p:nvCxnSpPr>
          <p:spPr>
            <a:xfrm>
              <a:off x="7755365" y="3267924"/>
              <a:ext cx="435685" cy="0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AB9A27-FA10-4BA2-AF94-654564E2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049408" y="2948511"/>
              <a:ext cx="267286" cy="215723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99E78F5-BFC1-44A6-8AF8-D6863E1CC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360" y="3129320"/>
              <a:ext cx="223334" cy="251337"/>
            </a:xfrm>
            <a:prstGeom prst="line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C0719E0-02C1-4A53-863A-9AAB7A9EAE6B}"/>
              </a:ext>
            </a:extLst>
          </p:cNvPr>
          <p:cNvSpPr txBox="1"/>
          <p:nvPr/>
        </p:nvSpPr>
        <p:spPr>
          <a:xfrm>
            <a:off x="8167855" y="2347194"/>
            <a:ext cx="347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Relation Extraction 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3C77C-6399-4700-9D74-29D5067074F2}"/>
              </a:ext>
            </a:extLst>
          </p:cNvPr>
          <p:cNvSpPr txBox="1"/>
          <p:nvPr/>
        </p:nvSpPr>
        <p:spPr>
          <a:xfrm>
            <a:off x="8244142" y="2915290"/>
            <a:ext cx="3473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Barack; spouse; Michelle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D3BE08-399D-440E-9CCC-BEFD04905C00}"/>
              </a:ext>
            </a:extLst>
          </p:cNvPr>
          <p:cNvGrpSpPr/>
          <p:nvPr/>
        </p:nvGrpSpPr>
        <p:grpSpPr>
          <a:xfrm>
            <a:off x="4098741" y="2967730"/>
            <a:ext cx="358986" cy="1690193"/>
            <a:chOff x="8973207" y="842608"/>
            <a:chExt cx="358986" cy="16901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6F5CCC-3981-44DC-8FB0-7B204354B89C}"/>
                </a:ext>
              </a:extLst>
            </p:cNvPr>
            <p:cNvGrpSpPr/>
            <p:nvPr/>
          </p:nvGrpSpPr>
          <p:grpSpPr>
            <a:xfrm flipH="1">
              <a:off x="9077226" y="1055344"/>
              <a:ext cx="150949" cy="1279066"/>
              <a:chOff x="4892152" y="3381530"/>
              <a:chExt cx="99256" cy="84104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488D077-09C4-450E-B68F-D33AFED31209}"/>
                  </a:ext>
                </a:extLst>
              </p:cNvPr>
              <p:cNvGrpSpPr/>
              <p:nvPr/>
            </p:nvGrpSpPr>
            <p:grpSpPr>
              <a:xfrm>
                <a:off x="4892152" y="3381530"/>
                <a:ext cx="99256" cy="583747"/>
                <a:chOff x="4774328" y="2623297"/>
                <a:chExt cx="91390" cy="53748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A9DB696-BC12-4093-B09C-D90FA3BAB93C}"/>
                    </a:ext>
                  </a:extLst>
                </p:cNvPr>
                <p:cNvSpPr/>
                <p:nvPr/>
              </p:nvSpPr>
              <p:spPr>
                <a:xfrm>
                  <a:off x="4774328" y="2623297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901DAFF-619C-441C-989C-17406C968255}"/>
                    </a:ext>
                  </a:extLst>
                </p:cNvPr>
                <p:cNvSpPr/>
                <p:nvPr/>
              </p:nvSpPr>
              <p:spPr>
                <a:xfrm>
                  <a:off x="4774328" y="2863974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CA7EE66-7D4F-4E4B-853B-0AF104D9784C}"/>
                    </a:ext>
                  </a:extLst>
                </p:cNvPr>
                <p:cNvSpPr/>
                <p:nvPr/>
              </p:nvSpPr>
              <p:spPr>
                <a:xfrm>
                  <a:off x="4774328" y="3069391"/>
                  <a:ext cx="91390" cy="913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4417E90-33F2-43F7-B6EA-4AA36362234C}"/>
                  </a:ext>
                </a:extLst>
              </p:cNvPr>
              <p:cNvSpPr/>
              <p:nvPr/>
            </p:nvSpPr>
            <p:spPr>
              <a:xfrm>
                <a:off x="4892152" y="4123317"/>
                <a:ext cx="99256" cy="992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B5918AE-D367-4BC8-87F0-04B8F92B2481}"/>
                </a:ext>
              </a:extLst>
            </p:cNvPr>
            <p:cNvSpPr/>
            <p:nvPr/>
          </p:nvSpPr>
          <p:spPr>
            <a:xfrm>
              <a:off x="8973207" y="842608"/>
              <a:ext cx="358986" cy="169019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5C7D3F-DA5B-4692-9EE0-695E04635A77}"/>
              </a:ext>
            </a:extLst>
          </p:cNvPr>
          <p:cNvGrpSpPr/>
          <p:nvPr/>
        </p:nvGrpSpPr>
        <p:grpSpPr>
          <a:xfrm>
            <a:off x="1908313" y="435338"/>
            <a:ext cx="8375374" cy="707886"/>
            <a:chOff x="1948144" y="601345"/>
            <a:chExt cx="8375374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D742A3-4045-481A-98CC-FC0969B8C6A8}"/>
                </a:ext>
              </a:extLst>
            </p:cNvPr>
            <p:cNvSpPr txBox="1"/>
            <p:nvPr/>
          </p:nvSpPr>
          <p:spPr>
            <a:xfrm>
              <a:off x="2327342" y="601345"/>
              <a:ext cx="7616979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badi Extra Light" panose="020B02040201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Gender Bias in Relation Extraction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39661F-EC11-48A3-B9F6-5FB6C40C9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144" y="1272405"/>
              <a:ext cx="8375374" cy="3682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365136-E5E3-476D-8A2A-95FB1C870FF9}"/>
              </a:ext>
            </a:extLst>
          </p:cNvPr>
          <p:cNvCxnSpPr>
            <a:cxnSpLocks/>
          </p:cNvCxnSpPr>
          <p:nvPr/>
        </p:nvCxnSpPr>
        <p:spPr>
          <a:xfrm>
            <a:off x="4037260" y="5463298"/>
            <a:ext cx="4622789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9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D16912-7C24-4E9F-9A09-EC25883834FE}"/>
              </a:ext>
            </a:extLst>
          </p:cNvPr>
          <p:cNvSpPr txBox="1"/>
          <p:nvPr/>
        </p:nvSpPr>
        <p:spPr>
          <a:xfrm>
            <a:off x="4483563" y="5515526"/>
            <a:ext cx="419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Propagation of gender bias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613168F9-A370-264E-86BF-43D3C584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737" y="6368073"/>
            <a:ext cx="1047259" cy="365125"/>
          </a:xfrm>
        </p:spPr>
        <p:txBody>
          <a:bodyPr/>
          <a:lstStyle/>
          <a:p>
            <a:fld id="{E8D656FE-9D23-47F4-B489-3DD1935BFC74}" type="slidenum">
              <a:rPr lang="en-US" sz="2800" smtClean="0">
                <a:solidFill>
                  <a:schemeClr val="tx1"/>
                </a:solidFill>
                <a:latin typeface="Abadi MT Std Extra Light" panose="020B0202020104020204" pitchFamily="34" charset="0"/>
              </a:rPr>
              <a:t>3</a:t>
            </a:fld>
            <a:endParaRPr lang="en-US" sz="2800" dirty="0">
              <a:solidFill>
                <a:schemeClr val="tx1"/>
              </a:solidFill>
              <a:latin typeface="Abadi MT Std Extra Light" panose="020B0202020104020204" pitchFamily="34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01F4FCF-E855-3A45-B8E9-F36F76BBD5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536" y="2471711"/>
            <a:ext cx="1325952" cy="13259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9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6" grpId="0"/>
      <p:bldP spid="27" grpId="0"/>
      <p:bldP spid="42" grpId="0"/>
      <p:bldP spid="4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55C7D3F-DA5B-4692-9EE0-695E04635A77}"/>
              </a:ext>
            </a:extLst>
          </p:cNvPr>
          <p:cNvGrpSpPr/>
          <p:nvPr/>
        </p:nvGrpSpPr>
        <p:grpSpPr>
          <a:xfrm>
            <a:off x="1908313" y="435338"/>
            <a:ext cx="8375374" cy="707886"/>
            <a:chOff x="1948144" y="601345"/>
            <a:chExt cx="8375374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D742A3-4045-481A-98CC-FC0969B8C6A8}"/>
                </a:ext>
              </a:extLst>
            </p:cNvPr>
            <p:cNvSpPr txBox="1"/>
            <p:nvPr/>
          </p:nvSpPr>
          <p:spPr>
            <a:xfrm>
              <a:off x="2327342" y="601345"/>
              <a:ext cx="7616979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badi Extra Light" panose="020B02040201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Gender Bias in Relation Extraction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39661F-EC11-48A3-B9F6-5FB6C40C9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144" y="1272405"/>
              <a:ext cx="8375374" cy="36826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AEFFFD92-5E6F-134E-A281-F33EDDE49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0212" y="1814284"/>
            <a:ext cx="1150519" cy="1150519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FE00F3D4-B188-FB4A-9951-20A17200C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1376" y="3775842"/>
            <a:ext cx="1150519" cy="1150519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6EC644-A821-1F43-A5C6-E762416E7588}"/>
              </a:ext>
            </a:extLst>
          </p:cNvPr>
          <p:cNvCxnSpPr>
            <a:cxnSpLocks/>
          </p:cNvCxnSpPr>
          <p:nvPr/>
        </p:nvCxnSpPr>
        <p:spPr>
          <a:xfrm>
            <a:off x="3190067" y="2433192"/>
            <a:ext cx="760865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D5FB40-B695-4B45-B5DC-2871C7B7565E}"/>
              </a:ext>
            </a:extLst>
          </p:cNvPr>
          <p:cNvCxnSpPr>
            <a:cxnSpLocks/>
          </p:cNvCxnSpPr>
          <p:nvPr/>
        </p:nvCxnSpPr>
        <p:spPr>
          <a:xfrm>
            <a:off x="3274004" y="4355777"/>
            <a:ext cx="760865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F1D51E-9C63-744D-99A0-03C68169CA5E}"/>
              </a:ext>
            </a:extLst>
          </p:cNvPr>
          <p:cNvSpPr txBox="1"/>
          <p:nvPr/>
        </p:nvSpPr>
        <p:spPr>
          <a:xfrm>
            <a:off x="4282083" y="2202359"/>
            <a:ext cx="161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Bill Clinton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D8E1EF-1D0A-7546-B0E1-2D40F2E6A3C5}"/>
              </a:ext>
            </a:extLst>
          </p:cNvPr>
          <p:cNvSpPr txBox="1"/>
          <p:nvPr/>
        </p:nvSpPr>
        <p:spPr>
          <a:xfrm>
            <a:off x="4282083" y="4215974"/>
            <a:ext cx="198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Hillary Clinton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3DD98D-E931-984B-9A3F-41528E4021A8}"/>
              </a:ext>
            </a:extLst>
          </p:cNvPr>
          <p:cNvCxnSpPr>
            <a:cxnSpLocks/>
          </p:cNvCxnSpPr>
          <p:nvPr/>
        </p:nvCxnSpPr>
        <p:spPr>
          <a:xfrm>
            <a:off x="6523681" y="2433191"/>
            <a:ext cx="1016931" cy="449944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00ACE0-E4E1-A946-871D-AD4F77CCE511}"/>
              </a:ext>
            </a:extLst>
          </p:cNvPr>
          <p:cNvCxnSpPr>
            <a:cxnSpLocks/>
          </p:cNvCxnSpPr>
          <p:nvPr/>
        </p:nvCxnSpPr>
        <p:spPr>
          <a:xfrm flipV="1">
            <a:off x="6512121" y="3874454"/>
            <a:ext cx="1028491" cy="481323"/>
          </a:xfrm>
          <a:prstGeom prst="straightConnector1">
            <a:avLst/>
          </a:prstGeom>
          <a:ln w="85725">
            <a:solidFill>
              <a:srgbClr val="F7B6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FEA1A4F8-1F7D-7F40-B01A-D501683F16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7185" y="2579860"/>
            <a:ext cx="1611966" cy="161196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0D0C32A-A441-0B45-B949-F864EBF5CD02}"/>
              </a:ext>
            </a:extLst>
          </p:cNvPr>
          <p:cNvSpPr txBox="1"/>
          <p:nvPr/>
        </p:nvSpPr>
        <p:spPr>
          <a:xfrm>
            <a:off x="7799054" y="2679418"/>
            <a:ext cx="161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politician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106030-36CA-5E4D-A2CB-8C910ADA3D77}"/>
              </a:ext>
            </a:extLst>
          </p:cNvPr>
          <p:cNvSpPr txBox="1"/>
          <p:nvPr/>
        </p:nvSpPr>
        <p:spPr>
          <a:xfrm>
            <a:off x="7799054" y="3577347"/>
            <a:ext cx="161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spouse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859221-1A2B-634E-9B55-4779335E973A}"/>
              </a:ext>
            </a:extLst>
          </p:cNvPr>
          <p:cNvSpPr txBox="1"/>
          <p:nvPr/>
        </p:nvSpPr>
        <p:spPr>
          <a:xfrm>
            <a:off x="1690212" y="5249288"/>
            <a:ext cx="25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Wikipedia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3AE33CE-1364-8344-BEF6-3539D0392E9A}"/>
              </a:ext>
            </a:extLst>
          </p:cNvPr>
          <p:cNvCxnSpPr>
            <a:cxnSpLocks/>
          </p:cNvCxnSpPr>
          <p:nvPr/>
        </p:nvCxnSpPr>
        <p:spPr>
          <a:xfrm>
            <a:off x="4037260" y="5463298"/>
            <a:ext cx="4622789" cy="0"/>
          </a:xfrm>
          <a:prstGeom prst="straightConnector1">
            <a:avLst/>
          </a:prstGeom>
          <a:ln w="762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9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DEA4AE3-8436-474E-9889-4714AD468330}"/>
              </a:ext>
            </a:extLst>
          </p:cNvPr>
          <p:cNvSpPr txBox="1"/>
          <p:nvPr/>
        </p:nvSpPr>
        <p:spPr>
          <a:xfrm>
            <a:off x="4483563" y="5515526"/>
            <a:ext cx="419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Propagation of gender bias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25A2D8-1EBC-5A45-AF4D-06B0D61BBE5E}"/>
              </a:ext>
            </a:extLst>
          </p:cNvPr>
          <p:cNvSpPr txBox="1"/>
          <p:nvPr/>
        </p:nvSpPr>
        <p:spPr>
          <a:xfrm>
            <a:off x="8680218" y="4397257"/>
            <a:ext cx="25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Knowledge 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3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72" grpId="0"/>
      <p:bldP spid="73" grpId="0"/>
      <p:bldP spid="74" grpId="0"/>
      <p:bldP spid="76" grpId="0"/>
      <p:bldP spid="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6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6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.6|4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277</Words>
  <Application>Microsoft Macintosh PowerPoint</Application>
  <PresentationFormat>Widescreen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Open Sans Light</vt:lpstr>
      <vt:lpstr>Abadi Extra Light</vt:lpstr>
      <vt:lpstr>Abadi MT Std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Sun</dc:creator>
  <cp:lastModifiedBy>Tony Sun</cp:lastModifiedBy>
  <cp:revision>10</cp:revision>
  <dcterms:created xsi:type="dcterms:W3CDTF">2019-11-22T06:06:34Z</dcterms:created>
  <dcterms:modified xsi:type="dcterms:W3CDTF">2019-12-06T04:09:13Z</dcterms:modified>
</cp:coreProperties>
</file>