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  <p:sldMasterId id="2147483655" r:id="rId5"/>
    <p:sldMasterId id="2147483662" r:id="rId6"/>
    <p:sldMasterId id="2147483660" r:id="rId7"/>
  </p:sldMasterIdLst>
  <p:notesMasterIdLst>
    <p:notesMasterId r:id="rId15"/>
  </p:notesMasterIdLst>
  <p:handoutMasterIdLst>
    <p:handoutMasterId r:id="rId16"/>
  </p:handoutMasterIdLst>
  <p:sldIdLst>
    <p:sldId id="257" r:id="rId8"/>
    <p:sldId id="265" r:id="rId9"/>
    <p:sldId id="260" r:id="rId10"/>
    <p:sldId id="263" r:id="rId11"/>
    <p:sldId id="261" r:id="rId12"/>
    <p:sldId id="262" r:id="rId13"/>
    <p:sldId id="258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611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54B8-3641-4574-83DF-96FAB8584E2D}" type="datetimeFigureOut">
              <a:rPr lang="en-US" smtClean="0"/>
              <a:t>14-Jul-2017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102B-68A8-4965-A589-F956DFD7D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6161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08300-359C-41F4-AE46-15F55BBADBEF}" type="datetimeFigureOut">
              <a:rPr lang="en-US" smtClean="0"/>
              <a:t>14-Jul-2017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D7E35-93EC-4F06-916F-82F8984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0632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4543806"/>
            <a:ext cx="7772400" cy="476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144" y="5077968"/>
            <a:ext cx="7391400" cy="381000"/>
          </a:xfrm>
        </p:spPr>
        <p:txBody>
          <a:bodyPr/>
          <a:lstStyle>
            <a:lvl1pPr marL="0" indent="0" algn="l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2017 LGS INNOVATIONS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2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73024"/>
            <a:ext cx="8077200" cy="399288"/>
          </a:xfrm>
        </p:spPr>
        <p:txBody>
          <a:bodyPr>
            <a:normAutofit/>
          </a:bodyPr>
          <a:lstStyle>
            <a:lvl1pPr algn="l">
              <a:defRPr sz="26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2017 LGS INNOVATIONS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7C653D0-18E4-49C3-A745-751D517E5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219200"/>
            <a:ext cx="8077200" cy="28956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2060"/>
                </a:solidFill>
              </a:defRPr>
            </a:lvl1pPr>
            <a:lvl2pPr>
              <a:defRPr sz="18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990600"/>
            <a:ext cx="80772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44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2859024"/>
            <a:ext cx="8077200" cy="399288"/>
          </a:xfrm>
        </p:spPr>
        <p:txBody>
          <a:bodyPr>
            <a:noAutofit/>
          </a:bodyPr>
          <a:lstStyle>
            <a:lvl1pPr algn="ctr"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TRANSITION TITLE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2017 LGS INNOVATIONS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7C653D0-18E4-49C3-A745-751D517E5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33400" y="3429000"/>
            <a:ext cx="807720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800">
                <a:solidFill>
                  <a:srgbClr val="002060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0070C0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002060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599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26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047488"/>
            <a:ext cx="8305800" cy="3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subtitle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4572000"/>
            <a:ext cx="8763000" cy="438912"/>
          </a:xfrm>
          <a:prstGeom prst="rect">
            <a:avLst/>
          </a:prstGeom>
          <a:solidFill>
            <a:srgbClr val="72ADB3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u="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525962"/>
            <a:ext cx="82296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2017 LGS INNOVATIONS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9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8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rgbClr val="002060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© 2017 LGS INNOVATIONS</a:t>
            </a:r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07C653D0-18E4-49C3-A745-751D517E51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6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36837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TRANSITION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0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Transition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0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rgbClr val="002060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66" y="1747606"/>
            <a:ext cx="6019800" cy="32053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62100" y="1472803"/>
            <a:ext cx="6019800" cy="3480197"/>
          </a:xfrm>
          <a:prstGeom prst="rect">
            <a:avLst/>
          </a:prstGeom>
          <a:noFill/>
          <a:ln>
            <a:solidFill>
              <a:srgbClr val="5390B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3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sender@lgsinnovations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Project Burn Notice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390144" y="5077968"/>
            <a:ext cx="7391400" cy="1246632"/>
          </a:xfrm>
        </p:spPr>
        <p:txBody>
          <a:bodyPr>
            <a:normAutofit/>
          </a:bodyPr>
          <a:lstStyle/>
          <a:p>
            <a:r>
              <a:rPr lang="en-US" dirty="0" smtClean="0"/>
              <a:t>Andrew Sender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asender@lgsinnovations.com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July 14, </a:t>
            </a:r>
            <a:r>
              <a:rPr lang="en-US" dirty="0" smtClean="0"/>
              <a:t>2017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LGS INNOVATIONS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Burn Notice (Virtualization GUI Tool)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LGS INNOVATIONS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3D0-18E4-49C3-A745-751D517E516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53581"/>
              </p:ext>
            </p:extLst>
          </p:nvPr>
        </p:nvGraphicFramePr>
        <p:xfrm>
          <a:off x="304800" y="1066800"/>
          <a:ext cx="8305800" cy="4900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2900"/>
                <a:gridCol w="4152900"/>
              </a:tblGrid>
              <a:tr h="2358861"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Objective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Design &amp; Deploy Virtualization through a WEB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Reduce Networking Errors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Expedite Network Bring Ups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Give a visual sense of the network being designed.  And possibly deliver visual to customer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Create and modify virtual switches &amp; port groups with ease and simplicity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Deploy virtual machines (ALU SR-OS requires a VM per card) with ease and simplicity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Autonomously configure routers after VM boot up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Make sure IP Address Schema is coherent</a:t>
                      </a:r>
                    </a:p>
                  </a:txBody>
                  <a:tcPr/>
                </a:tc>
              </a:tr>
              <a:tr h="2340139"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Web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HTML5 (SVG)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JavaScript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Perl Server Side (May change to Python or Go if getting assistance)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SSH into host</a:t>
                      </a:r>
                      <a:r>
                        <a:rPr lang="en-US" sz="1200" baseline="0" dirty="0" smtClean="0"/>
                        <a:t> (ESXI server for now, but can be expanded to frameworks like OpenStack) to deploy VMs and vSwitches by running commands like ‘</a:t>
                      </a:r>
                      <a:r>
                        <a:rPr lang="en-US" sz="1200" baseline="0" dirty="0" err="1" smtClean="0"/>
                        <a:t>esxcli</a:t>
                      </a:r>
                      <a:r>
                        <a:rPr lang="en-US" sz="1200" baseline="0" dirty="0" smtClean="0"/>
                        <a:t>’ and ‘</a:t>
                      </a:r>
                      <a:r>
                        <a:rPr lang="en-US" sz="1200" baseline="0" dirty="0" err="1" smtClean="0"/>
                        <a:t>ovftool</a:t>
                      </a:r>
                      <a:r>
                        <a:rPr lang="en-US" sz="1200" baseline="0" dirty="0" smtClean="0"/>
                        <a:t>’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Impacts</a:t>
                      </a:r>
                    </a:p>
                    <a:p>
                      <a:r>
                        <a:rPr lang="en-US" sz="1200" dirty="0" smtClean="0"/>
                        <a:t>Improve</a:t>
                      </a:r>
                      <a:r>
                        <a:rPr lang="en-US" sz="1200" baseline="0" dirty="0" smtClean="0"/>
                        <a:t> Testing by Virtualization</a:t>
                      </a:r>
                    </a:p>
                    <a:p>
                      <a:r>
                        <a:rPr lang="en-US" sz="1200" baseline="0" dirty="0" smtClean="0"/>
                        <a:t>Optimize Cloud Setups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dirty="0" smtClean="0"/>
                        <a:t>Status</a:t>
                      </a:r>
                    </a:p>
                    <a:p>
                      <a:r>
                        <a:rPr lang="en-US" sz="1200" dirty="0" smtClean="0"/>
                        <a:t>Web Framework established</a:t>
                      </a:r>
                    </a:p>
                    <a:p>
                      <a:r>
                        <a:rPr lang="en-US" sz="1200" dirty="0" smtClean="0"/>
                        <a:t>Proof</a:t>
                      </a:r>
                      <a:r>
                        <a:rPr lang="en-US" sz="1200" baseline="0" dirty="0" smtClean="0"/>
                        <a:t> of concept works</a:t>
                      </a:r>
                    </a:p>
                    <a:p>
                      <a:r>
                        <a:rPr lang="en-US" sz="1200" baseline="0" dirty="0" smtClean="0"/>
                        <a:t>Need to experiment with SR-OS/SR-OS-MG to understand additional features: LAG, OSPF, ISIS, SGW, PGW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3364063" cy="1651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2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LGS INNOVATIONS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3D0-18E4-49C3-A745-751D517E51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Design &amp; Deploy Virtualization through a WEB Framework</a:t>
            </a:r>
          </a:p>
          <a:p>
            <a:r>
              <a:rPr lang="en-US" dirty="0" smtClean="0"/>
              <a:t>Reduce Networking Errors</a:t>
            </a:r>
          </a:p>
          <a:p>
            <a:r>
              <a:rPr lang="en-US" dirty="0" smtClean="0"/>
              <a:t>Expedite Network Bring 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Perspective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LGS INNOVATIONS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3D0-18E4-49C3-A745-751D517E51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219200"/>
            <a:ext cx="8077200" cy="4495800"/>
          </a:xfrm>
        </p:spPr>
        <p:txBody>
          <a:bodyPr/>
          <a:lstStyle/>
          <a:p>
            <a:r>
              <a:rPr lang="en-US" dirty="0" smtClean="0"/>
              <a:t>Give a visual sense of the network being designed</a:t>
            </a:r>
          </a:p>
          <a:p>
            <a:pPr lvl="1"/>
            <a:r>
              <a:rPr lang="en-US" dirty="0" smtClean="0"/>
              <a:t>And possibly deliver visual to customer</a:t>
            </a:r>
          </a:p>
          <a:p>
            <a:r>
              <a:rPr lang="en-US" dirty="0" smtClean="0"/>
              <a:t>Create and modify virtual switches &amp; port groups with ease and simplicity</a:t>
            </a:r>
          </a:p>
          <a:p>
            <a:r>
              <a:rPr lang="en-US" dirty="0" smtClean="0"/>
              <a:t>Deploy virtual machines (ALU SR-OS requires a VM per card) with ease and simplicity</a:t>
            </a:r>
          </a:p>
          <a:p>
            <a:r>
              <a:rPr lang="en-US" dirty="0" smtClean="0"/>
              <a:t>Autonomously configure routers after VM boot up</a:t>
            </a:r>
          </a:p>
          <a:p>
            <a:r>
              <a:rPr lang="en-US" dirty="0" smtClean="0"/>
              <a:t>Make sure IP Address Schema is coherent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LGS INNOVATIONS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3D0-18E4-49C3-A745-751D517E516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HTML5 (SVG): Not canvas because 1) Poor text rendering, 2) Poor event handling, 3) Resolution dependent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Perl Server Side (May change to Python or Go if getting assistance)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Competitors: </a:t>
            </a:r>
            <a:r>
              <a:rPr lang="en-US" dirty="0"/>
              <a:t>GNS3 &amp; </a:t>
            </a:r>
            <a:r>
              <a:rPr lang="en-US" dirty="0" smtClean="0"/>
              <a:t>VIRL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LGS INNOVATIONS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53D0-18E4-49C3-A745-751D517E516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Both sandboxed to their own virtual platforms</a:t>
            </a:r>
          </a:p>
          <a:p>
            <a:r>
              <a:rPr lang="en-US" dirty="0" smtClean="0"/>
              <a:t>Require download &amp; installation per OS support</a:t>
            </a:r>
          </a:p>
          <a:p>
            <a:r>
              <a:rPr lang="en-US" dirty="0" smtClean="0"/>
              <a:t>VIRL is $200/year by Cisco</a:t>
            </a:r>
          </a:p>
          <a:p>
            <a:r>
              <a:rPr lang="en-US" dirty="0" smtClean="0"/>
              <a:t>GNS3 is open source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Burn Notice approach is to script SSH sessions to various virtual servers (</a:t>
            </a:r>
            <a:r>
              <a:rPr lang="en-US" dirty="0" err="1" smtClean="0"/>
              <a:t>ESXi</a:t>
            </a:r>
            <a:r>
              <a:rPr lang="en-US" dirty="0" smtClean="0"/>
              <a:t> &amp; OpenStack)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End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33060&quot;&gt;&lt;object type=&quot;3&quot; unique_id=&quot;33061&quot;&gt;&lt;property id=&quot;20148&quot; value=&quot;5&quot;/&gt;&lt;property id=&quot;20300&quot; value=&quot;Slide 2 - &amp;quot;SLIDE TITLE GOES HERE&amp;quot;&quot;/&gt;&lt;property id=&quot;20307&quot; value=&quot;256&quot;/&gt;&lt;/object&gt;&lt;object type=&quot;3&quot; unique_id=&quot;33143&quot;&gt;&lt;property id=&quot;20148&quot; value=&quot;5&quot;/&gt;&lt;property id=&quot;20300&quot; value=&quot;Slide 1 - &amp;quot;ADD TITLE HERE&amp;quot;&quot;/&gt;&lt;property id=&quot;20307&quot; value=&quot;257&quot;/&gt;&lt;/object&gt;&lt;object type=&quot;3&quot; unique_id=&quot;33144&quot;&gt;&lt;property id=&quot;20148&quot; value=&quot;5&quot;/&gt;&lt;property id=&quot;20300&quot; value=&quot;Slide 3 - &amp;quot;TRANSITION TITLE HERE&amp;quot;&quot;/&gt;&lt;property id=&quot;20307&quot; value=&quot;258&quot;/&gt;&lt;/object&gt;&lt;object type=&quot;3&quot; unique_id=&quot;33235&quot;&gt;&lt;property id=&quot;20148&quot; value=&quot;5&quot;/&gt;&lt;property id=&quot;20300&quot; value=&quot;Slide 4&quot;/&gt;&lt;property id=&quot;20307&quot; value=&quot;259&quot;/&gt;&lt;/object&gt;&lt;/object&gt;&lt;object type=&quot;8&quot; unique_id=&quot;3306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PowerPointTemplate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FA9057D01EDA41B8809E5544790B52" ma:contentTypeVersion="2" ma:contentTypeDescription="Create a new document." ma:contentTypeScope="" ma:versionID="5154c46c4c92543323f72b8e494e218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2AB486C-608A-4403-A615-6C8D36696D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A170F1-8C0C-499A-B2E7-F145DF2BB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84F42A-39BC-4D2B-984D-671783055764}">
  <ds:schemaRefs>
    <ds:schemaRef ds:uri="http://purl.org/dc/elements/1.1/"/>
    <ds:schemaRef ds:uri="http://www.w3.org/XML/1998/namespace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PowerPointTemplate2017</Template>
  <TotalTime>46</TotalTime>
  <Words>379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PowerPointTemplate2017</vt:lpstr>
      <vt:lpstr>3_Custom Design</vt:lpstr>
      <vt:lpstr>5_Custom Design</vt:lpstr>
      <vt:lpstr>4_Custom Design</vt:lpstr>
      <vt:lpstr>Project Burn Notice</vt:lpstr>
      <vt:lpstr>Burn Notice (Virtualization GUI Tool)</vt:lpstr>
      <vt:lpstr>Concept</vt:lpstr>
      <vt:lpstr>User Perspective</vt:lpstr>
      <vt:lpstr>Framework</vt:lpstr>
      <vt:lpstr>Competitors: GNS3 &amp; VIRL</vt:lpstr>
      <vt:lpstr>End of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TITLE HERE</dc:title>
  <dc:creator>Administrator</dc:creator>
  <cp:lastModifiedBy>Administrator</cp:lastModifiedBy>
  <cp:revision>27</cp:revision>
  <dcterms:created xsi:type="dcterms:W3CDTF">2017-06-20T13:13:32Z</dcterms:created>
  <dcterms:modified xsi:type="dcterms:W3CDTF">2017-07-14T18:55:40Z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0x01010049FA9057D01EDA41B8809E5544790B52</vt:lpwstr>
  </property>
</Properties>
</file>