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6" roundtripDataSignature="AMtx7mibi92GBI3BhIhJb8LnYegPbUXD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3200"/>
              <a:buFont typeface="Arial"/>
              <a:buNone/>
            </a:pPr>
            <a:r>
              <a:rPr lang="en-US" sz="1200">
                <a:solidFill>
                  <a:schemeClr val="dk1"/>
                </a:solidFill>
                <a:latin typeface="Times New Roman"/>
                <a:ea typeface="Times New Roman"/>
                <a:cs typeface="Times New Roman"/>
                <a:sym typeface="Times New Roman"/>
              </a:rPr>
              <a:t>[Describe the product that you need to achieve at a minimum </a:t>
            </a:r>
            <a:endParaRPr sz="12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2000"/>
              <a:buFont typeface="Arial"/>
              <a:buNone/>
            </a:pPr>
            <a:r>
              <a:rPr lang="en-US" sz="1200">
                <a:solidFill>
                  <a:schemeClr val="dk1"/>
                </a:solidFill>
                <a:latin typeface="Times New Roman"/>
                <a:ea typeface="Times New Roman"/>
                <a:cs typeface="Times New Roman"/>
                <a:sym typeface="Times New Roman"/>
              </a:rPr>
              <a:t>  to call the  project a success by </a:t>
            </a:r>
            <a:endParaRPr sz="12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2000"/>
              <a:buFont typeface="Arial"/>
              <a:buNone/>
            </a:pPr>
            <a:r>
              <a:rPr lang="en-US" sz="1200">
                <a:solidFill>
                  <a:schemeClr val="dk1"/>
                </a:solidFill>
                <a:latin typeface="Times New Roman"/>
                <a:ea typeface="Times New Roman"/>
                <a:cs typeface="Times New Roman"/>
                <a:sym typeface="Times New Roman"/>
              </a:rPr>
              <a:t>  listing  the user stories that describe the minimum functionality</a:t>
            </a:r>
            <a:endParaRPr sz="12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3200"/>
              <a:buFont typeface="Arial"/>
              <a:buNone/>
            </a:pPr>
            <a:r>
              <a:rPr lang="en-US" sz="1200">
                <a:solidFill>
                  <a:schemeClr val="dk1"/>
                </a:solidFill>
                <a:latin typeface="Times New Roman"/>
                <a:ea typeface="Times New Roman"/>
                <a:cs typeface="Times New Roman"/>
                <a:sym typeface="Times New Roman"/>
              </a:rPr>
              <a:t>]</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65" name="Google Shape;165;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t>WHOM WILL IT HELP?</a:t>
            </a:r>
            <a:endParaRPr b="1" sz="13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Individual Users: Anyone seeking to improve their health and hydration habits will care about this app. Regular hydration can lead to improved physical health, mental clarity, and overall well being. The RPG elements and the social aspect would make the process of staying hydrated fun and engaging, helping motivate individuals to drink more water.</a:t>
            </a:r>
            <a:endParaRPr/>
          </a:p>
          <a:p>
            <a:pPr indent="-228600" lvl="0" marL="457200" rtl="0" algn="l">
              <a:spcBef>
                <a:spcPts val="0"/>
              </a:spcBef>
              <a:spcAft>
                <a:spcPts val="0"/>
              </a:spcAft>
              <a:buSzPts val="1100"/>
              <a:buNone/>
            </a:pPr>
            <a:r>
              <a:rPr lang="en-US"/>
              <a:t>Health Enthusiasts: People who are conscious about their health and wellness would find this app useful. The app could provide a fun and unique way to ensure they're staying hydrated, especially during physical activities.</a:t>
            </a:r>
            <a:endParaRPr/>
          </a:p>
          <a:p>
            <a:pPr indent="-228600" lvl="0" marL="457200" rtl="0" algn="l">
              <a:spcBef>
                <a:spcPts val="0"/>
              </a:spcBef>
              <a:spcAft>
                <a:spcPts val="0"/>
              </a:spcAft>
              <a:buSzPts val="1100"/>
              <a:buNone/>
            </a:pPr>
            <a:r>
              <a:rPr lang="en-US"/>
              <a:t>Fitness Trainers and Coaches: They could use this app as a tool to encourage their clients or team members to stay hydrated, track their hydration levels, and promote healthier habits.</a:t>
            </a:r>
            <a:endParaRPr/>
          </a:p>
          <a:p>
            <a:pPr indent="-228600" lvl="0" marL="457200" rtl="0" algn="l">
              <a:spcBef>
                <a:spcPts val="0"/>
              </a:spcBef>
              <a:spcAft>
                <a:spcPts val="0"/>
              </a:spcAft>
              <a:buSzPts val="1100"/>
              <a:buNone/>
            </a:pPr>
            <a:r>
              <a:rPr lang="en-US"/>
              <a:t>Parents and Educators: The app could be a useful tool to encourage children and students to drink more water. The game-like aspect would make the process fun and enjoyable for younger audiences.</a:t>
            </a:r>
            <a:endParaRPr/>
          </a:p>
          <a:p>
            <a:pPr indent="-228600" lvl="0" marL="457200" rtl="0" algn="l">
              <a:spcBef>
                <a:spcPts val="0"/>
              </a:spcBef>
              <a:spcAft>
                <a:spcPts val="0"/>
              </a:spcAft>
              <a:buSzPts val="1100"/>
              <a:buNone/>
            </a:pPr>
            <a:r>
              <a:rPr lang="en-US"/>
              <a:t>Healthcare Providers: Doctors and other healthcare providers could recommend this app to patients who need to improve their hydration for health reasons.</a:t>
            </a:r>
            <a:endParaRPr/>
          </a:p>
          <a:p>
            <a:pPr indent="-228600" lvl="0" marL="457200" rtl="0" algn="l">
              <a:spcBef>
                <a:spcPts val="0"/>
              </a:spcBef>
              <a:spcAft>
                <a:spcPts val="0"/>
              </a:spcAft>
              <a:buSzPts val="1100"/>
              <a:buNone/>
            </a:pPr>
            <a:r>
              <a:rPr lang="en-US"/>
              <a:t>Companies/Corporations: Corporations that promote wellness in the workplace could endorse this app to encourage their employees to maintain good hydration habits. This could potentially improve productivity and reduce health-related issues among staff.</a:t>
            </a:r>
            <a:endParaRPr/>
          </a:p>
          <a:p>
            <a:pPr indent="-228600" lvl="0" marL="457200" rtl="0" algn="l">
              <a:spcBef>
                <a:spcPts val="0"/>
              </a:spcBef>
              <a:spcAft>
                <a:spcPts val="0"/>
              </a:spcAft>
              <a:buSzPts val="1100"/>
              <a:buNone/>
            </a:pPr>
            <a:r>
              <a:rPr lang="en-US"/>
              <a:t>Water Bottle and Hydration Product Companies: These companies could form partnerships with the app for promotional activities, incentivizing users to purchase their products for additional in-app rewards or features.</a:t>
            </a:r>
            <a:endParaRPr/>
          </a:p>
          <a:p>
            <a:pPr indent="0" lvl="0" marL="0" rtl="0" algn="l">
              <a:spcBef>
                <a:spcPts val="360"/>
              </a:spcBef>
              <a:spcAft>
                <a:spcPts val="0"/>
              </a:spcAft>
              <a:buNone/>
            </a:pPr>
            <a:r>
              <a:t/>
            </a:r>
            <a:endParaRPr sz="1700">
              <a:solidFill>
                <a:schemeClr val="dk1"/>
              </a:solidFill>
              <a:latin typeface="Calibri"/>
              <a:ea typeface="Calibri"/>
              <a:cs typeface="Calibri"/>
              <a:sym typeface="Calibri"/>
            </a:endParaRPr>
          </a:p>
          <a:p>
            <a:pPr indent="0" lvl="0" marL="0" rtl="0" algn="l">
              <a:spcBef>
                <a:spcPts val="360"/>
              </a:spcBef>
              <a:spcAft>
                <a:spcPts val="0"/>
              </a:spcAft>
              <a:buNone/>
            </a:pPr>
            <a:r>
              <a:t/>
            </a:r>
            <a:endParaRPr sz="1700">
              <a:solidFill>
                <a:schemeClr val="dk1"/>
              </a:solidFill>
              <a:latin typeface="Calibri"/>
              <a:ea typeface="Calibri"/>
              <a:cs typeface="Calibri"/>
              <a:sym typeface="Calibri"/>
            </a:endParaRPr>
          </a:p>
        </p:txBody>
      </p:sp>
      <p:sp>
        <p:nvSpPr>
          <p:cNvPr id="92" name="Google Shape;92;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323850" lvl="1" marL="914400" rtl="0" algn="l">
              <a:spcBef>
                <a:spcPts val="360"/>
              </a:spcBef>
              <a:spcAft>
                <a:spcPts val="0"/>
              </a:spcAft>
              <a:buClr>
                <a:schemeClr val="dk1"/>
              </a:buClr>
              <a:buSzPts val="1500"/>
              <a:buFont typeface="Times New Roman"/>
              <a:buChar char="–"/>
            </a:pPr>
            <a:r>
              <a:rPr b="1" i="1" lang="en-US" sz="1500">
                <a:solidFill>
                  <a:schemeClr val="dk1"/>
                </a:solidFill>
                <a:latin typeface="Times New Roman"/>
                <a:ea typeface="Times New Roman"/>
                <a:cs typeface="Times New Roman"/>
                <a:sym typeface="Times New Roman"/>
              </a:rPr>
              <a:t>interactive map for water fountain locations</a:t>
            </a:r>
            <a:endParaRPr b="1" i="1"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pins can be created by the user and can be supplemented with </a:t>
            </a:r>
            <a:r>
              <a:rPr lang="en-US" sz="1500">
                <a:solidFill>
                  <a:schemeClr val="dk1"/>
                </a:solidFill>
                <a:latin typeface="Times New Roman"/>
                <a:ea typeface="Times New Roman"/>
                <a:cs typeface="Times New Roman"/>
                <a:sym typeface="Times New Roman"/>
              </a:rPr>
              <a:t>reviews of the water fountain at the pin</a:t>
            </a:r>
            <a:endParaRPr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pins from the user as well as the users friends are visible on their own interactive map</a:t>
            </a:r>
            <a:endParaRPr sz="1500">
              <a:solidFill>
                <a:schemeClr val="dk1"/>
              </a:solidFill>
              <a:latin typeface="Times New Roman"/>
              <a:ea typeface="Times New Roman"/>
              <a:cs typeface="Times New Roman"/>
              <a:sym typeface="Times New Roman"/>
            </a:endParaRPr>
          </a:p>
          <a:p>
            <a:pPr indent="-323850" lvl="1" marL="914400" rtl="0" algn="l">
              <a:spcBef>
                <a:spcPts val="360"/>
              </a:spcBef>
              <a:spcAft>
                <a:spcPts val="0"/>
              </a:spcAft>
              <a:buClr>
                <a:schemeClr val="dk1"/>
              </a:buClr>
              <a:buSzPts val="1500"/>
              <a:buFont typeface="Times New Roman"/>
              <a:buChar char="–"/>
            </a:pPr>
            <a:r>
              <a:rPr b="1" i="1" lang="en-US" sz="1500">
                <a:solidFill>
                  <a:schemeClr val="dk1"/>
                </a:solidFill>
                <a:latin typeface="Times New Roman"/>
                <a:ea typeface="Times New Roman"/>
                <a:cs typeface="Times New Roman"/>
                <a:sym typeface="Times New Roman"/>
              </a:rPr>
              <a:t>functional account creation and login system</a:t>
            </a:r>
            <a:endParaRPr b="1" i="1"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user can exit and return to the app without losing their history</a:t>
            </a:r>
            <a:endParaRPr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self-created pins are saved between sessions</a:t>
            </a:r>
            <a:endParaRPr sz="1500">
              <a:solidFill>
                <a:schemeClr val="dk1"/>
              </a:solidFill>
              <a:latin typeface="Times New Roman"/>
              <a:ea typeface="Times New Roman"/>
              <a:cs typeface="Times New Roman"/>
              <a:sym typeface="Times New Roman"/>
            </a:endParaRPr>
          </a:p>
          <a:p>
            <a:pPr indent="-323850" lvl="1" marL="914400" rtl="0" algn="l">
              <a:spcBef>
                <a:spcPts val="360"/>
              </a:spcBef>
              <a:spcAft>
                <a:spcPts val="0"/>
              </a:spcAft>
              <a:buClr>
                <a:schemeClr val="dk1"/>
              </a:buClr>
              <a:buSzPts val="1500"/>
              <a:buFont typeface="Times New Roman"/>
              <a:buChar char="–"/>
            </a:pPr>
            <a:r>
              <a:rPr b="1" i="1" lang="en-US" sz="1500">
                <a:solidFill>
                  <a:schemeClr val="dk1"/>
                </a:solidFill>
                <a:latin typeface="Times New Roman"/>
                <a:ea typeface="Times New Roman"/>
                <a:cs typeface="Times New Roman"/>
                <a:sym typeface="Times New Roman"/>
              </a:rPr>
              <a:t>built-in friend network</a:t>
            </a:r>
            <a:endParaRPr b="1" i="1"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user can add others through an integrated </a:t>
            </a:r>
            <a:r>
              <a:rPr lang="en-US" sz="1500">
                <a:solidFill>
                  <a:schemeClr val="dk1"/>
                </a:solidFill>
                <a:latin typeface="Times New Roman"/>
                <a:ea typeface="Times New Roman"/>
                <a:cs typeface="Times New Roman"/>
                <a:sym typeface="Times New Roman"/>
              </a:rPr>
              <a:t>friend system </a:t>
            </a:r>
            <a:endParaRPr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users can share their pins, reviews, and most recent pin visited with each other</a:t>
            </a:r>
            <a:endParaRPr sz="1500">
              <a:solidFill>
                <a:schemeClr val="dk1"/>
              </a:solidFill>
              <a:latin typeface="Times New Roman"/>
              <a:ea typeface="Times New Roman"/>
              <a:cs typeface="Times New Roman"/>
              <a:sym typeface="Times New Roman"/>
            </a:endParaRPr>
          </a:p>
          <a:p>
            <a:pPr indent="-323850" lvl="1" marL="914400" rtl="0" algn="l">
              <a:spcBef>
                <a:spcPts val="360"/>
              </a:spcBef>
              <a:spcAft>
                <a:spcPts val="0"/>
              </a:spcAft>
              <a:buClr>
                <a:schemeClr val="dk1"/>
              </a:buClr>
              <a:buSzPts val="1500"/>
              <a:buFont typeface="Times New Roman"/>
              <a:buChar char="–"/>
            </a:pPr>
            <a:r>
              <a:rPr b="1" i="1" lang="en-US" sz="1500">
                <a:solidFill>
                  <a:schemeClr val="dk1"/>
                </a:solidFill>
                <a:latin typeface="Times New Roman"/>
                <a:ea typeface="Times New Roman"/>
                <a:cs typeface="Times New Roman"/>
                <a:sym typeface="Times New Roman"/>
              </a:rPr>
              <a:t>pin routing</a:t>
            </a:r>
            <a:endParaRPr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user can select any pin on their map and generate the quickest route there</a:t>
            </a:r>
            <a:endParaRPr sz="1500">
              <a:solidFill>
                <a:schemeClr val="dk1"/>
              </a:solidFill>
              <a:latin typeface="Times New Roman"/>
              <a:ea typeface="Times New Roman"/>
              <a:cs typeface="Times New Roman"/>
              <a:sym typeface="Times New Roman"/>
            </a:endParaRPr>
          </a:p>
          <a:p>
            <a:pPr indent="-323850" lvl="1" marL="914400" rtl="0" algn="l">
              <a:spcBef>
                <a:spcPts val="360"/>
              </a:spcBef>
              <a:spcAft>
                <a:spcPts val="0"/>
              </a:spcAft>
              <a:buClr>
                <a:schemeClr val="dk1"/>
              </a:buClr>
              <a:buSzPts val="1500"/>
              <a:buFont typeface="Times New Roman"/>
              <a:buChar char="–"/>
            </a:pPr>
            <a:r>
              <a:rPr b="1" i="1" lang="en-US" sz="1500">
                <a:solidFill>
                  <a:schemeClr val="dk1"/>
                </a:solidFill>
                <a:latin typeface="Times New Roman"/>
                <a:ea typeface="Times New Roman"/>
                <a:cs typeface="Times New Roman"/>
                <a:sym typeface="Times New Roman"/>
              </a:rPr>
              <a:t>social</a:t>
            </a:r>
            <a:r>
              <a:rPr b="1" i="1" lang="en-US" sz="1500">
                <a:solidFill>
                  <a:schemeClr val="dk1"/>
                </a:solidFill>
                <a:latin typeface="Times New Roman"/>
                <a:ea typeface="Times New Roman"/>
                <a:cs typeface="Times New Roman"/>
                <a:sym typeface="Times New Roman"/>
              </a:rPr>
              <a:t> and g</a:t>
            </a:r>
            <a:r>
              <a:rPr b="1" i="1" lang="en-US" sz="1500">
                <a:solidFill>
                  <a:schemeClr val="dk1"/>
                </a:solidFill>
                <a:latin typeface="Times New Roman"/>
                <a:ea typeface="Times New Roman"/>
                <a:cs typeface="Times New Roman"/>
                <a:sym typeface="Times New Roman"/>
              </a:rPr>
              <a:t>amifying features:</a:t>
            </a:r>
            <a:endParaRPr b="1" i="1" sz="1500">
              <a:solidFill>
                <a:schemeClr val="dk1"/>
              </a:solidFill>
              <a:latin typeface="Times New Roman"/>
              <a:ea typeface="Times New Roman"/>
              <a:cs typeface="Times New Roman"/>
              <a:sym typeface="Times New Roman"/>
            </a:endParaRPr>
          </a:p>
          <a:p>
            <a:pPr indent="-323850" lvl="2" marL="1371600" rtl="0" algn="l">
              <a:spcBef>
                <a:spcPts val="360"/>
              </a:spcBef>
              <a:spcAft>
                <a:spcPts val="0"/>
              </a:spcAft>
              <a:buClr>
                <a:schemeClr val="dk1"/>
              </a:buClr>
              <a:buSzPts val="1500"/>
              <a:buFont typeface="Times New Roman"/>
              <a:buAutoNum type="romanLcPeriod"/>
            </a:pPr>
            <a:r>
              <a:rPr lang="en-US" sz="1500">
                <a:solidFill>
                  <a:schemeClr val="dk1"/>
                </a:solidFill>
                <a:latin typeface="Times New Roman"/>
                <a:ea typeface="Times New Roman"/>
                <a:cs typeface="Times New Roman"/>
                <a:sym typeface="Times New Roman"/>
              </a:rPr>
              <a:t>daily streaks for dropping pins, badges to show off achievements, and a ranking system to show your activity compared to your friends</a:t>
            </a:r>
            <a:endParaRPr sz="600"/>
          </a:p>
        </p:txBody>
      </p:sp>
      <p:sp>
        <p:nvSpPr>
          <p:cNvPr id="102" name="Google Shape;102;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database will contain data on users pins and will also connect users data to other users to form the social network.</a:t>
            </a:r>
            <a:endParaRPr/>
          </a:p>
        </p:txBody>
      </p:sp>
      <p:sp>
        <p:nvSpPr>
          <p:cNvPr id="124" name="Google Shape;124;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Architecture diagram describes the flow of information from the client-side experience to the front-end, back-end, and database implementation</a:t>
            </a:r>
            <a:endParaRPr/>
          </a:p>
          <a:p>
            <a:pPr indent="-298450" lvl="0" marL="457200" rtl="0" algn="l">
              <a:lnSpc>
                <a:spcPct val="100000"/>
              </a:lnSpc>
              <a:spcBef>
                <a:spcPts val="0"/>
              </a:spcBef>
              <a:spcAft>
                <a:spcPts val="0"/>
              </a:spcAft>
              <a:buSzPts val="1100"/>
              <a:buChar char="-"/>
            </a:pPr>
            <a:r>
              <a:rPr lang="en-US"/>
              <a:t>User accesses the web-application through their browser</a:t>
            </a:r>
            <a:endParaRPr/>
          </a:p>
          <a:p>
            <a:pPr indent="-298450" lvl="0" marL="457200" rtl="0" algn="l">
              <a:lnSpc>
                <a:spcPct val="100000"/>
              </a:lnSpc>
              <a:spcBef>
                <a:spcPts val="0"/>
              </a:spcBef>
              <a:spcAft>
                <a:spcPts val="0"/>
              </a:spcAft>
              <a:buSzPts val="1100"/>
              <a:buChar char="-"/>
            </a:pPr>
            <a:r>
              <a:rPr lang="en-US"/>
              <a:t>User -&gt; Front end -&gt; Back end -&gt; Database</a:t>
            </a:r>
            <a:endParaRPr/>
          </a:p>
        </p:txBody>
      </p:sp>
      <p:sp>
        <p:nvSpPr>
          <p:cNvPr id="140" name="Google Shape;140;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Technologies. We will mainly be using JavaScript, html and CSS. The Web FrameWorks that we will be using for our backend will be Express.js, Node.js. For the front end we will be using React, Next.js, and Google Maps, routes, and places API. For our development environment we will be using GitHub and VS code. Information about the users data such as their username, email address and name are stored within the database Firestore…… it stores data as a key-value pair (dictionary)</a:t>
            </a:r>
            <a:endParaRPr/>
          </a:p>
        </p:txBody>
      </p:sp>
      <p:sp>
        <p:nvSpPr>
          <p:cNvPr id="149" name="Google Shape;149;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member lack or have no experience on js or api stuff. we </a:t>
            </a:r>
            <a:r>
              <a:rPr lang="en-US"/>
              <a:t>have</a:t>
            </a:r>
            <a:r>
              <a:rPr lang="en-US"/>
              <a:t> to spend time on learning all the new technology.and that could be challenging to handle.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it is our first time </a:t>
            </a:r>
            <a:r>
              <a:rPr lang="en-US"/>
              <a:t>to use scrum management.we are unfamiliar will that. we need time to adapt the new management. And our poor team work experience could make it hard for us to cooperate with each other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solidFill>
                  <a:schemeClr val="dk1"/>
                </a:solidFill>
              </a:rPr>
              <a:t>this class is a 5 weeks session</a:t>
            </a:r>
            <a:r>
              <a:rPr lang="en-US">
                <a:solidFill>
                  <a:schemeClr val="dk1"/>
                </a:solidFill>
              </a:rPr>
              <a:t>. </a:t>
            </a:r>
            <a:r>
              <a:rPr lang="en-US"/>
              <a:t>And beside this class</a:t>
            </a:r>
            <a:r>
              <a:rPr lang="en-US"/>
              <a:t>,all the </a:t>
            </a:r>
            <a:r>
              <a:rPr lang="en-US"/>
              <a:t>member</a:t>
            </a:r>
            <a:r>
              <a:rPr lang="en-US"/>
              <a:t> in the group still have other work or job that they need to focus on. We need to handle a lot of thing in a short period. therefore time management is also a big challenge for us.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risk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As i said above, we’re all new in this technology, so it is a risk to build the project with not familiar technology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if we make too much request to Google api, we need to pay for it. So we need to be careful to use the api</a:t>
            </a:r>
            <a:endParaRPr/>
          </a:p>
        </p:txBody>
      </p:sp>
      <p:sp>
        <p:nvSpPr>
          <p:cNvPr id="157" name="Google Shape;157;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2"/>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3"/>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5"/>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6934200" y="71438"/>
            <a:ext cx="2209800" cy="895350"/>
          </a:xfrm>
          <a:prstGeom prst="rect">
            <a:avLst/>
          </a:prstGeom>
          <a:noFill/>
          <a:ln>
            <a:noFill/>
          </a:ln>
        </p:spPr>
      </p:pic>
      <p:sp>
        <p:nvSpPr>
          <p:cNvPr id="86" name="Google Shape;86;p1"/>
          <p:cNvSpPr txBox="1"/>
          <p:nvPr>
            <p:ph idx="1" type="body"/>
          </p:nvPr>
        </p:nvSpPr>
        <p:spPr>
          <a:xfrm>
            <a:off x="128400" y="2881925"/>
            <a:ext cx="4519800" cy="2513400"/>
          </a:xfrm>
          <a:prstGeom prst="rect">
            <a:avLst/>
          </a:prstGeom>
          <a:noFill/>
          <a:ln>
            <a:noFill/>
          </a:ln>
        </p:spPr>
        <p:txBody>
          <a:bodyPr anchorCtr="0" anchor="t" bIns="45675" lIns="91375" spcFirstLastPara="1" rIns="91375" wrap="square" tIns="45675">
            <a:noAutofit/>
          </a:bodyPr>
          <a:lstStyle/>
          <a:p>
            <a:pPr indent="0" lvl="0" marL="914400" rtl="0" algn="l">
              <a:lnSpc>
                <a:spcPct val="100000"/>
              </a:lnSpc>
              <a:spcBef>
                <a:spcPts val="560"/>
              </a:spcBef>
              <a:spcAft>
                <a:spcPts val="0"/>
              </a:spcAft>
              <a:buClr>
                <a:schemeClr val="dk1"/>
              </a:buClr>
              <a:buSzPts val="2800"/>
              <a:buFont typeface="Arial"/>
              <a:buNone/>
            </a:pPr>
            <a:r>
              <a:rPr b="1"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Team members:</a:t>
            </a:r>
            <a:endParaRPr b="1" sz="2200">
              <a:latin typeface="Times New Roman"/>
              <a:ea typeface="Times New Roman"/>
              <a:cs typeface="Times New Roman"/>
              <a:sym typeface="Times New Roman"/>
            </a:endParaRPr>
          </a:p>
          <a:p>
            <a:pPr indent="-368300" lvl="0" marL="457200" rtl="0" algn="l">
              <a:lnSpc>
                <a:spcPct val="100000"/>
              </a:lnSpc>
              <a:spcBef>
                <a:spcPts val="560"/>
              </a:spcBef>
              <a:spcAft>
                <a:spcPts val="0"/>
              </a:spcAft>
              <a:buSzPts val="2200"/>
              <a:buFont typeface="Times New Roman"/>
              <a:buChar char="•"/>
            </a:pPr>
            <a:r>
              <a:rPr lang="en-US" sz="2200">
                <a:latin typeface="Times New Roman"/>
                <a:ea typeface="Times New Roman"/>
                <a:cs typeface="Times New Roman"/>
                <a:sym typeface="Times New Roman"/>
              </a:rPr>
              <a:t>Andrew Susanto (Product Owner)</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Summit Kaushal</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Evelyn Johnson</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Yahya Tamur (Scrum Master)</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Dingjiang Liang (David)</a:t>
            </a:r>
            <a:endParaRPr sz="220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Font typeface="Arial"/>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p:txBody>
      </p:sp>
      <p:sp>
        <p:nvSpPr>
          <p:cNvPr id="87" name="Google Shape;87;p1"/>
          <p:cNvSpPr txBox="1"/>
          <p:nvPr>
            <p:ph type="title"/>
          </p:nvPr>
        </p:nvSpPr>
        <p:spPr>
          <a:xfrm>
            <a:off x="457200" y="1075875"/>
            <a:ext cx="8229600" cy="1262100"/>
          </a:xfrm>
          <a:prstGeom prst="rect">
            <a:avLst/>
          </a:prstGeom>
          <a:noFill/>
          <a:ln>
            <a:noFill/>
          </a:ln>
        </p:spPr>
        <p:txBody>
          <a:bodyPr anchorCtr="0" anchor="ctr" bIns="45675" lIns="91375" spcFirstLastPara="1" rIns="91375" wrap="square" tIns="45675">
            <a:spAutoFit/>
          </a:bodyPr>
          <a:lstStyle/>
          <a:p>
            <a:pPr indent="0" lvl="0" marL="0" rtl="0" algn="ctr">
              <a:lnSpc>
                <a:spcPct val="100000"/>
              </a:lnSpc>
              <a:spcBef>
                <a:spcPts val="0"/>
              </a:spcBef>
              <a:spcAft>
                <a:spcPts val="0"/>
              </a:spcAft>
              <a:buSzPts val="1400"/>
              <a:buNone/>
            </a:pPr>
            <a:r>
              <a:rPr lang="en-US" sz="4000">
                <a:latin typeface="Times New Roman"/>
                <a:ea typeface="Times New Roman"/>
                <a:cs typeface="Times New Roman"/>
                <a:sym typeface="Times New Roman"/>
              </a:rPr>
              <a:t>HydroTag</a:t>
            </a:r>
            <a:br>
              <a:rPr lang="en-US" sz="4000">
                <a:latin typeface="Times New Roman"/>
                <a:ea typeface="Times New Roman"/>
                <a:cs typeface="Times New Roman"/>
                <a:sym typeface="Times New Roman"/>
              </a:rPr>
            </a:br>
            <a:r>
              <a:rPr lang="en-US" sz="3600">
                <a:latin typeface="Times New Roman"/>
                <a:ea typeface="Times New Roman"/>
                <a:cs typeface="Times New Roman"/>
                <a:sym typeface="Times New Roman"/>
              </a:rPr>
              <a:t>7/1/23</a:t>
            </a:r>
            <a:endParaRPr>
              <a:latin typeface="Times New Roman"/>
              <a:ea typeface="Times New Roman"/>
              <a:cs typeface="Times New Roman"/>
              <a:sym typeface="Times New Roman"/>
            </a:endParaRPr>
          </a:p>
        </p:txBody>
      </p:sp>
      <p:sp>
        <p:nvSpPr>
          <p:cNvPr id="88" name="Google Shape;88;p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9" name="Google Shape;89;p1"/>
          <p:cNvPicPr preferRelativeResize="0"/>
          <p:nvPr/>
        </p:nvPicPr>
        <p:blipFill>
          <a:blip r:embed="rId4">
            <a:alphaModFix/>
          </a:blip>
          <a:stretch>
            <a:fillRect/>
          </a:stretch>
        </p:blipFill>
        <p:spPr>
          <a:xfrm>
            <a:off x="4976875" y="2333638"/>
            <a:ext cx="4024534" cy="36099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8" name="Google Shape;168;p10"/>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Minimum Viable Product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(MVP)</a:t>
            </a:r>
            <a:endParaRPr/>
          </a:p>
        </p:txBody>
      </p:sp>
      <p:sp>
        <p:nvSpPr>
          <p:cNvPr id="169" name="Google Shape;169;p10"/>
          <p:cNvSpPr txBox="1"/>
          <p:nvPr>
            <p:ph idx="1" type="body"/>
          </p:nvPr>
        </p:nvSpPr>
        <p:spPr>
          <a:xfrm>
            <a:off x="457200" y="1156488"/>
            <a:ext cx="8229600" cy="49071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As a user, I need to be able to create an account so that I can leave reviews.</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As a registered user, I need to be able to indicate where water fountains are so that me and my friends can review them.</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As a registered user, I need to be able to filter reviews by poster so that I can see my friends' reviews specifically.</a:t>
            </a:r>
            <a:endParaRPr sz="2300">
              <a:latin typeface="Times New Roman"/>
              <a:ea typeface="Times New Roman"/>
              <a:cs typeface="Times New Roman"/>
              <a:sym typeface="Times New Roman"/>
            </a:endParaRPr>
          </a:p>
        </p:txBody>
      </p:sp>
      <p:sp>
        <p:nvSpPr>
          <p:cNvPr id="170" name="Google Shape;170;p1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0" y="6536325"/>
            <a:ext cx="9144000" cy="321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95" name="Google Shape;95;p2"/>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Google Shape;96;p2"/>
          <p:cNvSpPr txBox="1"/>
          <p:nvPr>
            <p:ph type="title"/>
          </p:nvPr>
        </p:nvSpPr>
        <p:spPr>
          <a:xfrm>
            <a:off x="621900" y="-123750"/>
            <a:ext cx="7900200" cy="10191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HydroTag</a:t>
            </a:r>
            <a:endParaRPr/>
          </a:p>
        </p:txBody>
      </p:sp>
      <p:sp>
        <p:nvSpPr>
          <p:cNvPr id="97" name="Google Shape;97;p2"/>
          <p:cNvSpPr txBox="1"/>
          <p:nvPr>
            <p:ph idx="1" type="body"/>
          </p:nvPr>
        </p:nvSpPr>
        <p:spPr>
          <a:xfrm>
            <a:off x="0" y="895350"/>
            <a:ext cx="8626200" cy="54480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None/>
            </a:pPr>
            <a:r>
              <a:rPr b="1" i="1" lang="en-US" sz="2200">
                <a:latin typeface="Times New Roman"/>
                <a:ea typeface="Times New Roman"/>
                <a:cs typeface="Times New Roman"/>
                <a:sym typeface="Times New Roman"/>
              </a:rPr>
              <a:t>Problem:</a:t>
            </a:r>
            <a:r>
              <a:rPr lang="en-US" sz="22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No available public database of usable water fountains</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i="1" lang="en-US" sz="2200">
                <a:latin typeface="Times New Roman"/>
                <a:ea typeface="Times New Roman"/>
                <a:cs typeface="Times New Roman"/>
                <a:sym typeface="Times New Roman"/>
              </a:rPr>
              <a:t>Opportunity: </a:t>
            </a:r>
            <a:r>
              <a:rPr lang="en-US" sz="2100">
                <a:latin typeface="Times New Roman"/>
                <a:ea typeface="Times New Roman"/>
                <a:cs typeface="Times New Roman"/>
                <a:sym typeface="Times New Roman"/>
              </a:rPr>
              <a:t>Allows users to discover and track nearby water sources, while also providing valuable insights on quality, exact locations, and user reviews, all in a single, intuitive interface</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i="1" lang="en-US" sz="2800">
                <a:latin typeface="Times New Roman"/>
                <a:ea typeface="Times New Roman"/>
                <a:cs typeface="Times New Roman"/>
                <a:sym typeface="Times New Roman"/>
              </a:rPr>
              <a:t>Who cares?</a:t>
            </a:r>
            <a:endParaRPr b="1" i="1" sz="2800">
              <a:latin typeface="Times New Roman"/>
              <a:ea typeface="Times New Roman"/>
              <a:cs typeface="Times New Roman"/>
              <a:sym typeface="Times New Roman"/>
            </a:endParaRPr>
          </a:p>
          <a:p>
            <a:pPr indent="-368300" lvl="0" marL="457200" rtl="0" algn="l">
              <a:spcBef>
                <a:spcPts val="360"/>
              </a:spcBef>
              <a:spcAft>
                <a:spcPts val="0"/>
              </a:spcAft>
              <a:buSzPts val="2200"/>
              <a:buFont typeface="Times New Roman"/>
              <a:buAutoNum type="arabicPeriod"/>
            </a:pPr>
            <a:r>
              <a:rPr b="1" lang="en-US" sz="2200">
                <a:latin typeface="Times New Roman"/>
                <a:ea typeface="Times New Roman"/>
                <a:cs typeface="Times New Roman"/>
                <a:sym typeface="Times New Roman"/>
              </a:rPr>
              <a:t>Individual users</a:t>
            </a:r>
            <a:endParaRPr b="1" sz="22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Personal aspect - save personalized info </a:t>
            </a:r>
            <a:endParaRPr sz="20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Social aspect -  connect with community</a:t>
            </a:r>
            <a:endParaRPr sz="2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Fitness Trainers and Coaches</a:t>
            </a:r>
            <a:endParaRPr b="1" sz="22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hydration during physical activity</a:t>
            </a:r>
            <a:endParaRPr sz="2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Parents and Educators</a:t>
            </a:r>
            <a:endParaRPr b="1" sz="22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engaging way to learn and teach</a:t>
            </a:r>
            <a:endParaRPr sz="2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Healthcare Providers &amp; Health Enthusiasts</a:t>
            </a:r>
            <a:endParaRPr b="1" sz="22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encourage wellness/health </a:t>
            </a:r>
            <a:endParaRPr sz="2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Water Bottle/Hydration Companies </a:t>
            </a:r>
            <a:endParaRPr b="1" sz="22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App partnership/monetization</a:t>
            </a:r>
            <a:endParaRPr sz="2000">
              <a:latin typeface="Times New Roman"/>
              <a:ea typeface="Times New Roman"/>
              <a:cs typeface="Times New Roman"/>
              <a:sym typeface="Times New Roman"/>
            </a:endParaRPr>
          </a:p>
          <a:p>
            <a:pPr indent="0" lvl="0" marL="0" rtl="0" algn="l">
              <a:spcBef>
                <a:spcPts val="360"/>
              </a:spcBef>
              <a:spcAft>
                <a:spcPts val="0"/>
              </a:spcAft>
              <a:buNone/>
            </a:pPr>
            <a:r>
              <a:t/>
            </a:r>
            <a:endParaRPr b="1" i="1" sz="2000">
              <a:latin typeface="Times New Roman"/>
              <a:ea typeface="Times New Roman"/>
              <a:cs typeface="Times New Roman"/>
              <a:sym typeface="Times New Roman"/>
            </a:endParaRPr>
          </a:p>
          <a:p>
            <a:pPr indent="0" lvl="0" marL="0" rtl="0" algn="l">
              <a:spcBef>
                <a:spcPts val="360"/>
              </a:spcBef>
              <a:spcAft>
                <a:spcPts val="0"/>
              </a:spcAft>
              <a:buNone/>
            </a:pPr>
            <a:r>
              <a:t/>
            </a:r>
            <a:endParaRPr b="1" i="1" sz="2000">
              <a:latin typeface="Times New Roman"/>
              <a:ea typeface="Times New Roman"/>
              <a:cs typeface="Times New Roman"/>
              <a:sym typeface="Times New Roman"/>
            </a:endParaRPr>
          </a:p>
          <a:p>
            <a:pPr indent="0" lvl="0" marL="0" rtl="0" algn="l">
              <a:spcBef>
                <a:spcPts val="360"/>
              </a:spcBef>
              <a:spcAft>
                <a:spcPts val="0"/>
              </a:spcAft>
              <a:buNone/>
            </a:pPr>
            <a:r>
              <a:t/>
            </a:r>
            <a:endParaRPr b="1" i="1" sz="2000">
              <a:latin typeface="Times New Roman"/>
              <a:ea typeface="Times New Roman"/>
              <a:cs typeface="Times New Roman"/>
              <a:sym typeface="Times New Roman"/>
            </a:endParaRPr>
          </a:p>
          <a:p>
            <a:pPr indent="0" lvl="0" marL="0" rtl="0" algn="l">
              <a:spcBef>
                <a:spcPts val="360"/>
              </a:spcBef>
              <a:spcAft>
                <a:spcPts val="0"/>
              </a:spcAft>
              <a:buNone/>
            </a:pPr>
            <a:r>
              <a:t/>
            </a:r>
            <a:endParaRPr b="1" i="1" sz="2000">
              <a:latin typeface="Times New Roman"/>
              <a:ea typeface="Times New Roman"/>
              <a:cs typeface="Times New Roman"/>
              <a:sym typeface="Times New Roman"/>
            </a:endParaRPr>
          </a:p>
          <a:p>
            <a:pPr indent="0" lvl="0" marL="0" rtl="0" algn="l">
              <a:spcBef>
                <a:spcPts val="360"/>
              </a:spcBef>
              <a:spcAft>
                <a:spcPts val="0"/>
              </a:spcAft>
              <a:buNone/>
            </a:pPr>
            <a:r>
              <a:t/>
            </a:r>
            <a:endParaRPr sz="700"/>
          </a:p>
          <a:p>
            <a:pPr indent="0" lvl="0" marL="0" rtl="0" algn="l">
              <a:spcBef>
                <a:spcPts val="360"/>
              </a:spcBef>
              <a:spcAft>
                <a:spcPts val="0"/>
              </a:spcAft>
              <a:buNone/>
            </a:pPr>
            <a:r>
              <a:t/>
            </a:r>
            <a:endParaRPr sz="700"/>
          </a:p>
        </p:txBody>
      </p:sp>
      <p:pic>
        <p:nvPicPr>
          <p:cNvPr id="98" name="Google Shape;98;p2"/>
          <p:cNvPicPr preferRelativeResize="0"/>
          <p:nvPr/>
        </p:nvPicPr>
        <p:blipFill>
          <a:blip r:embed="rId4">
            <a:alphaModFix/>
          </a:blip>
          <a:stretch>
            <a:fillRect/>
          </a:stretch>
        </p:blipFill>
        <p:spPr>
          <a:xfrm>
            <a:off x="5489925" y="2998575"/>
            <a:ext cx="3136275" cy="3136275"/>
          </a:xfrm>
          <a:prstGeom prst="rect">
            <a:avLst/>
          </a:prstGeom>
          <a:noFill/>
          <a:ln>
            <a:noFill/>
          </a:ln>
        </p:spPr>
      </p:pic>
      <p:pic>
        <p:nvPicPr>
          <p:cNvPr id="99" name="Google Shape;99;p2"/>
          <p:cNvPicPr preferRelativeResize="0"/>
          <p:nvPr/>
        </p:nvPicPr>
        <p:blipFill>
          <a:blip r:embed="rId5">
            <a:alphaModFix/>
          </a:blip>
          <a:stretch>
            <a:fillRect/>
          </a:stretch>
        </p:blipFill>
        <p:spPr>
          <a:xfrm>
            <a:off x="2647000" y="81175"/>
            <a:ext cx="681925" cy="73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5" name="Google Shape;105;p3"/>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6" name="Google Shape;106;p3"/>
          <p:cNvSpPr txBox="1"/>
          <p:nvPr>
            <p:ph type="title"/>
          </p:nvPr>
        </p:nvSpPr>
        <p:spPr>
          <a:xfrm>
            <a:off x="457200" y="-24765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Project Scope</a:t>
            </a:r>
            <a:endParaRPr/>
          </a:p>
        </p:txBody>
      </p:sp>
      <p:sp>
        <p:nvSpPr>
          <p:cNvPr id="107" name="Google Shape;107;p3"/>
          <p:cNvSpPr txBox="1"/>
          <p:nvPr>
            <p:ph idx="1" type="body"/>
          </p:nvPr>
        </p:nvSpPr>
        <p:spPr>
          <a:xfrm>
            <a:off x="299725" y="1149325"/>
            <a:ext cx="5520000" cy="5176800"/>
          </a:xfrm>
          <a:prstGeom prst="rect">
            <a:avLst/>
          </a:prstGeom>
          <a:noFill/>
          <a:ln>
            <a:noFill/>
          </a:ln>
        </p:spPr>
        <p:txBody>
          <a:bodyPr anchorCtr="0" anchor="t" bIns="45675" lIns="91375" spcFirstLastPara="1" rIns="91375" wrap="square" tIns="45675">
            <a:noAutofit/>
          </a:bodyPr>
          <a:lstStyle/>
          <a:p>
            <a:pPr indent="-387350" lvl="0" marL="457200" rtl="0" algn="l">
              <a:spcBef>
                <a:spcPts val="360"/>
              </a:spcBef>
              <a:spcAft>
                <a:spcPts val="0"/>
              </a:spcAft>
              <a:buSzPts val="2500"/>
              <a:buFont typeface="Times New Roman"/>
              <a:buAutoNum type="arabicPeriod"/>
            </a:pPr>
            <a:r>
              <a:rPr b="1" lang="en-US" sz="2500">
                <a:latin typeface="Times New Roman"/>
                <a:ea typeface="Times New Roman"/>
                <a:cs typeface="Times New Roman"/>
                <a:sym typeface="Times New Roman"/>
              </a:rPr>
              <a:t>Interactive Map</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b="1" sz="2500">
              <a:latin typeface="Times New Roman"/>
              <a:ea typeface="Times New Roman"/>
              <a:cs typeface="Times New Roman"/>
              <a:sym typeface="Times New Roman"/>
            </a:endParaRPr>
          </a:p>
          <a:p>
            <a:pPr indent="-387350" lvl="0" marL="457200" rtl="0" algn="l">
              <a:spcBef>
                <a:spcPts val="360"/>
              </a:spcBef>
              <a:spcAft>
                <a:spcPts val="0"/>
              </a:spcAft>
              <a:buSzPts val="2500"/>
              <a:buFont typeface="Times New Roman"/>
              <a:buAutoNum type="arabicPeriod"/>
            </a:pPr>
            <a:r>
              <a:rPr b="1" lang="en-US" sz="2500">
                <a:latin typeface="Times New Roman"/>
                <a:ea typeface="Times New Roman"/>
                <a:cs typeface="Times New Roman"/>
                <a:sym typeface="Times New Roman"/>
              </a:rPr>
              <a:t>Account Creation / Login System</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b="1" sz="2500">
              <a:latin typeface="Times New Roman"/>
              <a:ea typeface="Times New Roman"/>
              <a:cs typeface="Times New Roman"/>
              <a:sym typeface="Times New Roman"/>
            </a:endParaRPr>
          </a:p>
          <a:p>
            <a:pPr indent="-387350" lvl="0" marL="457200" rtl="0" algn="l">
              <a:spcBef>
                <a:spcPts val="360"/>
              </a:spcBef>
              <a:spcAft>
                <a:spcPts val="0"/>
              </a:spcAft>
              <a:buSzPts val="2500"/>
              <a:buFont typeface="Times New Roman"/>
              <a:buAutoNum type="arabicPeriod"/>
            </a:pPr>
            <a:r>
              <a:rPr b="1" lang="en-US" sz="2500">
                <a:latin typeface="Times New Roman"/>
                <a:ea typeface="Times New Roman"/>
                <a:cs typeface="Times New Roman"/>
                <a:sym typeface="Times New Roman"/>
              </a:rPr>
              <a:t>Integrated Friend Network</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b="1" sz="2500">
              <a:latin typeface="Times New Roman"/>
              <a:ea typeface="Times New Roman"/>
              <a:cs typeface="Times New Roman"/>
              <a:sym typeface="Times New Roman"/>
            </a:endParaRPr>
          </a:p>
          <a:p>
            <a:pPr indent="-387350" lvl="0" marL="457200" rtl="0" algn="l">
              <a:spcBef>
                <a:spcPts val="360"/>
              </a:spcBef>
              <a:spcAft>
                <a:spcPts val="0"/>
              </a:spcAft>
              <a:buSzPts val="2500"/>
              <a:buFont typeface="Times New Roman"/>
              <a:buAutoNum type="arabicPeriod"/>
            </a:pPr>
            <a:r>
              <a:rPr b="1" lang="en-US" sz="2500">
                <a:latin typeface="Times New Roman"/>
                <a:ea typeface="Times New Roman"/>
                <a:cs typeface="Times New Roman"/>
                <a:sym typeface="Times New Roman"/>
              </a:rPr>
              <a:t>Google Maps built-in for Pins</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b="1" sz="2500">
              <a:latin typeface="Times New Roman"/>
              <a:ea typeface="Times New Roman"/>
              <a:cs typeface="Times New Roman"/>
              <a:sym typeface="Times New Roman"/>
            </a:endParaRPr>
          </a:p>
          <a:p>
            <a:pPr indent="-387350" lvl="0" marL="457200" rtl="0" algn="l">
              <a:spcBef>
                <a:spcPts val="360"/>
              </a:spcBef>
              <a:spcAft>
                <a:spcPts val="0"/>
              </a:spcAft>
              <a:buSzPts val="2500"/>
              <a:buFont typeface="Times New Roman"/>
              <a:buAutoNum type="arabicPeriod"/>
            </a:pPr>
            <a:r>
              <a:rPr b="1" lang="en-US" sz="2500">
                <a:latin typeface="Times New Roman"/>
                <a:ea typeface="Times New Roman"/>
                <a:cs typeface="Times New Roman"/>
                <a:sym typeface="Times New Roman"/>
              </a:rPr>
              <a:t>Social and Gamifying Features</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sz="1400">
              <a:latin typeface="Times New Roman"/>
              <a:ea typeface="Times New Roman"/>
              <a:cs typeface="Times New Roman"/>
              <a:sym typeface="Times New Roman"/>
            </a:endParaRPr>
          </a:p>
          <a:p>
            <a:pPr indent="0" lvl="0" marL="457200" rtl="0" algn="l">
              <a:spcBef>
                <a:spcPts val="360"/>
              </a:spcBef>
              <a:spcAft>
                <a:spcPts val="0"/>
              </a:spcAft>
              <a:buNone/>
            </a:pPr>
            <a:r>
              <a:t/>
            </a:r>
            <a:endParaRPr sz="1400"/>
          </a:p>
        </p:txBody>
      </p:sp>
      <p:pic>
        <p:nvPicPr>
          <p:cNvPr id="108" name="Google Shape;108;p3"/>
          <p:cNvPicPr preferRelativeResize="0"/>
          <p:nvPr/>
        </p:nvPicPr>
        <p:blipFill>
          <a:blip r:embed="rId4">
            <a:alphaModFix/>
          </a:blip>
          <a:stretch>
            <a:fillRect/>
          </a:stretch>
        </p:blipFill>
        <p:spPr>
          <a:xfrm>
            <a:off x="6537575" y="1959913"/>
            <a:ext cx="2606426" cy="2606425"/>
          </a:xfrm>
          <a:prstGeom prst="rect">
            <a:avLst/>
          </a:prstGeom>
          <a:noFill/>
          <a:ln>
            <a:noFill/>
          </a:ln>
        </p:spPr>
      </p:pic>
      <p:pic>
        <p:nvPicPr>
          <p:cNvPr id="109" name="Google Shape;109;p3"/>
          <p:cNvPicPr preferRelativeResize="0"/>
          <p:nvPr/>
        </p:nvPicPr>
        <p:blipFill>
          <a:blip r:embed="rId5">
            <a:alphaModFix/>
          </a:blip>
          <a:stretch>
            <a:fillRect/>
          </a:stretch>
        </p:blipFill>
        <p:spPr>
          <a:xfrm>
            <a:off x="3259262" y="895351"/>
            <a:ext cx="1711065" cy="1143000"/>
          </a:xfrm>
          <a:prstGeom prst="rect">
            <a:avLst/>
          </a:prstGeom>
          <a:noFill/>
          <a:ln>
            <a:noFill/>
          </a:ln>
        </p:spPr>
      </p:pic>
      <p:pic>
        <p:nvPicPr>
          <p:cNvPr id="110" name="Google Shape;110;p3"/>
          <p:cNvPicPr preferRelativeResize="0"/>
          <p:nvPr/>
        </p:nvPicPr>
        <p:blipFill>
          <a:blip r:embed="rId6">
            <a:alphaModFix/>
          </a:blip>
          <a:stretch>
            <a:fillRect/>
          </a:stretch>
        </p:blipFill>
        <p:spPr>
          <a:xfrm>
            <a:off x="5478873" y="1879923"/>
            <a:ext cx="982791" cy="736325"/>
          </a:xfrm>
          <a:prstGeom prst="rect">
            <a:avLst/>
          </a:prstGeom>
          <a:noFill/>
          <a:ln>
            <a:noFill/>
          </a:ln>
        </p:spPr>
      </p:pic>
      <p:pic>
        <p:nvPicPr>
          <p:cNvPr id="111" name="Google Shape;111;p3"/>
          <p:cNvPicPr preferRelativeResize="0"/>
          <p:nvPr/>
        </p:nvPicPr>
        <p:blipFill rotWithShape="1">
          <a:blip r:embed="rId7">
            <a:alphaModFix/>
          </a:blip>
          <a:srcRect b="0" l="0" r="-57232" t="0"/>
          <a:stretch/>
        </p:blipFill>
        <p:spPr>
          <a:xfrm>
            <a:off x="4867903" y="2660863"/>
            <a:ext cx="1442425" cy="895350"/>
          </a:xfrm>
          <a:prstGeom prst="rect">
            <a:avLst/>
          </a:prstGeom>
          <a:noFill/>
          <a:ln>
            <a:noFill/>
          </a:ln>
        </p:spPr>
      </p:pic>
      <p:pic>
        <p:nvPicPr>
          <p:cNvPr id="112" name="Google Shape;112;p3"/>
          <p:cNvPicPr preferRelativeResize="0"/>
          <p:nvPr/>
        </p:nvPicPr>
        <p:blipFill>
          <a:blip r:embed="rId8">
            <a:alphaModFix/>
          </a:blip>
          <a:stretch>
            <a:fillRect/>
          </a:stretch>
        </p:blipFill>
        <p:spPr>
          <a:xfrm>
            <a:off x="4970325" y="3600821"/>
            <a:ext cx="917375" cy="891291"/>
          </a:xfrm>
          <a:prstGeom prst="rect">
            <a:avLst/>
          </a:prstGeom>
          <a:noFill/>
          <a:ln>
            <a:noFill/>
          </a:ln>
        </p:spPr>
      </p:pic>
      <p:pic>
        <p:nvPicPr>
          <p:cNvPr id="113" name="Google Shape;113;p3"/>
          <p:cNvPicPr preferRelativeResize="0"/>
          <p:nvPr/>
        </p:nvPicPr>
        <p:blipFill>
          <a:blip r:embed="rId9">
            <a:alphaModFix/>
          </a:blip>
          <a:stretch>
            <a:fillRect/>
          </a:stretch>
        </p:blipFill>
        <p:spPr>
          <a:xfrm>
            <a:off x="5168749" y="4389175"/>
            <a:ext cx="917373" cy="7520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9" name="Google Shape;119;p4"/>
          <p:cNvSpPr txBox="1"/>
          <p:nvPr>
            <p:ph type="title"/>
          </p:nvPr>
        </p:nvSpPr>
        <p:spPr>
          <a:xfrm>
            <a:off x="533400" y="20097"/>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Sprint 1</a:t>
            </a:r>
            <a:endParaRPr/>
          </a:p>
        </p:txBody>
      </p:sp>
      <p:sp>
        <p:nvSpPr>
          <p:cNvPr id="120" name="Google Shape;120;p4"/>
          <p:cNvSpPr txBox="1"/>
          <p:nvPr>
            <p:ph idx="1" type="body"/>
          </p:nvPr>
        </p:nvSpPr>
        <p:spPr>
          <a:xfrm>
            <a:off x="457200" y="1290363"/>
            <a:ext cx="8229600" cy="48309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Font typeface="Arial"/>
              <a:buNone/>
            </a:pPr>
            <a:r>
              <a:rPr lang="en-US" sz="2000">
                <a:latin typeface="Times New Roman"/>
                <a:ea typeface="Times New Roman"/>
                <a:cs typeface="Times New Roman"/>
                <a:sym typeface="Times New Roman"/>
              </a:rPr>
              <a:t>[</a:t>
            </a:r>
            <a:endParaRPr/>
          </a:p>
          <a:p>
            <a:pPr indent="-201612" lvl="1" marL="741362" rtl="0" algn="l">
              <a:lnSpc>
                <a:spcPct val="100000"/>
              </a:lnSpc>
              <a:spcBef>
                <a:spcPts val="560"/>
              </a:spcBef>
              <a:spcAft>
                <a:spcPts val="0"/>
              </a:spcAft>
              <a:buClr>
                <a:schemeClr val="dk1"/>
              </a:buClr>
              <a:buSzPts val="1500"/>
              <a:buChar char="–"/>
            </a:pPr>
            <a:r>
              <a:rPr b="1" lang="en-US" sz="1500">
                <a:latin typeface="Times New Roman"/>
                <a:ea typeface="Times New Roman"/>
                <a:cs typeface="Times New Roman"/>
                <a:sym typeface="Times New Roman"/>
              </a:rPr>
              <a:t>User Stories:</a:t>
            </a:r>
            <a:endParaRPr sz="1300">
              <a:latin typeface="Times New Roman"/>
              <a:ea typeface="Times New Roman"/>
              <a:cs typeface="Times New Roman"/>
              <a:sym typeface="Times New Roman"/>
            </a:endParaRPr>
          </a:p>
          <a:p>
            <a:pPr indent="-317500" lvl="2" marL="1371600" rtl="0" algn="l">
              <a:spcBef>
                <a:spcPts val="560"/>
              </a:spcBef>
              <a:spcAft>
                <a:spcPts val="0"/>
              </a:spcAft>
              <a:buSzPts val="1400"/>
              <a:buFont typeface="Times New Roman"/>
              <a:buChar char="•"/>
            </a:pPr>
            <a:r>
              <a:rPr lang="en-US" sz="1400">
                <a:latin typeface="Times New Roman"/>
                <a:ea typeface="Times New Roman"/>
                <a:cs typeface="Times New Roman"/>
                <a:sym typeface="Times New Roman"/>
              </a:rPr>
              <a:t>As a user, I would like to add pins onto the map and review them so I can keep track of my personal experiences with these water fountains for future reference.</a:t>
            </a:r>
            <a:endParaRPr sz="1400">
              <a:latin typeface="Times New Roman"/>
              <a:ea typeface="Times New Roman"/>
              <a:cs typeface="Times New Roman"/>
              <a:sym typeface="Times New Roman"/>
            </a:endParaRPr>
          </a:p>
          <a:p>
            <a:pPr indent="-317500" lvl="2" marL="1371600" rtl="0" algn="l">
              <a:spcBef>
                <a:spcPts val="560"/>
              </a:spcBef>
              <a:spcAft>
                <a:spcPts val="0"/>
              </a:spcAft>
              <a:buSzPts val="1400"/>
              <a:buFont typeface="Times New Roman"/>
              <a:buChar char="•"/>
            </a:pPr>
            <a:r>
              <a:rPr lang="en-US" sz="1400">
                <a:latin typeface="Times New Roman"/>
                <a:ea typeface="Times New Roman"/>
                <a:cs typeface="Times New Roman"/>
                <a:sym typeface="Times New Roman"/>
              </a:rPr>
              <a:t>As a user, I would like to view pins on the map and see the reviews of the water fountains so that I can know where the nearest and best water fountains are in my area.</a:t>
            </a:r>
            <a:endParaRPr sz="1400">
              <a:latin typeface="Times New Roman"/>
              <a:ea typeface="Times New Roman"/>
              <a:cs typeface="Times New Roman"/>
              <a:sym typeface="Times New Roman"/>
            </a:endParaRPr>
          </a:p>
          <a:p>
            <a:pPr indent="-317500" lvl="2" marL="1371600" rtl="0" algn="l">
              <a:spcBef>
                <a:spcPts val="560"/>
              </a:spcBef>
              <a:spcAft>
                <a:spcPts val="0"/>
              </a:spcAft>
              <a:buSzPts val="1400"/>
              <a:buFont typeface="Times New Roman"/>
              <a:buChar char="•"/>
            </a:pPr>
            <a:r>
              <a:rPr lang="en-US" sz="1400">
                <a:latin typeface="Times New Roman"/>
                <a:ea typeface="Times New Roman"/>
                <a:cs typeface="Times New Roman"/>
                <a:sym typeface="Times New Roman"/>
              </a:rPr>
              <a:t>As a user, I would like to create an account and be able to keep my user data consistent so that I can be sure that I don’t lose my list of pins or reviews by the next time I log in again.</a:t>
            </a:r>
            <a:endParaRPr sz="1400">
              <a:latin typeface="Times New Roman"/>
              <a:ea typeface="Times New Roman"/>
              <a:cs typeface="Times New Roman"/>
              <a:sym typeface="Times New Roman"/>
            </a:endParaRPr>
          </a:p>
          <a:p>
            <a:pPr indent="-201612" lvl="1" marL="741362" rtl="0" algn="l">
              <a:lnSpc>
                <a:spcPct val="100000"/>
              </a:lnSpc>
              <a:spcBef>
                <a:spcPts val="560"/>
              </a:spcBef>
              <a:spcAft>
                <a:spcPts val="0"/>
              </a:spcAft>
              <a:buClr>
                <a:schemeClr val="dk1"/>
              </a:buClr>
              <a:buSzPts val="1500"/>
              <a:buChar char="–"/>
            </a:pPr>
            <a:r>
              <a:rPr b="1" lang="en-US" sz="1500">
                <a:latin typeface="Times New Roman"/>
                <a:ea typeface="Times New Roman"/>
                <a:cs typeface="Times New Roman"/>
                <a:sym typeface="Times New Roman"/>
              </a:rPr>
              <a:t>Spikes (exploratory work, usually in preparation of future sprints):</a:t>
            </a:r>
            <a:endParaRPr b="1" sz="1500">
              <a:latin typeface="Times New Roman"/>
              <a:ea typeface="Times New Roman"/>
              <a:cs typeface="Times New Roman"/>
              <a:sym typeface="Times New Roman"/>
            </a:endParaRPr>
          </a:p>
          <a:p>
            <a:pPr indent="-330200" lvl="2" marL="1371600" rtl="0" algn="l">
              <a:lnSpc>
                <a:spcPct val="100000"/>
              </a:lnSpc>
              <a:spcBef>
                <a:spcPts val="560"/>
              </a:spcBef>
              <a:spcAft>
                <a:spcPts val="0"/>
              </a:spcAft>
              <a:buSzPts val="1600"/>
              <a:buFont typeface="Times New Roman"/>
              <a:buChar char="•"/>
            </a:pPr>
            <a:r>
              <a:rPr lang="en-US" sz="1600">
                <a:latin typeface="Times New Roman"/>
                <a:ea typeface="Times New Roman"/>
                <a:cs typeface="Times New Roman"/>
                <a:sym typeface="Times New Roman"/>
              </a:rPr>
              <a:t>Research </a:t>
            </a:r>
            <a:r>
              <a:rPr lang="en-US" sz="1600">
                <a:latin typeface="Times New Roman"/>
                <a:ea typeface="Times New Roman"/>
                <a:cs typeface="Times New Roman"/>
                <a:sym typeface="Times New Roman"/>
              </a:rPr>
              <a:t>React</a:t>
            </a:r>
            <a:r>
              <a:rPr lang="en-US" sz="1600">
                <a:latin typeface="Times New Roman"/>
                <a:ea typeface="Times New Roman"/>
                <a:cs typeface="Times New Roman"/>
                <a:sym typeface="Times New Roman"/>
              </a:rPr>
              <a:t>, Node.js, Express.js, JavaScript</a:t>
            </a:r>
            <a:endParaRPr sz="1600">
              <a:latin typeface="Times New Roman"/>
              <a:ea typeface="Times New Roman"/>
              <a:cs typeface="Times New Roman"/>
              <a:sym typeface="Times New Roman"/>
            </a:endParaRPr>
          </a:p>
          <a:p>
            <a:pPr indent="-330200" lvl="2" marL="1371600" rtl="0" algn="l">
              <a:lnSpc>
                <a:spcPct val="100000"/>
              </a:lnSpc>
              <a:spcBef>
                <a:spcPts val="560"/>
              </a:spcBef>
              <a:spcAft>
                <a:spcPts val="0"/>
              </a:spcAft>
              <a:buSzPts val="1600"/>
              <a:buFont typeface="Times New Roman"/>
              <a:buChar char="•"/>
            </a:pPr>
            <a:r>
              <a:rPr lang="en-US" sz="1600">
                <a:latin typeface="Times New Roman"/>
                <a:ea typeface="Times New Roman"/>
                <a:cs typeface="Times New Roman"/>
                <a:sym typeface="Times New Roman"/>
              </a:rPr>
              <a:t>Google API (Maps, Routes, Places)</a:t>
            </a:r>
            <a:endParaRPr sz="1600">
              <a:latin typeface="Times New Roman"/>
              <a:ea typeface="Times New Roman"/>
              <a:cs typeface="Times New Roman"/>
              <a:sym typeface="Times New Roman"/>
            </a:endParaRPr>
          </a:p>
          <a:p>
            <a:pPr indent="-330200" lvl="2" marL="1371600" rtl="0" algn="l">
              <a:lnSpc>
                <a:spcPct val="100000"/>
              </a:lnSpc>
              <a:spcBef>
                <a:spcPts val="560"/>
              </a:spcBef>
              <a:spcAft>
                <a:spcPts val="0"/>
              </a:spcAft>
              <a:buSzPts val="1600"/>
              <a:buFont typeface="Times New Roman"/>
              <a:buChar char="•"/>
            </a:pPr>
            <a:r>
              <a:rPr lang="en-US" sz="1600">
                <a:latin typeface="Times New Roman"/>
                <a:ea typeface="Times New Roman"/>
                <a:cs typeface="Times New Roman"/>
                <a:sym typeface="Times New Roman"/>
              </a:rPr>
              <a:t>Firestore Database</a:t>
            </a:r>
            <a:endParaRPr sz="1600">
              <a:latin typeface="Times New Roman"/>
              <a:ea typeface="Times New Roman"/>
              <a:cs typeface="Times New Roman"/>
              <a:sym typeface="Times New Roman"/>
            </a:endParaRPr>
          </a:p>
          <a:p>
            <a:pPr indent="-201612" lvl="1" marL="741362" rtl="0" algn="l">
              <a:lnSpc>
                <a:spcPct val="100000"/>
              </a:lnSpc>
              <a:spcBef>
                <a:spcPts val="560"/>
              </a:spcBef>
              <a:spcAft>
                <a:spcPts val="0"/>
              </a:spcAft>
              <a:buClr>
                <a:schemeClr val="dk1"/>
              </a:buClr>
              <a:buSzPts val="1500"/>
              <a:buChar char="–"/>
            </a:pPr>
            <a:r>
              <a:rPr b="1" lang="en-US" sz="1500">
                <a:latin typeface="Times New Roman"/>
                <a:ea typeface="Times New Roman"/>
                <a:cs typeface="Times New Roman"/>
                <a:sym typeface="Times New Roman"/>
              </a:rPr>
              <a:t>Infrastructure tasks (acquiring tools, setting up environment):</a:t>
            </a:r>
            <a:endParaRPr b="1" sz="1500">
              <a:latin typeface="Times New Roman"/>
              <a:ea typeface="Times New Roman"/>
              <a:cs typeface="Times New Roman"/>
              <a:sym typeface="Times New Roman"/>
            </a:endParaRPr>
          </a:p>
          <a:p>
            <a:pPr indent="-330200" lvl="2" marL="1371600" rtl="0" algn="l">
              <a:lnSpc>
                <a:spcPct val="100000"/>
              </a:lnSpc>
              <a:spcBef>
                <a:spcPts val="560"/>
              </a:spcBef>
              <a:spcAft>
                <a:spcPts val="0"/>
              </a:spcAft>
              <a:buSzPts val="1600"/>
              <a:buFont typeface="Times New Roman"/>
              <a:buChar char="•"/>
            </a:pPr>
            <a:r>
              <a:rPr lang="en-US" sz="1600">
                <a:latin typeface="Times New Roman"/>
                <a:ea typeface="Times New Roman"/>
                <a:cs typeface="Times New Roman"/>
                <a:sym typeface="Times New Roman"/>
              </a:rPr>
              <a:t>Setup repo on GitHub</a:t>
            </a:r>
            <a:endParaRPr sz="1600">
              <a:latin typeface="Times New Roman"/>
              <a:ea typeface="Times New Roman"/>
              <a:cs typeface="Times New Roman"/>
              <a:sym typeface="Times New Roman"/>
            </a:endParaRPr>
          </a:p>
          <a:p>
            <a:pPr indent="-330200" lvl="2" marL="1371600" rtl="0" algn="l">
              <a:lnSpc>
                <a:spcPct val="100000"/>
              </a:lnSpc>
              <a:spcBef>
                <a:spcPts val="560"/>
              </a:spcBef>
              <a:spcAft>
                <a:spcPts val="0"/>
              </a:spcAft>
              <a:buSzPts val="1600"/>
              <a:buFont typeface="Times New Roman"/>
              <a:buChar char="•"/>
            </a:pPr>
            <a:r>
              <a:rPr lang="en-US" sz="1600">
                <a:latin typeface="Times New Roman"/>
                <a:ea typeface="Times New Roman"/>
                <a:cs typeface="Times New Roman"/>
                <a:sym typeface="Times New Roman"/>
              </a:rPr>
              <a:t>Skeleton for web application</a:t>
            </a:r>
            <a:endParaRPr sz="16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None/>
            </a:pPr>
            <a:r>
              <a:rPr lang="en-US" sz="2000">
                <a:latin typeface="Times New Roman"/>
                <a:ea typeface="Times New Roman"/>
                <a:cs typeface="Times New Roman"/>
                <a:sym typeface="Times New Roman"/>
              </a:rPr>
              <a:t>]</a:t>
            </a:r>
            <a:endParaRPr sz="2000"/>
          </a:p>
          <a:p>
            <a:pPr indent="0" lvl="0" marL="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21" name="Google Shape;121;p4"/>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7" name="Google Shape;127;p5"/>
          <p:cNvSpPr txBox="1"/>
          <p:nvPr>
            <p:ph type="title"/>
          </p:nvPr>
        </p:nvSpPr>
        <p:spPr>
          <a:xfrm>
            <a:off x="6096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Sprint 2</a:t>
            </a:r>
            <a:endParaRPr/>
          </a:p>
        </p:txBody>
      </p:sp>
      <p:sp>
        <p:nvSpPr>
          <p:cNvPr id="128" name="Google Shape;128;p5"/>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Font typeface="Arial"/>
              <a:buNone/>
            </a:pPr>
            <a:r>
              <a:rPr lang="en-US" sz="2000">
                <a:latin typeface="Times New Roman"/>
                <a:ea typeface="Times New Roman"/>
                <a:cs typeface="Times New Roman"/>
                <a:sym typeface="Times New Roman"/>
              </a:rPr>
              <a:t>[ </a:t>
            </a:r>
            <a:endParaRPr/>
          </a:p>
          <a:p>
            <a:pPr indent="-201612" lvl="1" marL="741362" rtl="0" algn="l">
              <a:spcBef>
                <a:spcPts val="560"/>
              </a:spcBef>
              <a:spcAft>
                <a:spcPts val="0"/>
              </a:spcAft>
              <a:buSzPts val="1500"/>
              <a:buChar char="–"/>
            </a:pPr>
            <a:r>
              <a:rPr b="1" lang="en-US" sz="1500">
                <a:latin typeface="Times New Roman"/>
                <a:ea typeface="Times New Roman"/>
                <a:cs typeface="Times New Roman"/>
                <a:sym typeface="Times New Roman"/>
              </a:rPr>
              <a:t>User Stories:</a:t>
            </a:r>
            <a:endParaRPr sz="1600">
              <a:latin typeface="Times New Roman"/>
              <a:ea typeface="Times New Roman"/>
              <a:cs typeface="Times New Roman"/>
              <a:sym typeface="Times New Roman"/>
            </a:endParaRPr>
          </a:p>
          <a:p>
            <a:pPr indent="-323850" lvl="2" marL="1371600" rtl="0" algn="l">
              <a:spcBef>
                <a:spcPts val="560"/>
              </a:spcBef>
              <a:spcAft>
                <a:spcPts val="0"/>
              </a:spcAft>
              <a:buSzPts val="1500"/>
              <a:buFont typeface="Times New Roman"/>
              <a:buChar char="•"/>
            </a:pPr>
            <a:r>
              <a:rPr lang="en-US" sz="1500">
                <a:latin typeface="Times New Roman"/>
                <a:ea typeface="Times New Roman"/>
                <a:cs typeface="Times New Roman"/>
                <a:sym typeface="Times New Roman"/>
              </a:rPr>
              <a:t>As a user, I would like to add friends on the web application so that I can see what my friends are pinning, reviewing, and so that I can share my own activity and pin collection with them</a:t>
            </a:r>
            <a:endParaRPr sz="1500">
              <a:latin typeface="Times New Roman"/>
              <a:ea typeface="Times New Roman"/>
              <a:cs typeface="Times New Roman"/>
              <a:sym typeface="Times New Roman"/>
            </a:endParaRPr>
          </a:p>
          <a:p>
            <a:pPr indent="-323850" lvl="2" marL="1371600" rtl="0" algn="l">
              <a:spcBef>
                <a:spcPts val="560"/>
              </a:spcBef>
              <a:spcAft>
                <a:spcPts val="0"/>
              </a:spcAft>
              <a:buSzPts val="1500"/>
              <a:buFont typeface="Times New Roman"/>
              <a:buChar char="•"/>
            </a:pPr>
            <a:r>
              <a:rPr lang="en-US" sz="1500">
                <a:latin typeface="Times New Roman"/>
                <a:ea typeface="Times New Roman"/>
                <a:cs typeface="Times New Roman"/>
                <a:sym typeface="Times New Roman"/>
              </a:rPr>
              <a:t>As a user, I would like to see my friends most recent pin they visited so that I can get a sneak peek into what they’re up to and how hydrated they are throughout the day</a:t>
            </a:r>
            <a:endParaRPr sz="1500">
              <a:latin typeface="Times New Roman"/>
              <a:ea typeface="Times New Roman"/>
              <a:cs typeface="Times New Roman"/>
              <a:sym typeface="Times New Roman"/>
            </a:endParaRPr>
          </a:p>
          <a:p>
            <a:pPr indent="-323850" lvl="2" marL="1371600" rtl="0" algn="l">
              <a:spcBef>
                <a:spcPts val="560"/>
              </a:spcBef>
              <a:spcAft>
                <a:spcPts val="0"/>
              </a:spcAft>
              <a:buSzPts val="1500"/>
              <a:buFont typeface="Times New Roman"/>
              <a:buChar char="•"/>
            </a:pPr>
            <a:r>
              <a:rPr lang="en-US" sz="1500">
                <a:latin typeface="Times New Roman"/>
                <a:ea typeface="Times New Roman"/>
                <a:cs typeface="Times New Roman"/>
                <a:sym typeface="Times New Roman"/>
              </a:rPr>
              <a:t>As a user, I would like to route myself from my current location to any pin that I choose so that I can find my way to specific water fountains easily through an in-app solution</a:t>
            </a:r>
            <a:endParaRPr sz="1500">
              <a:latin typeface="Times New Roman"/>
              <a:ea typeface="Times New Roman"/>
              <a:cs typeface="Times New Roman"/>
              <a:sym typeface="Times New Roman"/>
            </a:endParaRPr>
          </a:p>
          <a:p>
            <a:pPr indent="-201612" lvl="1" marL="741362" rtl="0" algn="l">
              <a:spcBef>
                <a:spcPts val="560"/>
              </a:spcBef>
              <a:spcAft>
                <a:spcPts val="0"/>
              </a:spcAft>
              <a:buSzPts val="1500"/>
              <a:buChar char="–"/>
            </a:pPr>
            <a:r>
              <a:rPr b="1" lang="en-US" sz="1500">
                <a:latin typeface="Times New Roman"/>
                <a:ea typeface="Times New Roman"/>
                <a:cs typeface="Times New Roman"/>
                <a:sym typeface="Times New Roman"/>
              </a:rPr>
              <a:t>Spikes (exploratory work, usually in preparation of future sprints)</a:t>
            </a:r>
            <a:endParaRPr sz="16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Learning user data, social media aspect</a:t>
            </a:r>
            <a:endParaRPr sz="1600">
              <a:latin typeface="Times New Roman"/>
              <a:ea typeface="Times New Roman"/>
              <a:cs typeface="Times New Roman"/>
              <a:sym typeface="Times New Roman"/>
            </a:endParaRPr>
          </a:p>
          <a:p>
            <a:pPr indent="-201612" lvl="1" marL="741362" rtl="0" algn="l">
              <a:spcBef>
                <a:spcPts val="560"/>
              </a:spcBef>
              <a:spcAft>
                <a:spcPts val="0"/>
              </a:spcAft>
              <a:buSzPts val="1500"/>
              <a:buChar char="–"/>
            </a:pPr>
            <a:r>
              <a:rPr b="1" lang="en-US" sz="1500">
                <a:latin typeface="Times New Roman"/>
                <a:ea typeface="Times New Roman"/>
                <a:cs typeface="Times New Roman"/>
                <a:sym typeface="Times New Roman"/>
              </a:rPr>
              <a:t>Infrastructure tasks (acquiring tools, setting up environment)</a:t>
            </a:r>
            <a:endParaRPr b="1" sz="15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Setting up database via Firestore for various users</a:t>
            </a:r>
            <a:endParaRPr sz="16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rPr lang="en-US" sz="2000">
                <a:latin typeface="Times New Roman"/>
                <a:ea typeface="Times New Roman"/>
                <a:cs typeface="Times New Roman"/>
                <a:sym typeface="Times New Roman"/>
              </a:rPr>
              <a:t>]</a:t>
            </a:r>
            <a:endParaRPr sz="2000"/>
          </a:p>
          <a:p>
            <a:pPr indent="0" lvl="0" marL="0" rtl="0" algn="l">
              <a:lnSpc>
                <a:spcPct val="100000"/>
              </a:lnSpc>
              <a:spcBef>
                <a:spcPts val="640"/>
              </a:spcBef>
              <a:spcAft>
                <a:spcPts val="0"/>
              </a:spcAft>
              <a:buClr>
                <a:schemeClr val="dk1"/>
              </a:buClr>
              <a:buSzPts val="3200"/>
              <a:buFont typeface="Arial"/>
              <a:buNone/>
            </a:pPr>
            <a:r>
              <a:t/>
            </a:r>
            <a:endParaRPr sz="1100"/>
          </a:p>
        </p:txBody>
      </p:sp>
      <p:sp>
        <p:nvSpPr>
          <p:cNvPr id="129" name="Google Shape;129;p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5" name="Google Shape;135;p6"/>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Sprint 3</a:t>
            </a:r>
            <a:endParaRPr/>
          </a:p>
        </p:txBody>
      </p:sp>
      <p:sp>
        <p:nvSpPr>
          <p:cNvPr id="136" name="Google Shape;136;p6"/>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None/>
            </a:pPr>
            <a:r>
              <a:rPr lang="en-US" sz="2000">
                <a:latin typeface="Times New Roman"/>
                <a:ea typeface="Times New Roman"/>
                <a:cs typeface="Times New Roman"/>
                <a:sym typeface="Times New Roman"/>
              </a:rPr>
              <a:t>[ </a:t>
            </a:r>
            <a:endParaRPr/>
          </a:p>
          <a:p>
            <a:pPr indent="-201612" lvl="1" marL="741362" rtl="0" algn="l">
              <a:spcBef>
                <a:spcPts val="560"/>
              </a:spcBef>
              <a:spcAft>
                <a:spcPts val="0"/>
              </a:spcAft>
              <a:buSzPts val="1500"/>
              <a:buChar char="–"/>
            </a:pPr>
            <a:r>
              <a:rPr b="1" lang="en-US" sz="1500">
                <a:latin typeface="Times New Roman"/>
                <a:ea typeface="Times New Roman"/>
                <a:cs typeface="Times New Roman"/>
                <a:sym typeface="Times New Roman"/>
              </a:rPr>
              <a:t>User Stories:</a:t>
            </a:r>
            <a:endParaRPr sz="16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As a user, I would like to be able to access this webpage from the internet so that I can use the application on the go.</a:t>
            </a:r>
            <a:endParaRPr sz="16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As a user. I would like to personalize my account with badges to show off my achievements in the app for my network to see</a:t>
            </a:r>
            <a:endParaRPr sz="16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As a user, I would like to have rewards for keeping up a daily streak for every day that I log a pin or track my water intake so that I can stay motivated and hydration conscious</a:t>
            </a:r>
            <a:endParaRPr sz="16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As a user, I would like to be able to see just how well I am hydrating and staying active in comparison to my peers through an updated ranking system for fun</a:t>
            </a:r>
            <a:endParaRPr sz="1600">
              <a:latin typeface="Times New Roman"/>
              <a:ea typeface="Times New Roman"/>
              <a:cs typeface="Times New Roman"/>
              <a:sym typeface="Times New Roman"/>
            </a:endParaRPr>
          </a:p>
          <a:p>
            <a:pPr indent="-201612" lvl="1" marL="741362" rtl="0" algn="l">
              <a:spcBef>
                <a:spcPts val="560"/>
              </a:spcBef>
              <a:spcAft>
                <a:spcPts val="0"/>
              </a:spcAft>
              <a:buSzPts val="1500"/>
              <a:buChar char="–"/>
            </a:pPr>
            <a:r>
              <a:rPr b="1" lang="en-US" sz="1500">
                <a:latin typeface="Times New Roman"/>
                <a:ea typeface="Times New Roman"/>
                <a:cs typeface="Times New Roman"/>
                <a:sym typeface="Times New Roman"/>
              </a:rPr>
              <a:t>Spikes (exploratory work, usually in preparation of future sprints)</a:t>
            </a:r>
            <a:endParaRPr b="1" sz="15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Finishing up work from previous sprints</a:t>
            </a:r>
            <a:endParaRPr sz="1600">
              <a:latin typeface="Times New Roman"/>
              <a:ea typeface="Times New Roman"/>
              <a:cs typeface="Times New Roman"/>
              <a:sym typeface="Times New Roman"/>
            </a:endParaRPr>
          </a:p>
          <a:p>
            <a:pPr indent="-201612" lvl="1" marL="741362" rtl="0" algn="l">
              <a:spcBef>
                <a:spcPts val="560"/>
              </a:spcBef>
              <a:spcAft>
                <a:spcPts val="0"/>
              </a:spcAft>
              <a:buSzPts val="1500"/>
              <a:buChar char="–"/>
            </a:pPr>
            <a:r>
              <a:rPr b="1" lang="en-US" sz="1500">
                <a:latin typeface="Times New Roman"/>
                <a:ea typeface="Times New Roman"/>
                <a:cs typeface="Times New Roman"/>
                <a:sym typeface="Times New Roman"/>
              </a:rPr>
              <a:t>Infrastructure tasks (acquiring tools, setting up environment)</a:t>
            </a:r>
            <a:endParaRPr b="1" sz="1500">
              <a:latin typeface="Times New Roman"/>
              <a:ea typeface="Times New Roman"/>
              <a:cs typeface="Times New Roman"/>
              <a:sym typeface="Times New Roman"/>
            </a:endParaRPr>
          </a:p>
          <a:p>
            <a:pPr indent="-330200" lvl="2" marL="1371600" rtl="0" algn="l">
              <a:spcBef>
                <a:spcPts val="560"/>
              </a:spcBef>
              <a:spcAft>
                <a:spcPts val="0"/>
              </a:spcAft>
              <a:buSzPts val="1600"/>
              <a:buFont typeface="Times New Roman"/>
              <a:buChar char="•"/>
            </a:pPr>
            <a:r>
              <a:rPr lang="en-US" sz="1600">
                <a:latin typeface="Times New Roman"/>
                <a:ea typeface="Times New Roman"/>
                <a:cs typeface="Times New Roman"/>
                <a:sym typeface="Times New Roman"/>
              </a:rPr>
              <a:t>Deploying the web app</a:t>
            </a:r>
            <a:endParaRPr sz="16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sz="20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37" name="Google Shape;137;p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3" name="Google Shape;143;p7"/>
          <p:cNvSpPr txBox="1"/>
          <p:nvPr>
            <p:ph type="title"/>
          </p:nvPr>
        </p:nvSpPr>
        <p:spPr>
          <a:xfrm>
            <a:off x="5334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Architecture</a:t>
            </a:r>
            <a:endParaRPr/>
          </a:p>
        </p:txBody>
      </p:sp>
      <p:sp>
        <p:nvSpPr>
          <p:cNvPr id="144" name="Google Shape;144;p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5" name="Google Shape;145;p7"/>
          <p:cNvPicPr preferRelativeResize="0"/>
          <p:nvPr/>
        </p:nvPicPr>
        <p:blipFill rotWithShape="1">
          <a:blip r:embed="rId4">
            <a:alphaModFix/>
          </a:blip>
          <a:srcRect b="0" l="0" r="4168" t="0"/>
          <a:stretch/>
        </p:blipFill>
        <p:spPr>
          <a:xfrm>
            <a:off x="171450" y="1054725"/>
            <a:ext cx="8953499" cy="5110510"/>
          </a:xfrm>
          <a:prstGeom prst="rect">
            <a:avLst/>
          </a:prstGeom>
          <a:noFill/>
          <a:ln>
            <a:noFill/>
          </a:ln>
        </p:spPr>
      </p:pic>
      <p:pic>
        <p:nvPicPr>
          <p:cNvPr id="146" name="Google Shape;146;p7"/>
          <p:cNvPicPr preferRelativeResize="0"/>
          <p:nvPr/>
        </p:nvPicPr>
        <p:blipFill>
          <a:blip r:embed="rId5">
            <a:alphaModFix/>
          </a:blip>
          <a:stretch>
            <a:fillRect/>
          </a:stretch>
        </p:blipFill>
        <p:spPr>
          <a:xfrm>
            <a:off x="829225" y="2073975"/>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2" name="Google Shape;152;p8"/>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Technologies</a:t>
            </a:r>
            <a:endParaRPr/>
          </a:p>
        </p:txBody>
      </p:sp>
      <p:sp>
        <p:nvSpPr>
          <p:cNvPr id="153" name="Google Shape;153;p8"/>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[Technology 1]</a:t>
            </a:r>
            <a:r>
              <a:rPr b="1" lang="en-US">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Programming language(s): </a:t>
            </a:r>
            <a:r>
              <a:rPr lang="en-US" sz="2000">
                <a:latin typeface="Times New Roman"/>
                <a:ea typeface="Times New Roman"/>
                <a:cs typeface="Times New Roman"/>
                <a:sym typeface="Times New Roman"/>
              </a:rPr>
              <a:t>JavaScript, html/CSS</a:t>
            </a:r>
            <a:endParaRPr/>
          </a:p>
          <a:p>
            <a:pPr indent="0" lvl="0" marL="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[Technology 2] </a:t>
            </a:r>
            <a:r>
              <a:rPr b="1" lang="en-US" sz="2000">
                <a:latin typeface="Times New Roman"/>
                <a:ea typeface="Times New Roman"/>
                <a:cs typeface="Times New Roman"/>
                <a:sym typeface="Times New Roman"/>
              </a:rPr>
              <a:t>Web Framework: </a:t>
            </a:r>
            <a:r>
              <a:rPr lang="en-US" sz="2000">
                <a:latin typeface="Times New Roman"/>
                <a:ea typeface="Times New Roman"/>
                <a:cs typeface="Times New Roman"/>
                <a:sym typeface="Times New Roman"/>
              </a:rPr>
              <a:t>React, Next.js, Express.js, Node.js</a:t>
            </a:r>
            <a:endParaRPr sz="20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[Technology 3] </a:t>
            </a:r>
            <a:r>
              <a:rPr b="1" lang="en-US" sz="2000">
                <a:latin typeface="Times New Roman"/>
                <a:ea typeface="Times New Roman"/>
                <a:cs typeface="Times New Roman"/>
                <a:sym typeface="Times New Roman"/>
              </a:rPr>
              <a:t>D</a:t>
            </a:r>
            <a:r>
              <a:rPr b="1" lang="en-US" sz="2000">
                <a:latin typeface="Times New Roman"/>
                <a:ea typeface="Times New Roman"/>
                <a:cs typeface="Times New Roman"/>
                <a:sym typeface="Times New Roman"/>
              </a:rPr>
              <a:t>evelopment Environment: </a:t>
            </a:r>
            <a:r>
              <a:rPr lang="en-US" sz="2000">
                <a:latin typeface="Times New Roman"/>
                <a:ea typeface="Times New Roman"/>
                <a:cs typeface="Times New Roman"/>
                <a:sym typeface="Times New Roman"/>
              </a:rPr>
              <a:t>Github, VS Code</a:t>
            </a:r>
            <a:endParaRPr sz="20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[Technology 4]</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API:</a:t>
            </a:r>
            <a:r>
              <a:rPr lang="en-US">
                <a:latin typeface="Times New Roman"/>
                <a:ea typeface="Times New Roman"/>
                <a:cs typeface="Times New Roman"/>
                <a:sym typeface="Times New Roman"/>
              </a:rPr>
              <a:t> </a:t>
            </a:r>
            <a:r>
              <a:rPr lang="en-US" sz="2000">
                <a:latin typeface="Times New Roman"/>
                <a:ea typeface="Times New Roman"/>
                <a:cs typeface="Times New Roman"/>
                <a:sym typeface="Times New Roman"/>
              </a:rPr>
              <a:t>Google Maps / Places / Routes API</a:t>
            </a:r>
            <a:endParaRPr sz="20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[Technology 5]</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Database:</a:t>
            </a:r>
            <a:r>
              <a:rPr lang="en-US" sz="2000">
                <a:latin typeface="Times New Roman"/>
                <a:ea typeface="Times New Roman"/>
                <a:cs typeface="Times New Roman"/>
                <a:sym typeface="Times New Roman"/>
              </a:rPr>
              <a:t> Firestore</a:t>
            </a:r>
            <a:endParaRPr sz="20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54" name="Google Shape;154;p8"/>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0" name="Google Shape;160;p9"/>
          <p:cNvSpPr txBox="1"/>
          <p:nvPr>
            <p:ph type="title"/>
          </p:nvPr>
        </p:nvSpPr>
        <p:spPr>
          <a:xfrm>
            <a:off x="609600" y="10383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solidFill>
                  <a:srgbClr val="17365D"/>
                </a:solidFill>
                <a:latin typeface="Times New Roman"/>
                <a:ea typeface="Times New Roman"/>
                <a:cs typeface="Times New Roman"/>
                <a:sym typeface="Times New Roman"/>
              </a:rPr>
              <a:t>Challenges/Risks</a:t>
            </a:r>
            <a:endParaRPr/>
          </a:p>
        </p:txBody>
      </p:sp>
      <p:sp>
        <p:nvSpPr>
          <p:cNvPr id="161" name="Google Shape;161;p9"/>
          <p:cNvSpPr txBox="1"/>
          <p:nvPr>
            <p:ph idx="1" type="body"/>
          </p:nvPr>
        </p:nvSpPr>
        <p:spPr>
          <a:xfrm>
            <a:off x="1087350" y="1543400"/>
            <a:ext cx="7274100" cy="33639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Clr>
                <a:schemeClr val="dk1"/>
              </a:buClr>
              <a:buSzPts val="3200"/>
              <a:buFont typeface="Arial"/>
              <a:buNone/>
            </a:pPr>
            <a:r>
              <a:rPr lang="en-US" sz="2300">
                <a:latin typeface="Times New Roman"/>
                <a:ea typeface="Times New Roman"/>
                <a:cs typeface="Times New Roman"/>
                <a:sym typeface="Times New Roman"/>
              </a:rPr>
              <a:t>Challenges:</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Skillset variety within group</a:t>
            </a:r>
            <a:endParaRPr sz="23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Great for spreading out strengths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Each member lack experience in different areas</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Lack of group project experience</a:t>
            </a:r>
            <a:endParaRPr sz="23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Coordinating on tasks together as a team</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Time management</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Risks:</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Learning technology on the go</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Google Maps API costs money if request limit exceeded</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Font typeface="Arial"/>
              <a:buNone/>
            </a:pPr>
            <a:r>
              <a:t/>
            </a:r>
            <a:endParaRPr sz="23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62" name="Google Shape;162;p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