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1" r:id="rId8"/>
    <p:sldId id="262" r:id="rId9"/>
    <p:sldId id="265" r:id="rId10"/>
    <p:sldId id="264" r:id="rId11"/>
    <p:sldId id="267" r:id="rId12"/>
    <p:sldId id="266" r:id="rId13"/>
    <p:sldId id="269"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F264D057-A413-4730-AE86-A7E563CFBABE}">
          <p14:sldIdLst>
            <p14:sldId id="256"/>
            <p14:sldId id="257"/>
            <p14:sldId id="258"/>
            <p14:sldId id="259"/>
            <p14:sldId id="260"/>
            <p14:sldId id="263"/>
            <p14:sldId id="261"/>
            <p14:sldId id="262"/>
            <p14:sldId id="265"/>
            <p14:sldId id="264"/>
            <p14:sldId id="267"/>
            <p14:sldId id="266"/>
            <p14:sldId id="269"/>
            <p14:sldId id="268"/>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351486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2D6A97C7-202F-4BB0-87EC-03ABC15FDE99}" type="datetimeFigureOut">
              <a:rPr lang="it-IT" smtClean="0"/>
              <a:t>15/12/2018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244364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52639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0363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952130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181922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4090662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192707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21532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261048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395746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D6A97C7-202F-4BB0-87EC-03ABC15FDE99}" type="datetimeFigureOut">
              <a:rPr lang="it-IT" smtClean="0"/>
              <a:t>15/12/2018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206837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D6A97C7-202F-4BB0-87EC-03ABC15FDE99}" type="datetimeFigureOut">
              <a:rPr lang="it-IT" smtClean="0"/>
              <a:t>15/12/2018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222468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180358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170702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2D6A97C7-202F-4BB0-87EC-03ABC15FDE99}" type="datetimeFigureOut">
              <a:rPr lang="it-IT" smtClean="0"/>
              <a:t>15/12/2018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162549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2D6A97C7-202F-4BB0-87EC-03ABC15FDE99}" type="datetimeFigureOut">
              <a:rPr lang="it-IT" smtClean="0"/>
              <a:t>15/12/2018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DEC19B0-C5ED-4980-8531-3FB0FDD370C9}" type="slidenum">
              <a:rPr lang="it-IT" smtClean="0"/>
              <a:t>‹N›</a:t>
            </a:fld>
            <a:endParaRPr lang="it-IT"/>
          </a:p>
        </p:txBody>
      </p:sp>
    </p:spTree>
    <p:extLst>
      <p:ext uri="{BB962C8B-B14F-4D97-AF65-F5344CB8AC3E}">
        <p14:creationId xmlns:p14="http://schemas.microsoft.com/office/powerpoint/2010/main" val="382227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6A97C7-202F-4BB0-87EC-03ABC15FDE99}" type="datetimeFigureOut">
              <a:rPr lang="it-IT" smtClean="0"/>
              <a:t>15/12/2018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EC19B0-C5ED-4980-8531-3FB0FDD370C9}" type="slidenum">
              <a:rPr lang="it-IT" smtClean="0"/>
              <a:t>‹N›</a:t>
            </a:fld>
            <a:endParaRPr lang="it-IT"/>
          </a:p>
        </p:txBody>
      </p:sp>
    </p:spTree>
    <p:extLst>
      <p:ext uri="{BB962C8B-B14F-4D97-AF65-F5344CB8AC3E}">
        <p14:creationId xmlns:p14="http://schemas.microsoft.com/office/powerpoint/2010/main" val="262348059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BC716E-F23E-4A95-AFE3-4B3DB9C6D3C8}"/>
              </a:ext>
            </a:extLst>
          </p:cNvPr>
          <p:cNvSpPr>
            <a:spLocks noGrp="1"/>
          </p:cNvSpPr>
          <p:nvPr>
            <p:ph type="ctrTitle"/>
          </p:nvPr>
        </p:nvSpPr>
        <p:spPr>
          <a:xfrm>
            <a:off x="1154955" y="1447800"/>
            <a:ext cx="10032449" cy="5568820"/>
          </a:xfrm>
          <a:ln>
            <a:noFill/>
          </a:ln>
        </p:spPr>
        <p:txBody>
          <a:bodyPr/>
          <a:lstStyle/>
          <a:p>
            <a:pPr algn="ctr"/>
            <a:r>
              <a:rPr lang="en-GB" b="1" dirty="0">
                <a:ln w="22225">
                  <a:solidFill>
                    <a:srgbClr val="C00000"/>
                  </a:solidFill>
                  <a:prstDash val="solid"/>
                </a:ln>
                <a:solidFill>
                  <a:schemeClr val="accent1">
                    <a:lumMod val="20000"/>
                    <a:lumOff val="80000"/>
                  </a:schemeClr>
                </a:solidFill>
              </a:rPr>
              <a:t>Network Infrastructure</a:t>
            </a:r>
            <a:br>
              <a:rPr lang="en-GB" b="1" dirty="0">
                <a:ln w="22225">
                  <a:solidFill>
                    <a:srgbClr val="C00000"/>
                  </a:solidFill>
                  <a:prstDash val="solid"/>
                </a:ln>
                <a:solidFill>
                  <a:schemeClr val="accent1">
                    <a:lumMod val="20000"/>
                    <a:lumOff val="80000"/>
                  </a:schemeClr>
                </a:solidFill>
              </a:rPr>
            </a:br>
            <a:r>
              <a:rPr lang="en-GB" b="1" dirty="0">
                <a:ln w="22225">
                  <a:solidFill>
                    <a:srgbClr val="C00000"/>
                  </a:solidFill>
                  <a:prstDash val="solid"/>
                </a:ln>
                <a:solidFill>
                  <a:schemeClr val="accent1">
                    <a:lumMod val="20000"/>
                    <a:lumOff val="80000"/>
                  </a:schemeClr>
                </a:solidFill>
              </a:rPr>
              <a:t> </a:t>
            </a:r>
            <a:br>
              <a:rPr lang="en-GB" b="1" dirty="0">
                <a:ln w="22225">
                  <a:solidFill>
                    <a:srgbClr val="C00000"/>
                  </a:solidFill>
                  <a:prstDash val="solid"/>
                </a:ln>
                <a:solidFill>
                  <a:schemeClr val="accent1">
                    <a:lumMod val="20000"/>
                    <a:lumOff val="80000"/>
                  </a:schemeClr>
                </a:solidFill>
              </a:rPr>
            </a:br>
            <a:r>
              <a:rPr lang="en-GB" sz="4000" b="1" dirty="0">
                <a:ln w="22225">
                  <a:solidFill>
                    <a:srgbClr val="C00000"/>
                  </a:solidFill>
                  <a:prstDash val="solid"/>
                </a:ln>
                <a:solidFill>
                  <a:schemeClr val="accent1">
                    <a:lumMod val="20000"/>
                    <a:lumOff val="80000"/>
                  </a:schemeClr>
                </a:solidFill>
              </a:rPr>
              <a:t>Project:</a:t>
            </a:r>
            <a:br>
              <a:rPr lang="en-GB" b="1" dirty="0">
                <a:ln w="22225">
                  <a:solidFill>
                    <a:srgbClr val="C00000"/>
                  </a:solidFill>
                  <a:prstDash val="solid"/>
                </a:ln>
                <a:solidFill>
                  <a:schemeClr val="accent1">
                    <a:lumMod val="20000"/>
                    <a:lumOff val="80000"/>
                  </a:schemeClr>
                </a:solidFill>
              </a:rPr>
            </a:br>
            <a:r>
              <a:rPr lang="en-GB" sz="4000" b="1" dirty="0">
                <a:ln w="22225">
                  <a:solidFill>
                    <a:srgbClr val="C00000"/>
                  </a:solidFill>
                  <a:prstDash val="solid"/>
                </a:ln>
                <a:solidFill>
                  <a:schemeClr val="accent1">
                    <a:lumMod val="20000"/>
                    <a:lumOff val="80000"/>
                  </a:schemeClr>
                </a:solidFill>
              </a:rPr>
              <a:t>Epidemic models for VANET message dissemination</a:t>
            </a:r>
            <a:br>
              <a:rPr lang="en-GB" dirty="0">
                <a:ln w="0"/>
                <a:solidFill>
                  <a:schemeClr val="accent1"/>
                </a:solidFill>
                <a:effectLst>
                  <a:outerShdw blurRad="38100" dist="25400" dir="5400000" algn="ctr" rotWithShape="0">
                    <a:srgbClr val="6E747A">
                      <a:alpha val="43000"/>
                    </a:srgbClr>
                  </a:outerShdw>
                </a:effectLst>
              </a:rPr>
            </a:br>
            <a:endParaRPr lang="en-GB"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090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9AE13-9579-4CF6-B109-05C1110CCB9C}"/>
              </a:ext>
            </a:extLst>
          </p:cNvPr>
          <p:cNvSpPr>
            <a:spLocks noGrp="1"/>
          </p:cNvSpPr>
          <p:nvPr>
            <p:ph type="title"/>
          </p:nvPr>
        </p:nvSpPr>
        <p:spPr/>
        <p:txBody>
          <a:bodyPr/>
          <a:lstStyle/>
          <a:p>
            <a:r>
              <a:rPr lang="en-GB" sz="1800" dirty="0"/>
              <a:t>Algorithm’s description</a:t>
            </a:r>
            <a:endParaRPr lang="it-IT" sz="1800" dirty="0"/>
          </a:p>
        </p:txBody>
      </p:sp>
      <p:sp>
        <p:nvSpPr>
          <p:cNvPr id="13" name="Segnaposto contenuto 12">
            <a:extLst>
              <a:ext uri="{FF2B5EF4-FFF2-40B4-BE49-F238E27FC236}">
                <a16:creationId xmlns:a16="http://schemas.microsoft.com/office/drawing/2014/main" id="{3D4E9565-19C4-4FBF-9158-FCD1AD21B584}"/>
              </a:ext>
            </a:extLst>
          </p:cNvPr>
          <p:cNvSpPr>
            <a:spLocks noGrp="1"/>
          </p:cNvSpPr>
          <p:nvPr>
            <p:ph idx="1"/>
          </p:nvPr>
        </p:nvSpPr>
        <p:spPr/>
        <p:txBody>
          <a:bodyPr/>
          <a:lstStyle/>
          <a:p>
            <a:r>
              <a:rPr lang="en-GB" dirty="0"/>
              <a:t>After receiving a message,  each car starts a timer more or less large based on the distance from the last emitter. During this timer, the car will wait for other messages arriving.</a:t>
            </a:r>
          </a:p>
          <a:p>
            <a:r>
              <a:rPr lang="en-GB" dirty="0"/>
              <a:t>The lists of these messages’ emitters will be the central theme of our algorithm.</a:t>
            </a:r>
          </a:p>
        </p:txBody>
      </p:sp>
    </p:spTree>
    <p:extLst>
      <p:ext uri="{BB962C8B-B14F-4D97-AF65-F5344CB8AC3E}">
        <p14:creationId xmlns:p14="http://schemas.microsoft.com/office/powerpoint/2010/main" val="348106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9AE13-9579-4CF6-B109-05C1110CCB9C}"/>
              </a:ext>
            </a:extLst>
          </p:cNvPr>
          <p:cNvSpPr>
            <a:spLocks noGrp="1"/>
          </p:cNvSpPr>
          <p:nvPr>
            <p:ph type="title"/>
          </p:nvPr>
        </p:nvSpPr>
        <p:spPr/>
        <p:txBody>
          <a:bodyPr/>
          <a:lstStyle/>
          <a:p>
            <a:r>
              <a:rPr lang="en-GB" sz="1800" dirty="0"/>
              <a:t>Algorithm’s description</a:t>
            </a:r>
            <a:endParaRPr lang="it-IT" sz="1800" dirty="0"/>
          </a:p>
        </p:txBody>
      </p:sp>
      <p:pic>
        <p:nvPicPr>
          <p:cNvPr id="9" name="Segnaposto contenuto 8">
            <a:extLst>
              <a:ext uri="{FF2B5EF4-FFF2-40B4-BE49-F238E27FC236}">
                <a16:creationId xmlns:a16="http://schemas.microsoft.com/office/drawing/2014/main" id="{3C9A93E4-4F28-43E3-9DF7-1541DF7CE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748444" cy="5074163"/>
          </a:xfrm>
        </p:spPr>
      </p:pic>
      <p:sp>
        <p:nvSpPr>
          <p:cNvPr id="11" name="CasellaDiTesto 10">
            <a:extLst>
              <a:ext uri="{FF2B5EF4-FFF2-40B4-BE49-F238E27FC236}">
                <a16:creationId xmlns:a16="http://schemas.microsoft.com/office/drawing/2014/main" id="{CEC14926-87B0-4799-A142-F23C4FAF8A30}"/>
              </a:ext>
            </a:extLst>
          </p:cNvPr>
          <p:cNvSpPr txBox="1"/>
          <p:nvPr/>
        </p:nvSpPr>
        <p:spPr>
          <a:xfrm>
            <a:off x="7720445" y="1444336"/>
            <a:ext cx="3969328" cy="1200329"/>
          </a:xfrm>
          <a:prstGeom prst="rect">
            <a:avLst/>
          </a:prstGeom>
          <a:noFill/>
        </p:spPr>
        <p:txBody>
          <a:bodyPr wrap="square" rtlCol="0">
            <a:spAutoFit/>
          </a:bodyPr>
          <a:lstStyle/>
          <a:p>
            <a:r>
              <a:rPr lang="en-GB" dirty="0"/>
              <a:t>In the first part of the main function, for each emitter who relayed the message, if it is very far from me, then I will ignore it.</a:t>
            </a:r>
          </a:p>
        </p:txBody>
      </p:sp>
    </p:spTree>
    <p:extLst>
      <p:ext uri="{BB962C8B-B14F-4D97-AF65-F5344CB8AC3E}">
        <p14:creationId xmlns:p14="http://schemas.microsoft.com/office/powerpoint/2010/main" val="117585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9AE13-9579-4CF6-B109-05C1110CCB9C}"/>
              </a:ext>
            </a:extLst>
          </p:cNvPr>
          <p:cNvSpPr>
            <a:spLocks noGrp="1"/>
          </p:cNvSpPr>
          <p:nvPr>
            <p:ph type="title"/>
          </p:nvPr>
        </p:nvSpPr>
        <p:spPr/>
        <p:txBody>
          <a:bodyPr/>
          <a:lstStyle/>
          <a:p>
            <a:r>
              <a:rPr lang="en-GB" sz="1800" dirty="0"/>
              <a:t>Algorithm’s description</a:t>
            </a:r>
            <a:endParaRPr lang="it-IT" sz="1800" dirty="0"/>
          </a:p>
        </p:txBody>
      </p:sp>
      <p:pic>
        <p:nvPicPr>
          <p:cNvPr id="9" name="Segnaposto contenuto 8">
            <a:extLst>
              <a:ext uri="{FF2B5EF4-FFF2-40B4-BE49-F238E27FC236}">
                <a16:creationId xmlns:a16="http://schemas.microsoft.com/office/drawing/2014/main" id="{3C9A93E4-4F28-43E3-9DF7-1541DF7CE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748444" cy="5074163"/>
          </a:xfrm>
        </p:spPr>
      </p:pic>
      <p:sp>
        <p:nvSpPr>
          <p:cNvPr id="11" name="CasellaDiTesto 10">
            <a:extLst>
              <a:ext uri="{FF2B5EF4-FFF2-40B4-BE49-F238E27FC236}">
                <a16:creationId xmlns:a16="http://schemas.microsoft.com/office/drawing/2014/main" id="{CEC14926-87B0-4799-A142-F23C4FAF8A30}"/>
              </a:ext>
            </a:extLst>
          </p:cNvPr>
          <p:cNvSpPr txBox="1"/>
          <p:nvPr/>
        </p:nvSpPr>
        <p:spPr>
          <a:xfrm>
            <a:off x="7720445" y="1483916"/>
            <a:ext cx="3969328" cy="1477328"/>
          </a:xfrm>
          <a:prstGeom prst="rect">
            <a:avLst/>
          </a:prstGeom>
          <a:noFill/>
        </p:spPr>
        <p:txBody>
          <a:bodyPr wrap="square" rtlCol="0">
            <a:spAutoFit/>
          </a:bodyPr>
          <a:lstStyle/>
          <a:p>
            <a:r>
              <a:rPr lang="en-GB" dirty="0"/>
              <a:t>Instead, about emitters not so far from me, if some of my neighbours are NOT contained in emitters’ radius of action, then I will broadcast.</a:t>
            </a:r>
          </a:p>
        </p:txBody>
      </p:sp>
    </p:spTree>
    <p:extLst>
      <p:ext uri="{BB962C8B-B14F-4D97-AF65-F5344CB8AC3E}">
        <p14:creationId xmlns:p14="http://schemas.microsoft.com/office/powerpoint/2010/main" val="428781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481C4-0F16-4772-BE91-9598EF798A7D}"/>
              </a:ext>
            </a:extLst>
          </p:cNvPr>
          <p:cNvSpPr>
            <a:spLocks noGrp="1"/>
          </p:cNvSpPr>
          <p:nvPr>
            <p:ph type="title"/>
          </p:nvPr>
        </p:nvSpPr>
        <p:spPr/>
        <p:txBody>
          <a:bodyPr/>
          <a:lstStyle/>
          <a:p>
            <a:pPr algn="ctr"/>
            <a:r>
              <a:rPr lang="en-GB" dirty="0"/>
              <a:t>Result’s Presentation</a:t>
            </a:r>
          </a:p>
        </p:txBody>
      </p:sp>
      <p:sp>
        <p:nvSpPr>
          <p:cNvPr id="3" name="Segnaposto contenuto 2">
            <a:extLst>
              <a:ext uri="{FF2B5EF4-FFF2-40B4-BE49-F238E27FC236}">
                <a16:creationId xmlns:a16="http://schemas.microsoft.com/office/drawing/2014/main" id="{5BC34950-6006-4AAB-A35B-C8933825B1D3}"/>
              </a:ext>
            </a:extLst>
          </p:cNvPr>
          <p:cNvSpPr>
            <a:spLocks noGrp="1"/>
          </p:cNvSpPr>
          <p:nvPr>
            <p:ph idx="1"/>
          </p:nvPr>
        </p:nvSpPr>
        <p:spPr/>
        <p:txBody>
          <a:bodyPr>
            <a:normAutofit/>
          </a:bodyPr>
          <a:lstStyle/>
          <a:p>
            <a:r>
              <a:rPr lang="en-US" dirty="0"/>
              <a:t>Now we can measure the accuracy of our epidemic model, by plots which show the relationship between emitters’ radius of action (RMIN), that we decided before the test, and the percentage of forwarding or reached vehicles.</a:t>
            </a:r>
          </a:p>
        </p:txBody>
      </p:sp>
    </p:spTree>
    <p:extLst>
      <p:ext uri="{BB962C8B-B14F-4D97-AF65-F5344CB8AC3E}">
        <p14:creationId xmlns:p14="http://schemas.microsoft.com/office/powerpoint/2010/main" val="277623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662A4D-4504-4E5E-980B-750CB2E460A2}"/>
              </a:ext>
            </a:extLst>
          </p:cNvPr>
          <p:cNvSpPr>
            <a:spLocks noGrp="1"/>
          </p:cNvSpPr>
          <p:nvPr>
            <p:ph type="title"/>
          </p:nvPr>
        </p:nvSpPr>
        <p:spPr/>
        <p:txBody>
          <a:bodyPr/>
          <a:lstStyle/>
          <a:p>
            <a:r>
              <a:rPr lang="en-GB" sz="1800" dirty="0"/>
              <a:t>Result’s Presentation    -    % of forwarders</a:t>
            </a:r>
          </a:p>
        </p:txBody>
      </p:sp>
      <p:pic>
        <p:nvPicPr>
          <p:cNvPr id="5" name="Segnaposto contenuto 4" descr="Immagine che contiene screenshot&#10;&#10;Descrizione generata con affidabilità molto elevata">
            <a:extLst>
              <a:ext uri="{FF2B5EF4-FFF2-40B4-BE49-F238E27FC236}">
                <a16:creationId xmlns:a16="http://schemas.microsoft.com/office/drawing/2014/main" id="{B8F08408-D13B-4764-A4CC-22FAB0BDF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52146"/>
            <a:ext cx="6737514" cy="5053136"/>
          </a:xfrm>
        </p:spPr>
      </p:pic>
    </p:spTree>
    <p:extLst>
      <p:ext uri="{BB962C8B-B14F-4D97-AF65-F5344CB8AC3E}">
        <p14:creationId xmlns:p14="http://schemas.microsoft.com/office/powerpoint/2010/main" val="129533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662A4D-4504-4E5E-980B-750CB2E460A2}"/>
              </a:ext>
            </a:extLst>
          </p:cNvPr>
          <p:cNvSpPr>
            <a:spLocks noGrp="1"/>
          </p:cNvSpPr>
          <p:nvPr>
            <p:ph type="title"/>
          </p:nvPr>
        </p:nvSpPr>
        <p:spPr/>
        <p:txBody>
          <a:bodyPr/>
          <a:lstStyle/>
          <a:p>
            <a:r>
              <a:rPr lang="en-GB" sz="1800" dirty="0"/>
              <a:t>Result’s Presentation    -    % of reached nodes</a:t>
            </a:r>
          </a:p>
        </p:txBody>
      </p:sp>
      <p:pic>
        <p:nvPicPr>
          <p:cNvPr id="7" name="Segnaposto contenuto 6" descr="Immagine che contiene screenshot&#10;&#10;Descrizione generata con affidabilità molto elevata">
            <a:extLst>
              <a:ext uri="{FF2B5EF4-FFF2-40B4-BE49-F238E27FC236}">
                <a16:creationId xmlns:a16="http://schemas.microsoft.com/office/drawing/2014/main" id="{66A03BFC-2F45-429F-B82F-9F432F944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52940"/>
            <a:ext cx="6736456" cy="5052342"/>
          </a:xfrm>
        </p:spPr>
      </p:pic>
    </p:spTree>
    <p:extLst>
      <p:ext uri="{BB962C8B-B14F-4D97-AF65-F5344CB8AC3E}">
        <p14:creationId xmlns:p14="http://schemas.microsoft.com/office/powerpoint/2010/main" val="26443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662A4D-4504-4E5E-980B-750CB2E460A2}"/>
              </a:ext>
            </a:extLst>
          </p:cNvPr>
          <p:cNvSpPr>
            <a:spLocks noGrp="1"/>
          </p:cNvSpPr>
          <p:nvPr>
            <p:ph type="title"/>
          </p:nvPr>
        </p:nvSpPr>
        <p:spPr/>
        <p:txBody>
          <a:bodyPr/>
          <a:lstStyle/>
          <a:p>
            <a:r>
              <a:rPr lang="en-GB" sz="1800" dirty="0"/>
              <a:t>Result’s Presentation    -    </a:t>
            </a:r>
            <a:r>
              <a:rPr lang="it-IT" sz="1800" dirty="0" err="1"/>
              <a:t>Cartesian</a:t>
            </a:r>
            <a:r>
              <a:rPr lang="it-IT" sz="1800" dirty="0"/>
              <a:t> coordinate system</a:t>
            </a:r>
            <a:br>
              <a:rPr lang="it-IT" sz="1800" dirty="0"/>
            </a:br>
            <a:r>
              <a:rPr lang="it-IT" sz="1800" dirty="0"/>
              <a:t>						  NO OUTLIERS</a:t>
            </a:r>
            <a:br>
              <a:rPr lang="it-IT" sz="1800" b="1" dirty="0"/>
            </a:br>
            <a:endParaRPr lang="en-GB" sz="1800" dirty="0"/>
          </a:p>
        </p:txBody>
      </p:sp>
      <p:pic>
        <p:nvPicPr>
          <p:cNvPr id="6" name="Segnaposto contenuto 5" descr="Immagine che contiene mappa, testo&#10;&#10;Descrizione generata con affidabilità molto elevata">
            <a:extLst>
              <a:ext uri="{FF2B5EF4-FFF2-40B4-BE49-F238E27FC236}">
                <a16:creationId xmlns:a16="http://schemas.microsoft.com/office/drawing/2014/main" id="{9878E07A-D9F7-46D8-A233-B241F5346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54482"/>
            <a:ext cx="6734399" cy="5050800"/>
          </a:xfrm>
        </p:spPr>
      </p:pic>
    </p:spTree>
    <p:extLst>
      <p:ext uri="{BB962C8B-B14F-4D97-AF65-F5344CB8AC3E}">
        <p14:creationId xmlns:p14="http://schemas.microsoft.com/office/powerpoint/2010/main" val="252852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662A4D-4504-4E5E-980B-750CB2E460A2}"/>
              </a:ext>
            </a:extLst>
          </p:cNvPr>
          <p:cNvSpPr>
            <a:spLocks noGrp="1"/>
          </p:cNvSpPr>
          <p:nvPr>
            <p:ph type="title"/>
          </p:nvPr>
        </p:nvSpPr>
        <p:spPr/>
        <p:txBody>
          <a:bodyPr/>
          <a:lstStyle/>
          <a:p>
            <a:r>
              <a:rPr lang="en-GB" sz="1800" dirty="0"/>
              <a:t>Result’s Presentation    -    Cartesian coordinate system</a:t>
            </a:r>
            <a:br>
              <a:rPr lang="en-GB" sz="1800" dirty="0"/>
            </a:br>
            <a:r>
              <a:rPr lang="en-GB" sz="1800" dirty="0"/>
              <a:t>						  WITH OUTLIERS</a:t>
            </a:r>
            <a:br>
              <a:rPr lang="it-IT" sz="1800" b="1" dirty="0"/>
            </a:br>
            <a:endParaRPr lang="en-GB" sz="1800" dirty="0"/>
          </a:p>
        </p:txBody>
      </p:sp>
      <p:pic>
        <p:nvPicPr>
          <p:cNvPr id="4" name="Immagine 3" descr="Immagine che contiene testo&#10;&#10;Descrizione generata con affidabilità elevata">
            <a:extLst>
              <a:ext uri="{FF2B5EF4-FFF2-40B4-BE49-F238E27FC236}">
                <a16:creationId xmlns:a16="http://schemas.microsoft.com/office/drawing/2014/main" id="{FFC933A4-7350-4EB3-98E7-289F057D7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01135"/>
            <a:ext cx="6734399" cy="5050800"/>
          </a:xfrm>
          <a:prstGeom prst="rect">
            <a:avLst/>
          </a:prstGeom>
        </p:spPr>
      </p:pic>
      <p:sp>
        <p:nvSpPr>
          <p:cNvPr id="7" name="Segnaposto contenuto 6">
            <a:extLst>
              <a:ext uri="{FF2B5EF4-FFF2-40B4-BE49-F238E27FC236}">
                <a16:creationId xmlns:a16="http://schemas.microsoft.com/office/drawing/2014/main" id="{C4B3ED88-3B38-4888-8A7C-A1FA17DF9A4A}"/>
              </a:ext>
            </a:extLst>
          </p:cNvPr>
          <p:cNvSpPr>
            <a:spLocks noGrp="1"/>
          </p:cNvSpPr>
          <p:nvPr>
            <p:ph idx="1"/>
          </p:nvPr>
        </p:nvSpPr>
        <p:spPr>
          <a:xfrm>
            <a:off x="8378890" y="1354482"/>
            <a:ext cx="2584579" cy="4893917"/>
          </a:xfrm>
        </p:spPr>
        <p:txBody>
          <a:bodyPr/>
          <a:lstStyle/>
          <a:p>
            <a:endParaRPr lang="en-GB" dirty="0"/>
          </a:p>
        </p:txBody>
      </p:sp>
    </p:spTree>
    <p:extLst>
      <p:ext uri="{BB962C8B-B14F-4D97-AF65-F5344CB8AC3E}">
        <p14:creationId xmlns:p14="http://schemas.microsoft.com/office/powerpoint/2010/main" val="219775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481C4-0F16-4772-BE91-9598EF798A7D}"/>
              </a:ext>
            </a:extLst>
          </p:cNvPr>
          <p:cNvSpPr>
            <a:spLocks noGrp="1"/>
          </p:cNvSpPr>
          <p:nvPr>
            <p:ph type="title"/>
          </p:nvPr>
        </p:nvSpPr>
        <p:spPr/>
        <p:txBody>
          <a:bodyPr/>
          <a:lstStyle/>
          <a:p>
            <a:pPr algn="ctr"/>
            <a:r>
              <a:rPr lang="it-IT" dirty="0"/>
              <a:t>Presentation of the </a:t>
            </a:r>
            <a:r>
              <a:rPr lang="it-IT" dirty="0" err="1"/>
              <a:t>problem</a:t>
            </a:r>
            <a:endParaRPr lang="it-IT" dirty="0"/>
          </a:p>
        </p:txBody>
      </p:sp>
      <p:sp>
        <p:nvSpPr>
          <p:cNvPr id="3" name="Segnaposto contenuto 2">
            <a:extLst>
              <a:ext uri="{FF2B5EF4-FFF2-40B4-BE49-F238E27FC236}">
                <a16:creationId xmlns:a16="http://schemas.microsoft.com/office/drawing/2014/main" id="{5BC34950-6006-4AAB-A35B-C8933825B1D3}"/>
              </a:ext>
            </a:extLst>
          </p:cNvPr>
          <p:cNvSpPr>
            <a:spLocks noGrp="1"/>
          </p:cNvSpPr>
          <p:nvPr>
            <p:ph idx="1"/>
          </p:nvPr>
        </p:nvSpPr>
        <p:spPr/>
        <p:txBody>
          <a:bodyPr>
            <a:normAutofit/>
          </a:bodyPr>
          <a:lstStyle/>
          <a:p>
            <a:r>
              <a:rPr lang="en-US" dirty="0"/>
              <a:t>Let’s consider a contact graph of vehicles. This vehicles are represented by points on a city map.</a:t>
            </a:r>
            <a:r>
              <a:rPr lang="it-IT" dirty="0"/>
              <a:t> </a:t>
            </a:r>
            <a:endParaRPr lang="en-US" dirty="0"/>
          </a:p>
        </p:txBody>
      </p:sp>
    </p:spTree>
    <p:extLst>
      <p:ext uri="{BB962C8B-B14F-4D97-AF65-F5344CB8AC3E}">
        <p14:creationId xmlns:p14="http://schemas.microsoft.com/office/powerpoint/2010/main" val="288305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C0914F-C3AF-4512-B888-8FCE2DB281A1}"/>
              </a:ext>
            </a:extLst>
          </p:cNvPr>
          <p:cNvSpPr>
            <a:spLocks noGrp="1"/>
          </p:cNvSpPr>
          <p:nvPr>
            <p:ph type="title"/>
          </p:nvPr>
        </p:nvSpPr>
        <p:spPr/>
        <p:txBody>
          <a:bodyPr/>
          <a:lstStyle/>
          <a:p>
            <a:r>
              <a:rPr lang="it-IT" sz="1800" dirty="0"/>
              <a:t>Presentation of the </a:t>
            </a:r>
            <a:r>
              <a:rPr lang="it-IT" sz="1800" dirty="0" err="1"/>
              <a:t>problem</a:t>
            </a:r>
            <a:endParaRPr lang="it-IT" sz="1800" dirty="0"/>
          </a:p>
        </p:txBody>
      </p:sp>
      <p:sp>
        <p:nvSpPr>
          <p:cNvPr id="3" name="Segnaposto contenuto 2">
            <a:extLst>
              <a:ext uri="{FF2B5EF4-FFF2-40B4-BE49-F238E27FC236}">
                <a16:creationId xmlns:a16="http://schemas.microsoft.com/office/drawing/2014/main" id="{83F73F5D-6509-4BBE-80BB-85A69B1AA149}"/>
              </a:ext>
            </a:extLst>
          </p:cNvPr>
          <p:cNvSpPr>
            <a:spLocks noGrp="1"/>
          </p:cNvSpPr>
          <p:nvPr>
            <p:ph idx="1"/>
          </p:nvPr>
        </p:nvSpPr>
        <p:spPr/>
        <p:txBody>
          <a:bodyPr/>
          <a:lstStyle/>
          <a:p>
            <a:r>
              <a:rPr lang="en-GB" dirty="0"/>
              <a:t>This graph is been given to us under the form of two text files (for each </a:t>
            </a:r>
            <a:r>
              <a:rPr lang="en-US" dirty="0"/>
              <a:t>Cologne, Luxembourg and New York)</a:t>
            </a:r>
            <a:r>
              <a:rPr lang="en-GB" dirty="0"/>
              <a:t>.</a:t>
            </a:r>
          </a:p>
          <a:p>
            <a:r>
              <a:rPr lang="en-GB" dirty="0"/>
              <a:t>The first is about the position of vehicles on the map.</a:t>
            </a:r>
          </a:p>
          <a:p>
            <a:pPr marL="0" indent="0">
              <a:buNone/>
            </a:pPr>
            <a:endParaRPr lang="en-GB" dirty="0"/>
          </a:p>
          <a:p>
            <a:pPr marL="0" indent="0">
              <a:buNone/>
            </a:pPr>
            <a:endParaRPr lang="en-GB" dirty="0"/>
          </a:p>
          <a:p>
            <a:endParaRPr lang="en-GB" dirty="0"/>
          </a:p>
          <a:p>
            <a:r>
              <a:rPr lang="en-GB" dirty="0"/>
              <a:t>The second defines, for each line, the adjacent vehicles from the one about that line.</a:t>
            </a:r>
          </a:p>
          <a:p>
            <a:endParaRPr lang="en-GB" dirty="0"/>
          </a:p>
        </p:txBody>
      </p:sp>
      <p:pic>
        <p:nvPicPr>
          <p:cNvPr id="4" name="Immagine 3">
            <a:extLst>
              <a:ext uri="{FF2B5EF4-FFF2-40B4-BE49-F238E27FC236}">
                <a16:creationId xmlns:a16="http://schemas.microsoft.com/office/drawing/2014/main" id="{3C82DF29-8B91-4D38-8F1E-981A99FE4197}"/>
              </a:ext>
            </a:extLst>
          </p:cNvPr>
          <p:cNvPicPr/>
          <p:nvPr/>
        </p:nvPicPr>
        <p:blipFill>
          <a:blip r:embed="rId2"/>
          <a:srcRect t="7552" r="-1994" b="69330"/>
          <a:stretch/>
        </p:blipFill>
        <p:spPr>
          <a:xfrm>
            <a:off x="1848367" y="3279130"/>
            <a:ext cx="5976000" cy="761400"/>
          </a:xfrm>
          <a:prstGeom prst="rect">
            <a:avLst/>
          </a:prstGeom>
          <a:ln>
            <a:noFill/>
          </a:ln>
        </p:spPr>
      </p:pic>
      <p:pic>
        <p:nvPicPr>
          <p:cNvPr id="5" name="Immagine 4">
            <a:extLst>
              <a:ext uri="{FF2B5EF4-FFF2-40B4-BE49-F238E27FC236}">
                <a16:creationId xmlns:a16="http://schemas.microsoft.com/office/drawing/2014/main" id="{CF03753E-CAEB-46BA-B73F-856B7FC84CDC}"/>
              </a:ext>
            </a:extLst>
          </p:cNvPr>
          <p:cNvPicPr/>
          <p:nvPr/>
        </p:nvPicPr>
        <p:blipFill>
          <a:blip r:embed="rId3"/>
          <a:srcRect t="6439" r="4" b="78779"/>
          <a:stretch/>
        </p:blipFill>
        <p:spPr>
          <a:xfrm>
            <a:off x="1848367" y="5266742"/>
            <a:ext cx="7797960" cy="647640"/>
          </a:xfrm>
          <a:prstGeom prst="rect">
            <a:avLst/>
          </a:prstGeom>
          <a:ln>
            <a:noFill/>
          </a:ln>
        </p:spPr>
      </p:pic>
    </p:spTree>
    <p:extLst>
      <p:ext uri="{BB962C8B-B14F-4D97-AF65-F5344CB8AC3E}">
        <p14:creationId xmlns:p14="http://schemas.microsoft.com/office/powerpoint/2010/main" val="12883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DDB4C13-05E6-4F65-8C00-76295BD013B7}"/>
              </a:ext>
            </a:extLst>
          </p:cNvPr>
          <p:cNvSpPr>
            <a:spLocks noGrp="1"/>
          </p:cNvSpPr>
          <p:nvPr>
            <p:ph idx="1"/>
          </p:nvPr>
        </p:nvSpPr>
        <p:spPr/>
        <p:txBody>
          <a:bodyPr/>
          <a:lstStyle/>
          <a:p>
            <a:r>
              <a:rPr lang="en-GB" dirty="0"/>
              <a:t>At first we have to translate these files to a visual graph.</a:t>
            </a:r>
          </a:p>
          <a:p>
            <a:pPr marL="0" indent="0">
              <a:buNone/>
            </a:pPr>
            <a:r>
              <a:rPr lang="en-GB" dirty="0"/>
              <a:t> </a:t>
            </a:r>
          </a:p>
        </p:txBody>
      </p:sp>
      <p:sp>
        <p:nvSpPr>
          <p:cNvPr id="4" name="Titolo 1">
            <a:extLst>
              <a:ext uri="{FF2B5EF4-FFF2-40B4-BE49-F238E27FC236}">
                <a16:creationId xmlns:a16="http://schemas.microsoft.com/office/drawing/2014/main" id="{8855B377-81D0-4A08-855B-5247F62755B2}"/>
              </a:ext>
            </a:extLst>
          </p:cNvPr>
          <p:cNvSpPr>
            <a:spLocks noGrp="1"/>
          </p:cNvSpPr>
          <p:nvPr>
            <p:ph type="title"/>
          </p:nvPr>
        </p:nvSpPr>
        <p:spPr/>
        <p:txBody>
          <a:bodyPr/>
          <a:lstStyle/>
          <a:p>
            <a:r>
              <a:rPr lang="it-IT" sz="1800" dirty="0"/>
              <a:t>Presentation of the </a:t>
            </a:r>
            <a:r>
              <a:rPr lang="it-IT" sz="1800" dirty="0" err="1"/>
              <a:t>problem</a:t>
            </a:r>
            <a:endParaRPr lang="it-IT" sz="1800" dirty="0"/>
          </a:p>
        </p:txBody>
      </p:sp>
      <p:pic>
        <p:nvPicPr>
          <p:cNvPr id="5" name="Immagine 4">
            <a:extLst>
              <a:ext uri="{FF2B5EF4-FFF2-40B4-BE49-F238E27FC236}">
                <a16:creationId xmlns:a16="http://schemas.microsoft.com/office/drawing/2014/main" id="{17418954-AE0C-45F1-AD46-2FA9410528B1}"/>
              </a:ext>
            </a:extLst>
          </p:cNvPr>
          <p:cNvPicPr/>
          <p:nvPr/>
        </p:nvPicPr>
        <p:blipFill>
          <a:blip r:embed="rId2"/>
          <a:srcRect l="591" t="15745" r="32673" b="3409"/>
          <a:stretch/>
        </p:blipFill>
        <p:spPr>
          <a:xfrm>
            <a:off x="3059280" y="2485440"/>
            <a:ext cx="6073560" cy="4138560"/>
          </a:xfrm>
          <a:prstGeom prst="rect">
            <a:avLst/>
          </a:prstGeom>
          <a:ln>
            <a:noFill/>
          </a:ln>
        </p:spPr>
      </p:pic>
    </p:spTree>
    <p:extLst>
      <p:ext uri="{BB962C8B-B14F-4D97-AF65-F5344CB8AC3E}">
        <p14:creationId xmlns:p14="http://schemas.microsoft.com/office/powerpoint/2010/main" val="171969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7CAC6CE-2523-4D21-8DD7-206C70965293}"/>
              </a:ext>
            </a:extLst>
          </p:cNvPr>
          <p:cNvSpPr>
            <a:spLocks noGrp="1"/>
          </p:cNvSpPr>
          <p:nvPr>
            <p:ph idx="1"/>
          </p:nvPr>
        </p:nvSpPr>
        <p:spPr/>
        <p:txBody>
          <a:bodyPr/>
          <a:lstStyle/>
          <a:p>
            <a:r>
              <a:rPr lang="en-GB" dirty="0"/>
              <a:t>Then we have to create a dissemination algorithm of messages trough our vehicles in order to reach the higher number of “infected” nodes, without overcharge (?) the network.</a:t>
            </a:r>
          </a:p>
          <a:p>
            <a:r>
              <a:rPr lang="en-US" dirty="0"/>
              <a:t>In other words the aim of this project is to test the accuracy of epidemic models in predicting the fraction of relay nodes and the fraction of reached nodes.</a:t>
            </a:r>
            <a:endParaRPr lang="it-IT" dirty="0"/>
          </a:p>
          <a:p>
            <a:endParaRPr lang="it-IT" dirty="0"/>
          </a:p>
        </p:txBody>
      </p:sp>
      <p:sp>
        <p:nvSpPr>
          <p:cNvPr id="4" name="Titolo 1">
            <a:extLst>
              <a:ext uri="{FF2B5EF4-FFF2-40B4-BE49-F238E27FC236}">
                <a16:creationId xmlns:a16="http://schemas.microsoft.com/office/drawing/2014/main" id="{248CD613-7BD1-44DB-AE96-A98170302E4A}"/>
              </a:ext>
            </a:extLst>
          </p:cNvPr>
          <p:cNvSpPr>
            <a:spLocks noGrp="1"/>
          </p:cNvSpPr>
          <p:nvPr>
            <p:ph type="title"/>
          </p:nvPr>
        </p:nvSpPr>
        <p:spPr/>
        <p:txBody>
          <a:bodyPr/>
          <a:lstStyle/>
          <a:p>
            <a:r>
              <a:rPr lang="it-IT" sz="1800" dirty="0"/>
              <a:t>Presentation of the </a:t>
            </a:r>
            <a:r>
              <a:rPr lang="it-IT" sz="1800" dirty="0" err="1"/>
              <a:t>problem</a:t>
            </a:r>
            <a:endParaRPr lang="it-IT" sz="1800" dirty="0"/>
          </a:p>
        </p:txBody>
      </p:sp>
    </p:spTree>
    <p:extLst>
      <p:ext uri="{BB962C8B-B14F-4D97-AF65-F5344CB8AC3E}">
        <p14:creationId xmlns:p14="http://schemas.microsoft.com/office/powerpoint/2010/main" val="68133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9D226A0-1393-4190-B81B-6114BD28D48D}"/>
              </a:ext>
            </a:extLst>
          </p:cNvPr>
          <p:cNvSpPr>
            <a:spLocks noGrp="1"/>
          </p:cNvSpPr>
          <p:nvPr>
            <p:ph idx="1"/>
          </p:nvPr>
        </p:nvSpPr>
        <p:spPr/>
        <p:txBody>
          <a:bodyPr/>
          <a:lstStyle/>
          <a:p>
            <a:r>
              <a:rPr lang="en-US" dirty="0"/>
              <a:t>Vehicles communicate through a VANET using the IEEE 802.11p standard (the modeling must account at least for the spurious forwarding effect).</a:t>
            </a:r>
            <a:endParaRPr lang="it-IT" dirty="0"/>
          </a:p>
        </p:txBody>
      </p:sp>
      <p:sp>
        <p:nvSpPr>
          <p:cNvPr id="4" name="Titolo 1">
            <a:extLst>
              <a:ext uri="{FF2B5EF4-FFF2-40B4-BE49-F238E27FC236}">
                <a16:creationId xmlns:a16="http://schemas.microsoft.com/office/drawing/2014/main" id="{F49F2698-5AF4-4251-BC02-12C03C05C88F}"/>
              </a:ext>
            </a:extLst>
          </p:cNvPr>
          <p:cNvSpPr>
            <a:spLocks noGrp="1"/>
          </p:cNvSpPr>
          <p:nvPr>
            <p:ph type="title"/>
          </p:nvPr>
        </p:nvSpPr>
        <p:spPr/>
        <p:txBody>
          <a:bodyPr/>
          <a:lstStyle/>
          <a:p>
            <a:r>
              <a:rPr lang="it-IT" sz="1800" dirty="0"/>
              <a:t>Presentation of the </a:t>
            </a:r>
            <a:r>
              <a:rPr lang="it-IT" sz="1800" dirty="0" err="1"/>
              <a:t>problem</a:t>
            </a:r>
            <a:endParaRPr lang="it-IT" sz="1800" dirty="0"/>
          </a:p>
        </p:txBody>
      </p:sp>
    </p:spTree>
    <p:extLst>
      <p:ext uri="{BB962C8B-B14F-4D97-AF65-F5344CB8AC3E}">
        <p14:creationId xmlns:p14="http://schemas.microsoft.com/office/powerpoint/2010/main" val="133660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7240E9-E0CC-4B53-A8A5-1E6F0FFDD350}"/>
              </a:ext>
            </a:extLst>
          </p:cNvPr>
          <p:cNvSpPr>
            <a:spLocks noGrp="1"/>
          </p:cNvSpPr>
          <p:nvPr>
            <p:ph idx="1"/>
          </p:nvPr>
        </p:nvSpPr>
        <p:spPr/>
        <p:txBody>
          <a:bodyPr/>
          <a:lstStyle/>
          <a:p>
            <a:r>
              <a:rPr lang="en-GB" dirty="0"/>
              <a:t>The program will play visually our algorithm and it will display result values </a:t>
            </a:r>
            <a:r>
              <a:rPr lang="en-GB"/>
              <a:t>on terminal.</a:t>
            </a:r>
            <a:endParaRPr lang="en-GB" dirty="0"/>
          </a:p>
        </p:txBody>
      </p:sp>
      <p:sp>
        <p:nvSpPr>
          <p:cNvPr id="4" name="Titolo 1">
            <a:extLst>
              <a:ext uri="{FF2B5EF4-FFF2-40B4-BE49-F238E27FC236}">
                <a16:creationId xmlns:a16="http://schemas.microsoft.com/office/drawing/2014/main" id="{C805544B-FADD-4FD5-9050-0DECD2409951}"/>
              </a:ext>
            </a:extLst>
          </p:cNvPr>
          <p:cNvSpPr>
            <a:spLocks noGrp="1"/>
          </p:cNvSpPr>
          <p:nvPr>
            <p:ph type="title"/>
          </p:nvPr>
        </p:nvSpPr>
        <p:spPr/>
        <p:txBody>
          <a:bodyPr/>
          <a:lstStyle/>
          <a:p>
            <a:r>
              <a:rPr lang="it-IT" sz="1800" dirty="0"/>
              <a:t>Presentation of the </a:t>
            </a:r>
            <a:r>
              <a:rPr lang="it-IT" sz="1800" dirty="0" err="1"/>
              <a:t>problem</a:t>
            </a:r>
            <a:endParaRPr lang="it-IT" sz="1800" dirty="0"/>
          </a:p>
        </p:txBody>
      </p:sp>
    </p:spTree>
    <p:extLst>
      <p:ext uri="{BB962C8B-B14F-4D97-AF65-F5344CB8AC3E}">
        <p14:creationId xmlns:p14="http://schemas.microsoft.com/office/powerpoint/2010/main" val="18776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7D7B4CB-7531-403F-A84E-DD551EB70A78}"/>
              </a:ext>
            </a:extLst>
          </p:cNvPr>
          <p:cNvSpPr>
            <a:spLocks noGrp="1"/>
          </p:cNvSpPr>
          <p:nvPr>
            <p:ph idx="1"/>
          </p:nvPr>
        </p:nvSpPr>
        <p:spPr/>
        <p:txBody>
          <a:bodyPr/>
          <a:lstStyle/>
          <a:p>
            <a:pPr marL="0" indent="0">
              <a:buNone/>
            </a:pPr>
            <a:r>
              <a:rPr lang="en-GB" dirty="0"/>
              <a:t>We decided to use Python as programming language and its libraries </a:t>
            </a:r>
            <a:r>
              <a:rPr lang="en-GB" b="1" i="1" dirty="0" err="1">
                <a:ln w="22225">
                  <a:solidFill>
                    <a:schemeClr val="tx1"/>
                  </a:solidFill>
                  <a:prstDash val="solid"/>
                </a:ln>
              </a:rPr>
              <a:t>VPython</a:t>
            </a:r>
            <a:r>
              <a:rPr lang="en-GB" dirty="0"/>
              <a:t>, in order to display our visual graph of vehicles and the dissemination of the message, and </a:t>
            </a:r>
            <a:r>
              <a:rPr lang="en-GB" b="1" i="1" dirty="0">
                <a:ln w="22225">
                  <a:solidFill>
                    <a:schemeClr val="tx1"/>
                  </a:solidFill>
                  <a:prstDash val="solid"/>
                </a:ln>
              </a:rPr>
              <a:t>Matplotlib</a:t>
            </a:r>
            <a:r>
              <a:rPr lang="en-GB" dirty="0"/>
              <a:t>, in order to generate plots.</a:t>
            </a:r>
            <a:endParaRPr lang="it-IT" dirty="0"/>
          </a:p>
        </p:txBody>
      </p:sp>
      <p:sp>
        <p:nvSpPr>
          <p:cNvPr id="4" name="Titolo 1">
            <a:extLst>
              <a:ext uri="{FF2B5EF4-FFF2-40B4-BE49-F238E27FC236}">
                <a16:creationId xmlns:a16="http://schemas.microsoft.com/office/drawing/2014/main" id="{F18490B9-E29F-4CF3-BDE0-7747D8B5D100}"/>
              </a:ext>
            </a:extLst>
          </p:cNvPr>
          <p:cNvSpPr>
            <a:spLocks noGrp="1"/>
          </p:cNvSpPr>
          <p:nvPr>
            <p:ph type="title"/>
          </p:nvPr>
        </p:nvSpPr>
        <p:spPr/>
        <p:txBody>
          <a:bodyPr/>
          <a:lstStyle/>
          <a:p>
            <a:r>
              <a:rPr lang="it-IT" sz="1800" dirty="0"/>
              <a:t>Presentation of the </a:t>
            </a:r>
            <a:r>
              <a:rPr lang="it-IT" sz="1800" dirty="0" err="1"/>
              <a:t>problem</a:t>
            </a:r>
            <a:endParaRPr lang="it-IT" sz="1800" dirty="0"/>
          </a:p>
        </p:txBody>
      </p:sp>
    </p:spTree>
    <p:extLst>
      <p:ext uri="{BB962C8B-B14F-4D97-AF65-F5344CB8AC3E}">
        <p14:creationId xmlns:p14="http://schemas.microsoft.com/office/powerpoint/2010/main" val="393608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481C4-0F16-4772-BE91-9598EF798A7D}"/>
              </a:ext>
            </a:extLst>
          </p:cNvPr>
          <p:cNvSpPr>
            <a:spLocks noGrp="1"/>
          </p:cNvSpPr>
          <p:nvPr>
            <p:ph type="title"/>
          </p:nvPr>
        </p:nvSpPr>
        <p:spPr/>
        <p:txBody>
          <a:bodyPr/>
          <a:lstStyle/>
          <a:p>
            <a:pPr algn="ctr"/>
            <a:r>
              <a:rPr lang="en-GB" dirty="0"/>
              <a:t>Algorithm’s description</a:t>
            </a:r>
          </a:p>
        </p:txBody>
      </p:sp>
      <p:sp>
        <p:nvSpPr>
          <p:cNvPr id="3" name="Segnaposto contenuto 2">
            <a:extLst>
              <a:ext uri="{FF2B5EF4-FFF2-40B4-BE49-F238E27FC236}">
                <a16:creationId xmlns:a16="http://schemas.microsoft.com/office/drawing/2014/main" id="{5BC34950-6006-4AAB-A35B-C8933825B1D3}"/>
              </a:ext>
            </a:extLst>
          </p:cNvPr>
          <p:cNvSpPr>
            <a:spLocks noGrp="1"/>
          </p:cNvSpPr>
          <p:nvPr>
            <p:ph idx="1"/>
          </p:nvPr>
        </p:nvSpPr>
        <p:spPr/>
        <p:txBody>
          <a:bodyPr>
            <a:normAutofit/>
          </a:bodyPr>
          <a:lstStyle/>
          <a:p>
            <a:r>
              <a:rPr lang="en-US" dirty="0"/>
              <a:t>Our algorithm runs for each vehicle and it returns whether or not a car must re-broadcast a message.</a:t>
            </a:r>
          </a:p>
          <a:p>
            <a:endParaRPr lang="en-US" dirty="0"/>
          </a:p>
        </p:txBody>
      </p:sp>
    </p:spTree>
    <p:extLst>
      <p:ext uri="{BB962C8B-B14F-4D97-AF65-F5344CB8AC3E}">
        <p14:creationId xmlns:p14="http://schemas.microsoft.com/office/powerpoint/2010/main" val="1563034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342</TotalTime>
  <Words>466</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Century Gothic</vt:lpstr>
      <vt:lpstr>Wingdings 3</vt:lpstr>
      <vt:lpstr>Ione</vt:lpstr>
      <vt:lpstr>Network Infrastructure   Project: Epidemic models for VANET message dissemination </vt:lpstr>
      <vt:lpstr>Presentation of the problem</vt:lpstr>
      <vt:lpstr>Presentation of the problem</vt:lpstr>
      <vt:lpstr>Presentation of the problem</vt:lpstr>
      <vt:lpstr>Presentation of the problem</vt:lpstr>
      <vt:lpstr>Presentation of the problem</vt:lpstr>
      <vt:lpstr>Presentation of the problem</vt:lpstr>
      <vt:lpstr>Presentation of the problem</vt:lpstr>
      <vt:lpstr>Algorithm’s description</vt:lpstr>
      <vt:lpstr>Algorithm’s description</vt:lpstr>
      <vt:lpstr>Algorithm’s description</vt:lpstr>
      <vt:lpstr>Algorithm’s description</vt:lpstr>
      <vt:lpstr>Result’s Presentation</vt:lpstr>
      <vt:lpstr>Result’s Presentation    -    % of forwarders</vt:lpstr>
      <vt:lpstr>Result’s Presentation    -    % of reached nodes</vt:lpstr>
      <vt:lpstr>Result’s Presentation    -    Cartesian coordinate system         NO OUTLIERS </vt:lpstr>
      <vt:lpstr>Result’s Presentation    -    Cartesian coordinate system         WITH OUTLIERS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Epidemic VANET</dc:title>
  <dc:creator>Pierfrancesco Conti</dc:creator>
  <cp:lastModifiedBy>Pierfrancesco Conti</cp:lastModifiedBy>
  <cp:revision>32</cp:revision>
  <dcterms:created xsi:type="dcterms:W3CDTF">2018-12-13T20:20:15Z</dcterms:created>
  <dcterms:modified xsi:type="dcterms:W3CDTF">2018-12-15T14:01:45Z</dcterms:modified>
</cp:coreProperties>
</file>