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7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Solution Length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0F-42CC-B58A-2842B77A5BE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10C-4344-8FCC-74A1A3282CA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10C-4344-8FCC-74A1A3282CA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10C-4344-8FCC-74A1A3282CA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10C-4344-8FCC-74A1A3282CAC}"/>
              </c:ext>
            </c:extLst>
          </c:dPt>
          <c:cat>
            <c:strRef>
              <c:f>Sheet1!$A$2:$A$6</c:f>
              <c:strCache>
                <c:ptCount val="5"/>
                <c:pt idx="0">
                  <c:v>UCS</c:v>
                </c:pt>
                <c:pt idx="1">
                  <c:v>GBFS-H1</c:v>
                </c:pt>
                <c:pt idx="2">
                  <c:v>GBFS-H2</c:v>
                </c:pt>
                <c:pt idx="3">
                  <c:v>ASTAR-H1</c:v>
                </c:pt>
                <c:pt idx="4">
                  <c:v>ASTAR-H2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</c:v>
                </c:pt>
                <c:pt idx="1">
                  <c:v>18.260000000000002</c:v>
                </c:pt>
                <c:pt idx="2">
                  <c:v>20.14</c:v>
                </c:pt>
                <c:pt idx="3">
                  <c:v>4.72</c:v>
                </c:pt>
                <c:pt idx="4">
                  <c:v>11.82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0C-4344-8FCC-74A1A3282C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7448632"/>
        <c:axId val="487450272"/>
      </c:barChart>
      <c:catAx>
        <c:axId val="487448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450272"/>
        <c:crosses val="autoZero"/>
        <c:auto val="1"/>
        <c:lblAlgn val="ctr"/>
        <c:lblOffset val="100"/>
        <c:noMultiLvlLbl val="0"/>
      </c:catAx>
      <c:valAx>
        <c:axId val="48745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448632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Search Length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05F-4966-8240-CA07BC27CEA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10C-4344-8FCC-74A1A3282CA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10C-4344-8FCC-74A1A3282CA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10C-4344-8FCC-74A1A3282CA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10C-4344-8FCC-74A1A3282CAC}"/>
              </c:ext>
            </c:extLst>
          </c:dPt>
          <c:cat>
            <c:strRef>
              <c:f>Sheet1!$A$2:$A$6</c:f>
              <c:strCache>
                <c:ptCount val="5"/>
                <c:pt idx="0">
                  <c:v>UCS</c:v>
                </c:pt>
                <c:pt idx="1">
                  <c:v>GBFS-H1</c:v>
                </c:pt>
                <c:pt idx="2">
                  <c:v>GBFS-H2</c:v>
                </c:pt>
                <c:pt idx="3">
                  <c:v>ASTAR-H1</c:v>
                </c:pt>
                <c:pt idx="4">
                  <c:v>ASTAR-H2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1193.04</c:v>
                </c:pt>
                <c:pt idx="1">
                  <c:v>81.3</c:v>
                </c:pt>
                <c:pt idx="2">
                  <c:v>102.18</c:v>
                </c:pt>
                <c:pt idx="3">
                  <c:v>891.58</c:v>
                </c:pt>
                <c:pt idx="4">
                  <c:v>193.76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0C-4344-8FCC-74A1A3282C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7448632"/>
        <c:axId val="487450272"/>
      </c:barChart>
      <c:catAx>
        <c:axId val="487448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450272"/>
        <c:crosses val="autoZero"/>
        <c:auto val="1"/>
        <c:lblAlgn val="ctr"/>
        <c:lblOffset val="100"/>
        <c:noMultiLvlLbl val="0"/>
      </c:catAx>
      <c:valAx>
        <c:axId val="48745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448632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“No Solutions”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04C-40E7-9EB5-9E47B8BE363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10C-4344-8FCC-74A1A3282CA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10C-4344-8FCC-74A1A3282CA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10C-4344-8FCC-74A1A3282CA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10C-4344-8FCC-74A1A3282CAC}"/>
              </c:ext>
            </c:extLst>
          </c:dPt>
          <c:cat>
            <c:strRef>
              <c:f>Sheet1!$A$2:$A$6</c:f>
              <c:strCache>
                <c:ptCount val="5"/>
                <c:pt idx="0">
                  <c:v>UCS</c:v>
                </c:pt>
                <c:pt idx="1">
                  <c:v>GBFS-H1</c:v>
                </c:pt>
                <c:pt idx="2">
                  <c:v>GBFS-H2</c:v>
                </c:pt>
                <c:pt idx="3">
                  <c:v>ASTAR-H1</c:v>
                </c:pt>
                <c:pt idx="4">
                  <c:v>ASTAR-H2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48</c:v>
                </c:pt>
                <c:pt idx="1">
                  <c:v>0</c:v>
                </c:pt>
                <c:pt idx="2">
                  <c:v>0</c:v>
                </c:pt>
                <c:pt idx="3">
                  <c:v>29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0C-4344-8FCC-74A1A3282C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7448632"/>
        <c:axId val="487450272"/>
      </c:barChart>
      <c:catAx>
        <c:axId val="487448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450272"/>
        <c:crosses val="autoZero"/>
        <c:auto val="1"/>
        <c:lblAlgn val="ctr"/>
        <c:lblOffset val="100"/>
        <c:noMultiLvlLbl val="0"/>
      </c:catAx>
      <c:valAx>
        <c:axId val="48745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448632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Cost Per</a:t>
            </a:r>
            <a:r>
              <a:rPr lang="en-US" baseline="0" dirty="0"/>
              <a:t> Move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ABA-45B4-B4F3-05978CA2079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10C-4344-8FCC-74A1A3282CA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10C-4344-8FCC-74A1A3282CA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10C-4344-8FCC-74A1A3282CA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10C-4344-8FCC-74A1A3282CAC}"/>
              </c:ext>
            </c:extLst>
          </c:dPt>
          <c:cat>
            <c:strRef>
              <c:f>Sheet1!$A$2:$A$6</c:f>
              <c:strCache>
                <c:ptCount val="5"/>
                <c:pt idx="0">
                  <c:v>UCS</c:v>
                </c:pt>
                <c:pt idx="1">
                  <c:v>GBFS-H1</c:v>
                </c:pt>
                <c:pt idx="2">
                  <c:v>GBFS-H2</c:v>
                </c:pt>
                <c:pt idx="3">
                  <c:v>ASTAR-H1</c:v>
                </c:pt>
                <c:pt idx="4">
                  <c:v>ASTAR-H2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0.05</c:v>
                </c:pt>
                <c:pt idx="1">
                  <c:v>1.61</c:v>
                </c:pt>
                <c:pt idx="2">
                  <c:v>1.31</c:v>
                </c:pt>
                <c:pt idx="3">
                  <c:v>0.49</c:v>
                </c:pt>
                <c:pt idx="4">
                  <c:v>1.17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0C-4344-8FCC-74A1A3282C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7448632"/>
        <c:axId val="487450272"/>
      </c:barChart>
      <c:catAx>
        <c:axId val="487448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450272"/>
        <c:crosses val="autoZero"/>
        <c:auto val="1"/>
        <c:lblAlgn val="ctr"/>
        <c:lblOffset val="100"/>
        <c:noMultiLvlLbl val="0"/>
      </c:catAx>
      <c:valAx>
        <c:axId val="48745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448632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Execution Time (in seconds)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310-4FBF-AE1E-21AE5BA0ED5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10C-4344-8FCC-74A1A3282CA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10C-4344-8FCC-74A1A3282CA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10C-4344-8FCC-74A1A3282CA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10C-4344-8FCC-74A1A3282CAC}"/>
              </c:ext>
            </c:extLst>
          </c:dPt>
          <c:cat>
            <c:strRef>
              <c:f>Sheet1!$A$2:$A$6</c:f>
              <c:strCache>
                <c:ptCount val="5"/>
                <c:pt idx="0">
                  <c:v>UCS</c:v>
                </c:pt>
                <c:pt idx="1">
                  <c:v>GBFS-H1</c:v>
                </c:pt>
                <c:pt idx="2">
                  <c:v>GBFS-H2</c:v>
                </c:pt>
                <c:pt idx="3">
                  <c:v>ASTAR-H1</c:v>
                </c:pt>
                <c:pt idx="4">
                  <c:v>ASTAR-H2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58.54</c:v>
                </c:pt>
                <c:pt idx="1">
                  <c:v>0.96</c:v>
                </c:pt>
                <c:pt idx="2">
                  <c:v>1.38</c:v>
                </c:pt>
                <c:pt idx="3">
                  <c:v>45.15</c:v>
                </c:pt>
                <c:pt idx="4">
                  <c:v>5.91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0C-4344-8FCC-74A1A3282C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7448632"/>
        <c:axId val="487450272"/>
      </c:barChart>
      <c:catAx>
        <c:axId val="487448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450272"/>
        <c:crosses val="autoZero"/>
        <c:auto val="1"/>
        <c:lblAlgn val="ctr"/>
        <c:lblOffset val="100"/>
        <c:noMultiLvlLbl val="0"/>
      </c:catAx>
      <c:valAx>
        <c:axId val="48745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448632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2020-11-15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2020-11-15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2020-11-15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2020-11-15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2020-11-15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2020-11-15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2020-11-15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2020-11-15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2020-11-15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2020-11-15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wK-7/Comp472-Assignment2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1" y="2171485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COMP 472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2" y="3802392"/>
            <a:ext cx="4775075" cy="886908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Andrew Korolus (40055081)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Janghuk</a:t>
            </a:r>
            <a:r>
              <a:rPr lang="en-US" dirty="0"/>
              <a:t> Boo (40005573)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Jixuan</a:t>
            </a:r>
            <a:r>
              <a:rPr lang="en-US" dirty="0"/>
              <a:t> Li (40073785)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1203-4C1D-4B17-92A1-96E74558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Comparing the Different Algorithms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63A0973-B336-4F34-8514-22E40155E8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7874982"/>
              </p:ext>
            </p:extLst>
          </p:nvPr>
        </p:nvGraphicFramePr>
        <p:xfrm>
          <a:off x="2895599" y="2123802"/>
          <a:ext cx="6400802" cy="3762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7204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1203-4C1D-4B17-92A1-96E74558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Comparing the Different Algorithms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63A0973-B336-4F34-8514-22E40155E8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8631655"/>
              </p:ext>
            </p:extLst>
          </p:nvPr>
        </p:nvGraphicFramePr>
        <p:xfrm>
          <a:off x="2895599" y="2123802"/>
          <a:ext cx="6400802" cy="3762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9967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1203-4C1D-4B17-92A1-96E74558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Comparing the Different Algorithms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63A0973-B336-4F34-8514-22E40155E8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625260"/>
              </p:ext>
            </p:extLst>
          </p:nvPr>
        </p:nvGraphicFramePr>
        <p:xfrm>
          <a:off x="2895599" y="2123802"/>
          <a:ext cx="6400802" cy="3762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5507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1203-4C1D-4B17-92A1-96E74558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Comparing the Different Algorithms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63A0973-B336-4F34-8514-22E40155E8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4266624"/>
              </p:ext>
            </p:extLst>
          </p:nvPr>
        </p:nvGraphicFramePr>
        <p:xfrm>
          <a:off x="2895599" y="2123802"/>
          <a:ext cx="6400802" cy="3762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8465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74F6-F3F8-4F86-AFE4-2516EA85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Optimality of the Solution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727E7-3D17-480D-8AB1-20B4B90FB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95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74F6-F3F8-4F86-AFE4-2516EA85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“Best” Performing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727E7-3D17-480D-8AB1-20B4B90FB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We decided that our “best” performing algorithm is A* using the second heuristic function.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Scaling 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0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Work Distribution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1C5ED-4CD3-4ADD-9AA2-9ECB3A0E9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Andrew:</a:t>
            </a:r>
          </a:p>
          <a:p>
            <a:pPr lvl="1"/>
            <a:r>
              <a:rPr lang="en-US" dirty="0"/>
              <a:t>Uniform Cost algorithm</a:t>
            </a:r>
          </a:p>
          <a:p>
            <a:pPr lvl="1"/>
            <a:r>
              <a:rPr lang="en-US" dirty="0"/>
              <a:t>All non-algorithm specific code (</a:t>
            </a:r>
            <a:r>
              <a:rPr lang="en-US" sz="900" dirty="0"/>
              <a:t>i.e. main.py, analytics.py, output_writer.py, random_input_generator.py, x_puzzle_solver.py, algorithms/helper.py (except for the heuristic functions), algorithms/node.py, </a:t>
            </a:r>
            <a:r>
              <a:rPr lang="en-US" sz="900" dirty="0" err="1"/>
              <a:t>scaling_</a:t>
            </a:r>
            <a:r>
              <a:rPr lang="en-US" sz="900" err="1"/>
              <a:t>up</a:t>
            </a:r>
            <a:r>
              <a:rPr lang="en-US" sz="900"/>
              <a:t>.py</a:t>
            </a:r>
            <a:r>
              <a:rPr lang="en-US"/>
              <a:t>)</a:t>
            </a:r>
            <a:endParaRPr lang="en-US" dirty="0"/>
          </a:p>
          <a:p>
            <a:pPr lvl="1"/>
            <a:r>
              <a:rPr lang="en-US" dirty="0"/>
              <a:t>Demo Slides</a:t>
            </a:r>
          </a:p>
          <a:p>
            <a:pPr lvl="1"/>
            <a:endParaRPr lang="en-US" dirty="0"/>
          </a:p>
          <a:p>
            <a:r>
              <a:rPr lang="en-US" dirty="0" err="1"/>
              <a:t>Janghuk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A* algorithm </a:t>
            </a:r>
          </a:p>
          <a:p>
            <a:pPr lvl="1"/>
            <a:r>
              <a:rPr lang="en-US" dirty="0"/>
              <a:t>Contributed to the development of the heuristic functions</a:t>
            </a:r>
          </a:p>
          <a:p>
            <a:pPr lvl="1"/>
            <a:endParaRPr lang="en-US" dirty="0"/>
          </a:p>
          <a:p>
            <a:r>
              <a:rPr lang="en-US" dirty="0" err="1"/>
              <a:t>Jixuan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Greedy-Best-First-Search algorithm</a:t>
            </a:r>
          </a:p>
          <a:p>
            <a:pPr lvl="1"/>
            <a:r>
              <a:rPr lang="en-US" dirty="0"/>
              <a:t>Contributed to the development of the heuristic functions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 err="1"/>
              <a:t>Github</a:t>
            </a:r>
            <a:r>
              <a:rPr lang="en-US" dirty="0"/>
              <a:t> link: </a:t>
            </a:r>
            <a:r>
              <a:rPr lang="en-US" dirty="0">
                <a:hlinkClick r:id="rId2"/>
              </a:rPr>
              <a:t>https://github.com/AndrewK-7/Comp472-Assignment2.git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8FBF-4DCC-4D8D-A797-0A814856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10898-2B8C-4503-814A-4E0832DDD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2740687"/>
          </a:xfrm>
        </p:spPr>
        <p:txBody>
          <a:bodyPr/>
          <a:lstStyle/>
          <a:p>
            <a:r>
              <a:rPr lang="en-US" dirty="0"/>
              <a:t>Heuristic 1:</a:t>
            </a:r>
          </a:p>
          <a:p>
            <a:pPr lvl="1"/>
            <a:r>
              <a:rPr lang="en-US" dirty="0"/>
              <a:t>For the first heuristic, the “Hamming Distance” calculation was used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298896-5AB5-4888-A69D-9D7057A05D7E}"/>
              </a:ext>
            </a:extLst>
          </p:cNvPr>
          <p:cNvSpPr txBox="1">
            <a:spLocks/>
          </p:cNvSpPr>
          <p:nvPr/>
        </p:nvSpPr>
        <p:spPr>
          <a:xfrm>
            <a:off x="6156960" y="2103120"/>
            <a:ext cx="5029200" cy="2740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Heuristic 2:</a:t>
            </a:r>
          </a:p>
          <a:p>
            <a:pPr lvl="1"/>
            <a:r>
              <a:rPr lang="en-US" dirty="0"/>
              <a:t>For the second heuristic, the “Manhattan Distance” calculation was used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F14720-2CCE-4ED8-8D5B-3F40368F5C88}"/>
              </a:ext>
            </a:extLst>
          </p:cNvPr>
          <p:cNvSpPr txBox="1">
            <a:spLocks/>
          </p:cNvSpPr>
          <p:nvPr/>
        </p:nvSpPr>
        <p:spPr>
          <a:xfrm>
            <a:off x="1005840" y="4835098"/>
            <a:ext cx="10119360" cy="1371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Heuristic 0:</a:t>
            </a:r>
          </a:p>
          <a:p>
            <a:pPr lvl="1"/>
            <a:r>
              <a:rPr lang="en-US" dirty="0"/>
              <a:t>The “default” heuristic was implemented as described in the assignment outline. This heuristic was not used in the 50-puzzle analysis.</a:t>
            </a:r>
          </a:p>
        </p:txBody>
      </p:sp>
    </p:spTree>
    <p:extLst>
      <p:ext uri="{BB962C8B-B14F-4D97-AF65-F5344CB8AC3E}">
        <p14:creationId xmlns:p14="http://schemas.microsoft.com/office/powerpoint/2010/main" val="64681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8DED-7187-4F10-B412-D910C2097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E2D6D4-9607-41CA-AC2B-4D5FA3AE3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647753"/>
              </p:ext>
            </p:extLst>
          </p:nvPr>
        </p:nvGraphicFramePr>
        <p:xfrm>
          <a:off x="1066800" y="3214699"/>
          <a:ext cx="10058400" cy="856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78548939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693411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6586101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37657123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85964004"/>
                    </a:ext>
                  </a:extLst>
                </a:gridCol>
              </a:tblGrid>
              <a:tr h="4282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Solution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# of No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Search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Cost of All Moves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Execution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80219"/>
                  </a:ext>
                </a:extLst>
              </a:tr>
              <a:tr h="42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59,652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2,927.24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79889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5A5C2010-7E49-42E9-B23A-CD0360821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224309"/>
              </p:ext>
            </p:extLst>
          </p:nvPr>
        </p:nvGraphicFramePr>
        <p:xfrm>
          <a:off x="1066800" y="4616751"/>
          <a:ext cx="10058400" cy="856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78548939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693411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6586101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37657123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85964004"/>
                    </a:ext>
                  </a:extLst>
                </a:gridCol>
              </a:tblGrid>
              <a:tr h="4282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Solution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No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Search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Cost of each 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Average Execution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80219"/>
                  </a:ext>
                </a:extLst>
              </a:tr>
              <a:tr h="42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1,193.04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58.54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798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6CBA9F-316A-45CE-94A8-BA60DE357ECF}"/>
              </a:ext>
            </a:extLst>
          </p:cNvPr>
          <p:cNvSpPr txBox="1"/>
          <p:nvPr/>
        </p:nvSpPr>
        <p:spPr>
          <a:xfrm>
            <a:off x="1066800" y="2022902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50 randomly generated puzzles, there are the results that were found for this algorithm:</a:t>
            </a:r>
          </a:p>
        </p:txBody>
      </p:sp>
    </p:spTree>
    <p:extLst>
      <p:ext uri="{BB962C8B-B14F-4D97-AF65-F5344CB8AC3E}">
        <p14:creationId xmlns:p14="http://schemas.microsoft.com/office/powerpoint/2010/main" val="422341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8DED-7187-4F10-B412-D910C2097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Greedy-Best-First-Search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E2D6D4-9607-41CA-AC2B-4D5FA3AE3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233976"/>
              </p:ext>
            </p:extLst>
          </p:nvPr>
        </p:nvGraphicFramePr>
        <p:xfrm>
          <a:off x="1066800" y="3214699"/>
          <a:ext cx="10058400" cy="8565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78548939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693411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6586101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37657123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85964004"/>
                    </a:ext>
                  </a:extLst>
                </a:gridCol>
              </a:tblGrid>
              <a:tr h="4282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Solution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# of No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Search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Cost of All Moves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Execution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80219"/>
                  </a:ext>
                </a:extLst>
              </a:tr>
              <a:tr h="42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48.21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79889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5A5C2010-7E49-42E9-B23A-CD0360821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720796"/>
              </p:ext>
            </p:extLst>
          </p:nvPr>
        </p:nvGraphicFramePr>
        <p:xfrm>
          <a:off x="1066800" y="4616751"/>
          <a:ext cx="10058400" cy="8565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78548939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693411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6586101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37657123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85964004"/>
                    </a:ext>
                  </a:extLst>
                </a:gridCol>
              </a:tblGrid>
              <a:tr h="4282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Solution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No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Search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Cost of each 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Average Execution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80219"/>
                  </a:ext>
                </a:extLst>
              </a:tr>
              <a:tr h="42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798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6CBA9F-316A-45CE-94A8-BA60DE357ECF}"/>
              </a:ext>
            </a:extLst>
          </p:cNvPr>
          <p:cNvSpPr txBox="1"/>
          <p:nvPr/>
        </p:nvSpPr>
        <p:spPr>
          <a:xfrm>
            <a:off x="1066800" y="2022902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50 randomly generated puzzles, there are the results that were found for this algorithm using </a:t>
            </a:r>
            <a:r>
              <a:rPr lang="en-US" b="1" dirty="0"/>
              <a:t>h</a:t>
            </a:r>
            <a:r>
              <a:rPr lang="en-US" b="1" baseline="-25000" dirty="0"/>
              <a:t>1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543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8DED-7187-4F10-B412-D910C2097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Greedy-Best-First-Search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E2D6D4-9607-41CA-AC2B-4D5FA3AE3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302306"/>
              </p:ext>
            </p:extLst>
          </p:nvPr>
        </p:nvGraphicFramePr>
        <p:xfrm>
          <a:off x="1066800" y="3214699"/>
          <a:ext cx="10058400" cy="8565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78548939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693411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6586101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37657123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85964004"/>
                    </a:ext>
                  </a:extLst>
                </a:gridCol>
              </a:tblGrid>
              <a:tr h="4282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Solution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# of No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Search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Cost of All Moves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Execution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80219"/>
                  </a:ext>
                </a:extLst>
              </a:tr>
              <a:tr h="42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5,109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69.05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79889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5A5C2010-7E49-42E9-B23A-CD0360821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596605"/>
              </p:ext>
            </p:extLst>
          </p:nvPr>
        </p:nvGraphicFramePr>
        <p:xfrm>
          <a:off x="1066800" y="4616751"/>
          <a:ext cx="10058400" cy="8565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78548939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693411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6586101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37657123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85964004"/>
                    </a:ext>
                  </a:extLst>
                </a:gridCol>
              </a:tblGrid>
              <a:tr h="4282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Solution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No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Search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Cost of each 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Average Execution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80219"/>
                  </a:ext>
                </a:extLst>
              </a:tr>
              <a:tr h="42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1.38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798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6CBA9F-316A-45CE-94A8-BA60DE357ECF}"/>
              </a:ext>
            </a:extLst>
          </p:cNvPr>
          <p:cNvSpPr txBox="1"/>
          <p:nvPr/>
        </p:nvSpPr>
        <p:spPr>
          <a:xfrm>
            <a:off x="1066800" y="2022902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50 randomly generated puzzles, there are the results that were found for this algorithm using </a:t>
            </a:r>
            <a:r>
              <a:rPr lang="en-US" b="1" dirty="0"/>
              <a:t>h</a:t>
            </a:r>
            <a:r>
              <a:rPr lang="en-US" b="1" baseline="-25000" dirty="0"/>
              <a:t>2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1643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8DED-7187-4F10-B412-D910C2097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E2D6D4-9607-41CA-AC2B-4D5FA3AE3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868982"/>
              </p:ext>
            </p:extLst>
          </p:nvPr>
        </p:nvGraphicFramePr>
        <p:xfrm>
          <a:off x="1066800" y="3214699"/>
          <a:ext cx="10058400" cy="856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78548939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693411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6586101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37657123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85964004"/>
                    </a:ext>
                  </a:extLst>
                </a:gridCol>
              </a:tblGrid>
              <a:tr h="4282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Solution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# of No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Search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Cost of All Moves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Execution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80219"/>
                  </a:ext>
                </a:extLst>
              </a:tr>
              <a:tr h="42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44,579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2,257.32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79889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5A5C2010-7E49-42E9-B23A-CD0360821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115700"/>
              </p:ext>
            </p:extLst>
          </p:nvPr>
        </p:nvGraphicFramePr>
        <p:xfrm>
          <a:off x="1066800" y="4616751"/>
          <a:ext cx="10058400" cy="856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78548939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693411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6586101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37657123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85964004"/>
                    </a:ext>
                  </a:extLst>
                </a:gridCol>
              </a:tblGrid>
              <a:tr h="4282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Solution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No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Search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Cost of each 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Average Execution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80219"/>
                  </a:ext>
                </a:extLst>
              </a:tr>
              <a:tr h="42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891.58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45.14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798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6CBA9F-316A-45CE-94A8-BA60DE357ECF}"/>
              </a:ext>
            </a:extLst>
          </p:cNvPr>
          <p:cNvSpPr txBox="1"/>
          <p:nvPr/>
        </p:nvSpPr>
        <p:spPr>
          <a:xfrm>
            <a:off x="1066800" y="2022902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50 randomly generated puzzles, there are the results that were found for this algorithm using </a:t>
            </a:r>
            <a:r>
              <a:rPr lang="en-US" b="1" dirty="0"/>
              <a:t>h</a:t>
            </a:r>
            <a:r>
              <a:rPr lang="en-US" b="1" baseline="-25000" dirty="0"/>
              <a:t>1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7367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8DED-7187-4F10-B412-D910C2097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E2D6D4-9607-41CA-AC2B-4D5FA3AE3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790717"/>
              </p:ext>
            </p:extLst>
          </p:nvPr>
        </p:nvGraphicFramePr>
        <p:xfrm>
          <a:off x="1066800" y="3214699"/>
          <a:ext cx="10058400" cy="856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78548939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693411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6586101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37657123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85964004"/>
                    </a:ext>
                  </a:extLst>
                </a:gridCol>
              </a:tblGrid>
              <a:tr h="4282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Solution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# of No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Search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Cost of All Moves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Execution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80219"/>
                  </a:ext>
                </a:extLst>
              </a:tr>
              <a:tr h="42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9,688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295.35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79889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5A5C2010-7E49-42E9-B23A-CD0360821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4351"/>
              </p:ext>
            </p:extLst>
          </p:nvPr>
        </p:nvGraphicFramePr>
        <p:xfrm>
          <a:off x="1066800" y="4616751"/>
          <a:ext cx="10058400" cy="856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78548939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693411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6586101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37657123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85964004"/>
                    </a:ext>
                  </a:extLst>
                </a:gridCol>
              </a:tblGrid>
              <a:tr h="4282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Solution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No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Search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Cost of each 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Average Execution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80219"/>
                  </a:ext>
                </a:extLst>
              </a:tr>
              <a:tr h="42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193.76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5.91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798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6CBA9F-316A-45CE-94A8-BA60DE357ECF}"/>
              </a:ext>
            </a:extLst>
          </p:cNvPr>
          <p:cNvSpPr txBox="1"/>
          <p:nvPr/>
        </p:nvSpPr>
        <p:spPr>
          <a:xfrm>
            <a:off x="1066800" y="2022902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50 randomly generated puzzles, there are the results that were found for this algorithm using </a:t>
            </a:r>
            <a:r>
              <a:rPr lang="en-US" b="1" dirty="0"/>
              <a:t>h</a:t>
            </a:r>
            <a:r>
              <a:rPr lang="en-US" b="1" baseline="-25000" dirty="0"/>
              <a:t>2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8196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1203-4C1D-4B17-92A1-96E74558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Comparing the Different Algorithms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63A0973-B336-4F34-8514-22E40155E8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1314948"/>
              </p:ext>
            </p:extLst>
          </p:nvPr>
        </p:nvGraphicFramePr>
        <p:xfrm>
          <a:off x="2895599" y="2123802"/>
          <a:ext cx="6400802" cy="3762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3290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{EAFFBA6C-5BE6-46C8-89DA-AB9E8FCC6F7C}tf78438558_win32</Template>
  <TotalTime>1755</TotalTime>
  <Words>617</Words>
  <Application>Microsoft Office PowerPoint</Application>
  <PresentationFormat>Widescreen</PresentationFormat>
  <Paragraphs>153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Garamond</vt:lpstr>
      <vt:lpstr>SavonVTI</vt:lpstr>
      <vt:lpstr>COMP 472 Assignment 2</vt:lpstr>
      <vt:lpstr>Work Distribution</vt:lpstr>
      <vt:lpstr>Heuristic Functions</vt:lpstr>
      <vt:lpstr>Uniform Cost</vt:lpstr>
      <vt:lpstr>Greedy-Best-First-Search</vt:lpstr>
      <vt:lpstr>Greedy-Best-First-Search</vt:lpstr>
      <vt:lpstr>A*</vt:lpstr>
      <vt:lpstr>A*</vt:lpstr>
      <vt:lpstr>Comparing the Different Algorithms</vt:lpstr>
      <vt:lpstr>Comparing the Different Algorithms</vt:lpstr>
      <vt:lpstr>Comparing the Different Algorithms</vt:lpstr>
      <vt:lpstr>Comparing the Different Algorithms</vt:lpstr>
      <vt:lpstr>Comparing the Different Algorithms</vt:lpstr>
      <vt:lpstr>Optimality of the Solution Paths</vt:lpstr>
      <vt:lpstr>Our “Best” Performing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472 Assignment 2</dc:title>
  <dc:creator>Andrew Korolus</dc:creator>
  <cp:lastModifiedBy>Andrew Korolus</cp:lastModifiedBy>
  <cp:revision>28</cp:revision>
  <dcterms:created xsi:type="dcterms:W3CDTF">2020-11-14T20:02:34Z</dcterms:created>
  <dcterms:modified xsi:type="dcterms:W3CDTF">2020-11-16T01:32:18Z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