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Solution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</c:v>
                </c:pt>
                <c:pt idx="1">
                  <c:v>18.260000000000002</c:v>
                </c:pt>
                <c:pt idx="2">
                  <c:v>20.14</c:v>
                </c:pt>
                <c:pt idx="3">
                  <c:v>4.72</c:v>
                </c:pt>
                <c:pt idx="4">
                  <c:v>11.82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Search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1193.04</c:v>
                </c:pt>
                <c:pt idx="1">
                  <c:v>81.3</c:v>
                </c:pt>
                <c:pt idx="2">
                  <c:v>102.18</c:v>
                </c:pt>
                <c:pt idx="3">
                  <c:v>891.58</c:v>
                </c:pt>
                <c:pt idx="4">
                  <c:v>193.76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“No Solutions”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0</c:v>
                </c:pt>
                <c:pt idx="2">
                  <c:v>0</c:v>
                </c:pt>
                <c:pt idx="3">
                  <c:v>29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Cost Per</a:t>
            </a:r>
            <a:r>
              <a:rPr lang="en-US" baseline="0" dirty="0"/>
              <a:t> Move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0.05</c:v>
                </c:pt>
                <c:pt idx="1">
                  <c:v>1.61</c:v>
                </c:pt>
                <c:pt idx="2">
                  <c:v>1.31</c:v>
                </c:pt>
                <c:pt idx="3">
                  <c:v>0.49</c:v>
                </c:pt>
                <c:pt idx="4">
                  <c:v>1.17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Execution Time (in 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10C-4344-8FCC-74A1A3282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C-4344-8FCC-74A1A3282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10C-4344-8FCC-74A1A3282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C-4344-8FCC-74A1A3282CAC}"/>
              </c:ext>
            </c:extLst>
          </c:dPt>
          <c:cat>
            <c:strRef>
              <c:f>Sheet1!$A$2:$A$6</c:f>
              <c:strCache>
                <c:ptCount val="5"/>
                <c:pt idx="0">
                  <c:v>UCS</c:v>
                </c:pt>
                <c:pt idx="1">
                  <c:v>GBFS-H1</c:v>
                </c:pt>
                <c:pt idx="2">
                  <c:v>GBFS-H2</c:v>
                </c:pt>
                <c:pt idx="3">
                  <c:v>ASTAR-H1</c:v>
                </c:pt>
                <c:pt idx="4">
                  <c:v>ASTAR-H2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58.54</c:v>
                </c:pt>
                <c:pt idx="1">
                  <c:v>0.96</c:v>
                </c:pt>
                <c:pt idx="2">
                  <c:v>1.38</c:v>
                </c:pt>
                <c:pt idx="3">
                  <c:v>45.15</c:v>
                </c:pt>
                <c:pt idx="4">
                  <c:v>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C-4344-8FCC-74A1A3282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448632"/>
        <c:axId val="487450272"/>
      </c:barChart>
      <c:catAx>
        <c:axId val="48744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50272"/>
        <c:crosses val="autoZero"/>
        <c:auto val="1"/>
        <c:lblAlgn val="ctr"/>
        <c:lblOffset val="100"/>
        <c:noMultiLvlLbl val="0"/>
      </c:catAx>
      <c:valAx>
        <c:axId val="4874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44863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2020-11-14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2020-11-14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2020-11-14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2020-11-14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2020-11-14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2020-11-14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2020-11-14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2020-11-14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2020-11-14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2020-11-14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K-7/Comp472-Assignment2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1" y="2171485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 472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802392"/>
            <a:ext cx="4775075" cy="88690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Andrew Korolus (40055081)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Janghuk</a:t>
            </a:r>
            <a:r>
              <a:rPr lang="en-US" dirty="0"/>
              <a:t> Boo (40005573)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Jixuan</a:t>
            </a:r>
            <a:r>
              <a:rPr lang="en-US" dirty="0"/>
              <a:t> Li (40073785)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874982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2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631655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96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25260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0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266624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846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74F6-F3F8-4F86-AFE4-2516EA8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of the Solution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27E7-3D17-480D-8AB1-20B4B90F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74F6-F3F8-4F86-AFE4-2516EA8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“Best” Performing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27E7-3D17-480D-8AB1-20B4B90F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 decided that our “best” performing algorithm is A* using the second heuristic function.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Scaling 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0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1C5ED-4CD3-4ADD-9AA2-9ECB3A0E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Andrew:</a:t>
            </a:r>
          </a:p>
          <a:p>
            <a:pPr lvl="1"/>
            <a:r>
              <a:rPr lang="en-US" dirty="0"/>
              <a:t>Uniform Cost algorithm</a:t>
            </a:r>
          </a:p>
          <a:p>
            <a:pPr lvl="1"/>
            <a:r>
              <a:rPr lang="en-US" dirty="0"/>
              <a:t>All non-algorithm specific code (</a:t>
            </a:r>
            <a:r>
              <a:rPr lang="en-US" sz="900" dirty="0"/>
              <a:t>i.e. main.py, analytics.py, output_writer.py, random_input_generator.py, x_puzzle_solver.py, algorithms/helper.py (except for the heuristic functions), algorithms/node.py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Demo Slides</a:t>
            </a:r>
          </a:p>
          <a:p>
            <a:pPr lvl="1"/>
            <a:endParaRPr lang="en-US" dirty="0"/>
          </a:p>
          <a:p>
            <a:r>
              <a:rPr lang="en-US" dirty="0" err="1"/>
              <a:t>Janghuk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A* algorithm </a:t>
            </a:r>
          </a:p>
          <a:p>
            <a:pPr lvl="1"/>
            <a:r>
              <a:rPr lang="en-US" dirty="0"/>
              <a:t>Contributed to the development of the heuristic functions</a:t>
            </a:r>
          </a:p>
          <a:p>
            <a:pPr lvl="1"/>
            <a:endParaRPr lang="en-US" dirty="0"/>
          </a:p>
          <a:p>
            <a:r>
              <a:rPr lang="en-US" dirty="0" err="1"/>
              <a:t>Jixuan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Greedy-Best-First-Search algorithm</a:t>
            </a:r>
          </a:p>
          <a:p>
            <a:pPr lvl="1"/>
            <a:r>
              <a:rPr lang="en-US" dirty="0"/>
              <a:t>Contributed to the development of the heuristic functions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https://github.com/AndrewK-7/Comp472-Assignment2.git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8FBF-4DCC-4D8D-A797-0A81485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0898-2B8C-4503-814A-4E0832DD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2740687"/>
          </a:xfrm>
        </p:spPr>
        <p:txBody>
          <a:bodyPr/>
          <a:lstStyle/>
          <a:p>
            <a:r>
              <a:rPr lang="en-US" dirty="0"/>
              <a:t>Heuristic 1:</a:t>
            </a:r>
          </a:p>
          <a:p>
            <a:pPr lvl="1"/>
            <a:r>
              <a:rPr lang="en-US" dirty="0"/>
              <a:t>For the first heuristic, the “Hamming Distance” calculation was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298896-5AB5-4888-A69D-9D7057A05D7E}"/>
              </a:ext>
            </a:extLst>
          </p:cNvPr>
          <p:cNvSpPr txBox="1">
            <a:spLocks/>
          </p:cNvSpPr>
          <p:nvPr/>
        </p:nvSpPr>
        <p:spPr>
          <a:xfrm>
            <a:off x="6156960" y="2103120"/>
            <a:ext cx="5029200" cy="274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Heuristic 2:</a:t>
            </a:r>
          </a:p>
          <a:p>
            <a:pPr lvl="1"/>
            <a:r>
              <a:rPr lang="en-US" dirty="0"/>
              <a:t>For the second heuristic, the “Manhattan Distance” calculation was used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F14720-2CCE-4ED8-8D5B-3F40368F5C88}"/>
              </a:ext>
            </a:extLst>
          </p:cNvPr>
          <p:cNvSpPr txBox="1">
            <a:spLocks/>
          </p:cNvSpPr>
          <p:nvPr/>
        </p:nvSpPr>
        <p:spPr>
          <a:xfrm>
            <a:off x="1005840" y="4835098"/>
            <a:ext cx="1011936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Heuristic 0:</a:t>
            </a:r>
          </a:p>
          <a:p>
            <a:pPr lvl="1"/>
            <a:r>
              <a:rPr lang="en-US" dirty="0"/>
              <a:t>The “default” heuristic was implemented as described in the assignment outline. This heuristic was not used in the 50-puzzle analysis.</a:t>
            </a:r>
          </a:p>
        </p:txBody>
      </p:sp>
    </p:spTree>
    <p:extLst>
      <p:ext uri="{BB962C8B-B14F-4D97-AF65-F5344CB8AC3E}">
        <p14:creationId xmlns:p14="http://schemas.microsoft.com/office/powerpoint/2010/main" val="6468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47753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59,652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2,927.24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24309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1,193.04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algorithm:</a:t>
            </a:r>
          </a:p>
        </p:txBody>
      </p:sp>
    </p:spTree>
    <p:extLst>
      <p:ext uri="{BB962C8B-B14F-4D97-AF65-F5344CB8AC3E}">
        <p14:creationId xmlns:p14="http://schemas.microsoft.com/office/powerpoint/2010/main" val="422341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Greedy-Best-First-Search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33976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48.21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20796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1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543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Greedy-Best-First-Search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302306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96605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164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68982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44,579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2,257.32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15700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45.14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1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367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8DED-7187-4F10-B412-D910C209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E2D6D4-9607-41CA-AC2B-4D5FA3AE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90717"/>
              </p:ext>
            </p:extLst>
          </p:nvPr>
        </p:nvGraphicFramePr>
        <p:xfrm>
          <a:off x="1066800" y="3214699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# of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Cost of All 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Total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295.35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A5C2010-7E49-42E9-B23A-CD036082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351"/>
              </p:ext>
            </p:extLst>
          </p:nvPr>
        </p:nvGraphicFramePr>
        <p:xfrm>
          <a:off x="1066800" y="4616751"/>
          <a:ext cx="10058400" cy="8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78548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69341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658610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657123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85964004"/>
                    </a:ext>
                  </a:extLst>
                </a:gridCol>
              </a:tblGrid>
              <a:tr h="428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Solution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No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Search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Avg Cost of each 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/>
                        <a:t>Average 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0219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798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6CBA9F-316A-45CE-94A8-BA60DE357ECF}"/>
              </a:ext>
            </a:extLst>
          </p:cNvPr>
          <p:cNvSpPr txBox="1"/>
          <p:nvPr/>
        </p:nvSpPr>
        <p:spPr>
          <a:xfrm>
            <a:off x="1066800" y="202290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randomly generated puzzles, there are the results that were found for this algorithm using </a:t>
            </a:r>
            <a:r>
              <a:rPr lang="en-US" b="1" dirty="0"/>
              <a:t>h</a:t>
            </a:r>
            <a:r>
              <a:rPr lang="en-US" b="1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19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03-4C1D-4B17-92A1-96E74558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Different Algorithms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3A0973-B336-4F34-8514-22E40155E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314948"/>
              </p:ext>
            </p:extLst>
          </p:nvPr>
        </p:nvGraphicFramePr>
        <p:xfrm>
          <a:off x="2895599" y="2123802"/>
          <a:ext cx="6400802" cy="37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290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{EAFFBA6C-5BE6-46C8-89DA-AB9E8FCC6F7C}tf78438558_win32</Template>
  <TotalTime>1754</TotalTime>
  <Words>611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Garamond</vt:lpstr>
      <vt:lpstr>SavonVTI</vt:lpstr>
      <vt:lpstr>COMP 472 Assignment 2</vt:lpstr>
      <vt:lpstr>Work Distribution</vt:lpstr>
      <vt:lpstr>Heuristic Functions</vt:lpstr>
      <vt:lpstr>Uniform Cost</vt:lpstr>
      <vt:lpstr>Greedy-Best-First-Search</vt:lpstr>
      <vt:lpstr>Greedy-Best-First-Search</vt:lpstr>
      <vt:lpstr>A*</vt:lpstr>
      <vt:lpstr>A*</vt:lpstr>
      <vt:lpstr>Comparing the Different Algorithms</vt:lpstr>
      <vt:lpstr>Comparing the Different Algorithms</vt:lpstr>
      <vt:lpstr>Comparing the Different Algorithms</vt:lpstr>
      <vt:lpstr>Comparing the Different Algorithms</vt:lpstr>
      <vt:lpstr>Comparing the Different Algorithms</vt:lpstr>
      <vt:lpstr>Optimality of the Solution Paths</vt:lpstr>
      <vt:lpstr>Our “Best” Performing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Assignment 2</dc:title>
  <dc:creator>Andrew Korolus</dc:creator>
  <cp:lastModifiedBy>Andrew Korolus</cp:lastModifiedBy>
  <cp:revision>27</cp:revision>
  <dcterms:created xsi:type="dcterms:W3CDTF">2020-11-14T20:02:34Z</dcterms:created>
  <dcterms:modified xsi:type="dcterms:W3CDTF">2020-11-16T01:17:26Z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