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Barlow Light" panose="00000400000000000000" pitchFamily="2" charset="0"/>
      <p:regular r:id="rId10"/>
      <p:bold r:id="rId11"/>
      <p:italic r:id="rId12"/>
      <p:boldItalic r:id="rId13"/>
    </p:embeddedFon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
      <p:font typeface="Raleway SemiBold"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1" d="100"/>
          <a:sy n="161" d="100"/>
        </p:scale>
        <p:origin x="156" y="2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99d19c05b6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99d19c05b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9d19c05b6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9d19c05b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9d19c05b6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9d19c05b6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9d19c07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9d19c07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9d19c07d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99d19c07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9d19c07d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9d19c07d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59"/>
        <p:cNvGrpSpPr/>
        <p:nvPr/>
      </p:nvGrpSpPr>
      <p:grpSpPr>
        <a:xfrm>
          <a:off x="0" y="0"/>
          <a:ext cx="0" cy="0"/>
          <a:chOff x="0" y="0"/>
          <a:chExt cx="0" cy="0"/>
        </a:xfrm>
      </p:grpSpPr>
      <p:sp>
        <p:nvSpPr>
          <p:cNvPr id="60" name="Google Shape;60;p1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2"/>
          <p:cNvGrpSpPr/>
          <p:nvPr/>
        </p:nvGrpSpPr>
        <p:grpSpPr>
          <a:xfrm>
            <a:off x="0" y="490"/>
            <a:ext cx="5153705" cy="5134399"/>
            <a:chOff x="0" y="75"/>
            <a:chExt cx="5153705" cy="5152950"/>
          </a:xfrm>
        </p:grpSpPr>
        <p:sp>
          <p:nvSpPr>
            <p:cNvPr id="62" name="Google Shape;62;p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2"/>
          <p:cNvSpPr txBox="1">
            <a:spLocks noGrp="1"/>
          </p:cNvSpPr>
          <p:nvPr>
            <p:ph type="ctrTitle"/>
          </p:nvPr>
        </p:nvSpPr>
        <p:spPr>
          <a:xfrm>
            <a:off x="3537150" y="1578400"/>
            <a:ext cx="5017500" cy="1578900"/>
          </a:xfrm>
          <a:prstGeom prst="rect">
            <a:avLst/>
          </a:prstGeom>
        </p:spPr>
        <p:txBody>
          <a:bodyPr spcFirstLastPara="1" wrap="square" lIns="0" tIns="0" rIns="0" bIns="0"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67" name="Google Shape;67;p12"/>
          <p:cNvSpPr txBox="1">
            <a:spLocks noGrp="1"/>
          </p:cNvSpPr>
          <p:nvPr>
            <p:ph type="subTitle" idx="1"/>
          </p:nvPr>
        </p:nvSpPr>
        <p:spPr>
          <a:xfrm>
            <a:off x="5083950" y="3924925"/>
            <a:ext cx="3470700" cy="506100"/>
          </a:xfrm>
          <a:prstGeom prst="rect">
            <a:avLst/>
          </a:prstGeom>
        </p:spPr>
        <p:txBody>
          <a:bodyPr spcFirstLastPara="1" wrap="square" lIns="0" tIns="0" rIns="0" bIns="0" anchor="t" anchorCtr="0">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1300"/>
              <a:buNone/>
              <a:defRPr sz="1300"/>
            </a:lvl2pPr>
            <a:lvl3pPr lvl="2" rtl="0">
              <a:lnSpc>
                <a:spcPct val="100000"/>
              </a:lnSpc>
              <a:spcBef>
                <a:spcPts val="600"/>
              </a:spcBef>
              <a:spcAft>
                <a:spcPts val="0"/>
              </a:spcAft>
              <a:buSzPts val="1300"/>
              <a:buNone/>
              <a:defRPr sz="1300"/>
            </a:lvl3pPr>
            <a:lvl4pPr lvl="3" rtl="0">
              <a:lnSpc>
                <a:spcPct val="100000"/>
              </a:lnSpc>
              <a:spcBef>
                <a:spcPts val="600"/>
              </a:spcBef>
              <a:spcAft>
                <a:spcPts val="0"/>
              </a:spcAft>
              <a:buSzPts val="1300"/>
              <a:buNone/>
              <a:defRPr sz="1300"/>
            </a:lvl4pPr>
            <a:lvl5pPr lvl="4" rtl="0">
              <a:lnSpc>
                <a:spcPct val="100000"/>
              </a:lnSpc>
              <a:spcBef>
                <a:spcPts val="600"/>
              </a:spcBef>
              <a:spcAft>
                <a:spcPts val="0"/>
              </a:spcAft>
              <a:buSzPts val="1300"/>
              <a:buNone/>
              <a:defRPr sz="1300"/>
            </a:lvl5pPr>
            <a:lvl6pPr lvl="5" rtl="0">
              <a:lnSpc>
                <a:spcPct val="100000"/>
              </a:lnSpc>
              <a:spcBef>
                <a:spcPts val="600"/>
              </a:spcBef>
              <a:spcAft>
                <a:spcPts val="0"/>
              </a:spcAft>
              <a:buSzPts val="1300"/>
              <a:buNone/>
              <a:defRPr sz="1300"/>
            </a:lvl6pPr>
            <a:lvl7pPr lvl="6" rtl="0">
              <a:lnSpc>
                <a:spcPct val="100000"/>
              </a:lnSpc>
              <a:spcBef>
                <a:spcPts val="600"/>
              </a:spcBef>
              <a:spcAft>
                <a:spcPts val="0"/>
              </a:spcAft>
              <a:buSzPts val="1300"/>
              <a:buNone/>
              <a:defRPr sz="1300"/>
            </a:lvl7pPr>
            <a:lvl8pPr lvl="7" rtl="0">
              <a:lnSpc>
                <a:spcPct val="100000"/>
              </a:lnSpc>
              <a:spcBef>
                <a:spcPts val="600"/>
              </a:spcBef>
              <a:spcAft>
                <a:spcPts val="0"/>
              </a:spcAft>
              <a:buSzPts val="1300"/>
              <a:buNone/>
              <a:defRPr sz="1300"/>
            </a:lvl8pPr>
            <a:lvl9pPr lvl="8" rtl="0">
              <a:lnSpc>
                <a:spcPct val="100000"/>
              </a:lnSpc>
              <a:spcBef>
                <a:spcPts val="600"/>
              </a:spcBef>
              <a:spcAft>
                <a:spcPts val="0"/>
              </a:spcAft>
              <a:buSzPts val="1300"/>
              <a:buNone/>
              <a:defRPr sz="1300"/>
            </a:lvl9pPr>
          </a:lstStyle>
          <a:p>
            <a:endParaRPr/>
          </a:p>
        </p:txBody>
      </p:sp>
      <p:sp>
        <p:nvSpPr>
          <p:cNvPr id="68" name="Google Shape;68;p12"/>
          <p:cNvSpPr txBox="1">
            <a:spLocks noGrp="1"/>
          </p:cNvSpPr>
          <p:nvPr>
            <p:ph type="sldNum" idx="12"/>
          </p:nvPr>
        </p:nvSpPr>
        <p:spPr>
          <a:xfrm>
            <a:off x="8472458" y="4663217"/>
            <a:ext cx="548700" cy="3936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3537150" y="1578400"/>
            <a:ext cx="5017500" cy="157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Peer-to-Peer Messaging </a:t>
            </a:r>
            <a:r>
              <a:rPr lang="en" sz="2333"/>
              <a:t>(using python)</a:t>
            </a:r>
            <a:endParaRPr sz="2333"/>
          </a:p>
        </p:txBody>
      </p:sp>
      <p:sp>
        <p:nvSpPr>
          <p:cNvPr id="74" name="Google Shape;74;p13"/>
          <p:cNvSpPr txBox="1">
            <a:spLocks noGrp="1"/>
          </p:cNvSpPr>
          <p:nvPr>
            <p:ph type="subTitle" idx="1"/>
          </p:nvPr>
        </p:nvSpPr>
        <p:spPr>
          <a:xfrm>
            <a:off x="4251600" y="3924925"/>
            <a:ext cx="4303200" cy="506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By </a:t>
            </a:r>
            <a:r>
              <a:rPr lang="en">
                <a:solidFill>
                  <a:schemeClr val="accent2"/>
                </a:solidFill>
              </a:rPr>
              <a:t>A</a:t>
            </a:r>
            <a:r>
              <a:rPr lang="en"/>
              <a:t>ndrew </a:t>
            </a:r>
            <a:r>
              <a:rPr lang="en">
                <a:solidFill>
                  <a:schemeClr val="accent2"/>
                </a:solidFill>
              </a:rPr>
              <a:t>K</a:t>
            </a:r>
            <a:r>
              <a:rPr lang="en"/>
              <a:t>oenig and </a:t>
            </a:r>
            <a:r>
              <a:rPr lang="en">
                <a:solidFill>
                  <a:schemeClr val="accent2"/>
                </a:solidFill>
              </a:rPr>
              <a:t>C</a:t>
            </a:r>
            <a:r>
              <a:rPr lang="en"/>
              <a:t>onnor </a:t>
            </a:r>
            <a:r>
              <a:rPr lang="en">
                <a:solidFill>
                  <a:schemeClr val="accent2"/>
                </a:solidFill>
              </a:rPr>
              <a:t>S</a:t>
            </a:r>
            <a:r>
              <a:rPr lang="en"/>
              <a:t>eamon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457200" y="605600"/>
            <a:ext cx="83631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900"/>
              <a:t>What is peer-to-peer messaging</a:t>
            </a:r>
            <a:endParaRPr sz="3900"/>
          </a:p>
        </p:txBody>
      </p:sp>
      <p:sp>
        <p:nvSpPr>
          <p:cNvPr id="80" name="Google Shape;80;p14"/>
          <p:cNvSpPr txBox="1">
            <a:spLocks noGrp="1"/>
          </p:cNvSpPr>
          <p:nvPr>
            <p:ph type="body" idx="1"/>
          </p:nvPr>
        </p:nvSpPr>
        <p:spPr>
          <a:xfrm>
            <a:off x="457200" y="1292425"/>
            <a:ext cx="4895400" cy="34311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a:t>Communication model where devices(peers) communicate directly with each other without the need for a central server. </a:t>
            </a:r>
            <a:endParaRPr/>
          </a:p>
          <a:p>
            <a:pPr marL="457200" lvl="0" indent="-342900" algn="l" rtl="0">
              <a:spcBef>
                <a:spcPts val="600"/>
              </a:spcBef>
              <a:spcAft>
                <a:spcPts val="0"/>
              </a:spcAft>
              <a:buSzPts val="1800"/>
              <a:buChar char="▸"/>
            </a:pPr>
            <a:r>
              <a:rPr lang="en"/>
              <a:t>In P2P, each device is both a sender and a receiver, able to initiate communication and respond to request from other devices without relying on a central authority. </a:t>
            </a:r>
            <a:endParaRPr/>
          </a:p>
        </p:txBody>
      </p:sp>
      <p:pic>
        <p:nvPicPr>
          <p:cNvPr id="81" name="Google Shape;81;p14"/>
          <p:cNvPicPr preferRelativeResize="0"/>
          <p:nvPr/>
        </p:nvPicPr>
        <p:blipFill>
          <a:blip r:embed="rId3">
            <a:alphaModFix/>
          </a:blip>
          <a:stretch>
            <a:fillRect/>
          </a:stretch>
        </p:blipFill>
        <p:spPr>
          <a:xfrm>
            <a:off x="5647624" y="1783870"/>
            <a:ext cx="3172676" cy="213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How p2p works</a:t>
            </a:r>
            <a:endParaRPr/>
          </a:p>
        </p:txBody>
      </p:sp>
      <p:sp>
        <p:nvSpPr>
          <p:cNvPr id="87" name="Google Shape;87;p15"/>
          <p:cNvSpPr txBox="1">
            <a:spLocks noGrp="1"/>
          </p:cNvSpPr>
          <p:nvPr>
            <p:ph type="body" idx="1"/>
          </p:nvPr>
        </p:nvSpPr>
        <p:spPr>
          <a:xfrm>
            <a:off x="457200" y="1378125"/>
            <a:ext cx="7720800" cy="3262800"/>
          </a:xfrm>
          <a:prstGeom prst="rect">
            <a:avLst/>
          </a:prstGeom>
        </p:spPr>
        <p:txBody>
          <a:bodyPr spcFirstLastPara="1" wrap="square" lIns="0" tIns="0" rIns="0" bIns="0" anchor="t" anchorCtr="0">
            <a:noAutofit/>
          </a:bodyPr>
          <a:lstStyle/>
          <a:p>
            <a:pPr marL="457200" lvl="0" indent="-324486" algn="l" rtl="0">
              <a:spcBef>
                <a:spcPts val="600"/>
              </a:spcBef>
              <a:spcAft>
                <a:spcPts val="0"/>
              </a:spcAft>
              <a:buSzPts val="1510"/>
              <a:buChar char="▸"/>
            </a:pPr>
            <a:r>
              <a:rPr lang="en" sz="1510" b="1"/>
              <a:t>It starts with Peer Discovery</a:t>
            </a:r>
            <a:endParaRPr sz="1510" b="1"/>
          </a:p>
          <a:p>
            <a:pPr marL="1143000" lvl="2" indent="-324486" algn="l" rtl="0">
              <a:spcBef>
                <a:spcPts val="600"/>
              </a:spcBef>
              <a:spcAft>
                <a:spcPts val="0"/>
              </a:spcAft>
              <a:buSzPts val="1510"/>
              <a:buChar char="▹"/>
            </a:pPr>
            <a:r>
              <a:rPr lang="en" sz="1310"/>
              <a:t>Peers need to find each other on the network. This can be achieved through a few methods, such as hosting the connection, or connecting to the host</a:t>
            </a:r>
            <a:endParaRPr sz="1310"/>
          </a:p>
          <a:p>
            <a:pPr marL="457200" lvl="0" indent="-324486" algn="l" rtl="0">
              <a:spcBef>
                <a:spcPts val="600"/>
              </a:spcBef>
              <a:spcAft>
                <a:spcPts val="0"/>
              </a:spcAft>
              <a:buSzPts val="1510"/>
              <a:buChar char="▸"/>
            </a:pPr>
            <a:r>
              <a:rPr lang="en" sz="1510" b="1"/>
              <a:t>Then the connection establishment</a:t>
            </a:r>
            <a:endParaRPr sz="1510" b="1"/>
          </a:p>
          <a:p>
            <a:pPr marL="1371600" lvl="1" indent="-324486" algn="l" rtl="0">
              <a:spcBef>
                <a:spcPts val="600"/>
              </a:spcBef>
              <a:spcAft>
                <a:spcPts val="0"/>
              </a:spcAft>
              <a:buSzPts val="1510"/>
              <a:buChar char="▹"/>
            </a:pPr>
            <a:r>
              <a:rPr lang="en" sz="1310"/>
              <a:t>Once peers discover each other, they need to establish a connection. This involves exchanging information such as IP addresses and port numbers to facilitate direct communication. </a:t>
            </a:r>
            <a:endParaRPr sz="1310"/>
          </a:p>
          <a:p>
            <a:pPr marL="457200" lvl="0" indent="-324486" algn="l" rtl="0">
              <a:spcBef>
                <a:spcPts val="600"/>
              </a:spcBef>
              <a:spcAft>
                <a:spcPts val="0"/>
              </a:spcAft>
              <a:buSzPts val="1510"/>
              <a:buChar char="▸"/>
            </a:pPr>
            <a:r>
              <a:rPr lang="en" sz="1510"/>
              <a:t>  </a:t>
            </a:r>
            <a:r>
              <a:rPr lang="en" sz="1510" b="1"/>
              <a:t>Data exchange</a:t>
            </a:r>
            <a:endParaRPr sz="1510" b="1"/>
          </a:p>
          <a:p>
            <a:pPr marL="1143000" lvl="2" indent="-324486" algn="l" rtl="0">
              <a:spcBef>
                <a:spcPts val="600"/>
              </a:spcBef>
              <a:spcAft>
                <a:spcPts val="0"/>
              </a:spcAft>
              <a:buSzPts val="1510"/>
              <a:buChar char="▹"/>
            </a:pPr>
            <a:r>
              <a:rPr lang="en" sz="1310"/>
              <a:t>peers can now exchange data directly, and depending on the application used or protocol can send text, files, ect.</a:t>
            </a:r>
            <a:endParaRPr sz="1310"/>
          </a:p>
          <a:p>
            <a:pPr marL="0" lvl="0" indent="0" algn="l" rtl="0">
              <a:spcBef>
                <a:spcPts val="600"/>
              </a:spcBef>
              <a:spcAft>
                <a:spcPts val="0"/>
              </a:spcAft>
              <a:buNone/>
            </a:pPr>
            <a:endParaRPr sz="200"/>
          </a:p>
          <a:p>
            <a:pPr marL="0" lvl="0" indent="0" algn="l" rtl="0">
              <a:spcBef>
                <a:spcPts val="600"/>
              </a:spcBef>
              <a:spcAft>
                <a:spcPts val="0"/>
              </a:spcAft>
              <a:buNone/>
            </a:pPr>
            <a:endParaRPr sz="200"/>
          </a:p>
          <a:p>
            <a:pPr marL="0" lvl="0" indent="0" algn="l" rtl="0">
              <a:spcBef>
                <a:spcPts val="600"/>
              </a:spcBef>
              <a:spcAft>
                <a:spcPts val="0"/>
              </a:spcAft>
              <a:buNone/>
            </a:pPr>
            <a:endParaRPr sz="200"/>
          </a:p>
          <a:p>
            <a:pPr marL="0" lvl="0" indent="0" algn="l" rtl="0">
              <a:spcBef>
                <a:spcPts val="600"/>
              </a:spcBef>
              <a:spcAft>
                <a:spcPts val="0"/>
              </a:spcAft>
              <a:buNone/>
            </a:pPr>
            <a:endParaRPr sz="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100"/>
              <a:t>Import statements explained</a:t>
            </a:r>
            <a:endParaRPr sz="4100"/>
          </a:p>
        </p:txBody>
      </p:sp>
      <p:sp>
        <p:nvSpPr>
          <p:cNvPr id="93" name="Google Shape;93;p16"/>
          <p:cNvSpPr txBox="1">
            <a:spLocks noGrp="1"/>
          </p:cNvSpPr>
          <p:nvPr>
            <p:ph type="body" idx="1"/>
          </p:nvPr>
        </p:nvSpPr>
        <p:spPr>
          <a:xfrm>
            <a:off x="457200" y="1995750"/>
            <a:ext cx="7653600" cy="2640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u="sng">
                <a:solidFill>
                  <a:schemeClr val="accent2"/>
                </a:solidFill>
              </a:rPr>
              <a:t>Import socket </a:t>
            </a:r>
            <a:r>
              <a:rPr lang="en" sz="1400" b="1">
                <a:solidFill>
                  <a:schemeClr val="accent2"/>
                </a:solidFill>
              </a:rPr>
              <a:t>:</a:t>
            </a:r>
            <a:r>
              <a:rPr lang="en" sz="1400" b="1"/>
              <a:t> </a:t>
            </a:r>
            <a:r>
              <a:rPr lang="en" sz="1400"/>
              <a:t>Is a statement that allows you to use the functionality provided by the socket module. The socket module provides a set of methods and classes that allow you to create and work with sockets, which are endpoints for sending or receiving data across a computer network.</a:t>
            </a:r>
            <a:endParaRPr sz="1400"/>
          </a:p>
          <a:p>
            <a:pPr marL="0" lvl="0" indent="0" algn="l" rtl="0">
              <a:spcBef>
                <a:spcPts val="600"/>
              </a:spcBef>
              <a:spcAft>
                <a:spcPts val="0"/>
              </a:spcAft>
              <a:buNone/>
            </a:pPr>
            <a:r>
              <a:rPr lang="en" sz="1400" b="1" u="sng">
                <a:solidFill>
                  <a:schemeClr val="accent2"/>
                </a:solidFill>
              </a:rPr>
              <a:t>Import threading</a:t>
            </a:r>
            <a:r>
              <a:rPr lang="en" sz="1400" b="1">
                <a:solidFill>
                  <a:schemeClr val="accent2"/>
                </a:solidFill>
              </a:rPr>
              <a:t> :</a:t>
            </a:r>
            <a:r>
              <a:rPr lang="en" sz="1400" b="1"/>
              <a:t> </a:t>
            </a:r>
            <a:r>
              <a:rPr lang="en" sz="1400"/>
              <a:t>Is a statement that allows you to use the functionality provided by the threading module. The threading module enables you to create and work with threads, which are smaller units of a program that can run concurrently.</a:t>
            </a:r>
            <a:endParaRPr sz="1400"/>
          </a:p>
          <a:p>
            <a:pPr marL="0" lvl="0" indent="0" algn="l" rtl="0">
              <a:spcBef>
                <a:spcPts val="600"/>
              </a:spcBef>
              <a:spcAft>
                <a:spcPts val="0"/>
              </a:spcAft>
              <a:buNone/>
            </a:pPr>
            <a:r>
              <a:rPr lang="en" sz="1400" b="1" u="sng">
                <a:solidFill>
                  <a:schemeClr val="accent2"/>
                </a:solidFill>
              </a:rPr>
              <a:t>Import sys</a:t>
            </a:r>
            <a:r>
              <a:rPr lang="en" sz="1400" b="1">
                <a:solidFill>
                  <a:schemeClr val="accent2"/>
                </a:solidFill>
              </a:rPr>
              <a:t> :</a:t>
            </a:r>
            <a:r>
              <a:rPr lang="en" sz="1400"/>
              <a:t> Is a statement that allows you to access functionality provided by the sys module. The sys module proves access to some variables used or maintained by python as well as function that interact with the interpreter</a:t>
            </a:r>
            <a:endParaRPr sz="1400"/>
          </a:p>
          <a:p>
            <a:pPr marL="0" lvl="0" indent="0" algn="l" rtl="0">
              <a:spcBef>
                <a:spcPts val="600"/>
              </a:spcBef>
              <a:spcAft>
                <a:spcPts val="0"/>
              </a:spcAft>
              <a:buNone/>
            </a:pPr>
            <a:endParaRPr sz="1400" b="1"/>
          </a:p>
        </p:txBody>
      </p:sp>
      <p:pic>
        <p:nvPicPr>
          <p:cNvPr id="94" name="Google Shape;94;p16"/>
          <p:cNvPicPr preferRelativeResize="0"/>
          <p:nvPr/>
        </p:nvPicPr>
        <p:blipFill>
          <a:blip r:embed="rId3">
            <a:alphaModFix/>
          </a:blip>
          <a:stretch>
            <a:fillRect/>
          </a:stretch>
        </p:blipFill>
        <p:spPr>
          <a:xfrm>
            <a:off x="6401000" y="344405"/>
            <a:ext cx="2376675" cy="101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457200" y="576925"/>
            <a:ext cx="5640900" cy="1111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Code explanation </a:t>
            </a:r>
            <a:endParaRPr/>
          </a:p>
        </p:txBody>
      </p:sp>
      <p:pic>
        <p:nvPicPr>
          <p:cNvPr id="100" name="Google Shape;100;p17"/>
          <p:cNvPicPr preferRelativeResize="0"/>
          <p:nvPr/>
        </p:nvPicPr>
        <p:blipFill>
          <a:blip r:embed="rId3">
            <a:alphaModFix/>
          </a:blip>
          <a:stretch>
            <a:fillRect/>
          </a:stretch>
        </p:blipFill>
        <p:spPr>
          <a:xfrm>
            <a:off x="1401475" y="1345000"/>
            <a:ext cx="5967055" cy="35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457200" y="605600"/>
            <a:ext cx="720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100"/>
              <a:t>Code explanation cont.</a:t>
            </a:r>
            <a:endParaRPr sz="4100"/>
          </a:p>
        </p:txBody>
      </p:sp>
      <p:pic>
        <p:nvPicPr>
          <p:cNvPr id="106" name="Google Shape;106;p18"/>
          <p:cNvPicPr preferRelativeResize="0"/>
          <p:nvPr/>
        </p:nvPicPr>
        <p:blipFill>
          <a:blip r:embed="rId3">
            <a:alphaModFix/>
          </a:blip>
          <a:stretch>
            <a:fillRect/>
          </a:stretch>
        </p:blipFill>
        <p:spPr>
          <a:xfrm>
            <a:off x="912800" y="1345000"/>
            <a:ext cx="4720489" cy="3530850"/>
          </a:xfrm>
          <a:prstGeom prst="rect">
            <a:avLst/>
          </a:prstGeom>
          <a:noFill/>
          <a:ln>
            <a:noFill/>
          </a:ln>
        </p:spPr>
      </p:pic>
      <p:sp>
        <p:nvSpPr>
          <p:cNvPr id="107" name="Google Shape;107;p18"/>
          <p:cNvSpPr txBox="1"/>
          <p:nvPr/>
        </p:nvSpPr>
        <p:spPr>
          <a:xfrm>
            <a:off x="6076200" y="2024350"/>
            <a:ext cx="2550300" cy="27117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Font typeface="Lato"/>
              <a:buChar char="●"/>
            </a:pPr>
            <a:r>
              <a:rPr lang="en" sz="1500" dirty="0">
                <a:solidFill>
                  <a:schemeClr val="tx1"/>
                </a:solidFill>
                <a:latin typeface="Lato"/>
                <a:ea typeface="Lato"/>
                <a:cs typeface="Lato"/>
                <a:sym typeface="Lato"/>
              </a:rPr>
              <a:t>The recieve_messages function is responsible for receiving incoming messages on the socket and decoding them using utf-8 encoding. </a:t>
            </a:r>
            <a:endParaRPr sz="1500" dirty="0">
              <a:solidFill>
                <a:schemeClr val="tx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57200" y="605600"/>
            <a:ext cx="66810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100"/>
              <a:t>Code explanation cont.</a:t>
            </a:r>
            <a:endParaRPr sz="4100"/>
          </a:p>
        </p:txBody>
      </p:sp>
      <p:pic>
        <p:nvPicPr>
          <p:cNvPr id="113" name="Google Shape;113;p19"/>
          <p:cNvPicPr preferRelativeResize="0"/>
          <p:nvPr/>
        </p:nvPicPr>
        <p:blipFill>
          <a:blip r:embed="rId3">
            <a:alphaModFix/>
          </a:blip>
          <a:stretch>
            <a:fillRect/>
          </a:stretch>
        </p:blipFill>
        <p:spPr>
          <a:xfrm>
            <a:off x="985575" y="1406975"/>
            <a:ext cx="4793538" cy="3530850"/>
          </a:xfrm>
          <a:prstGeom prst="rect">
            <a:avLst/>
          </a:prstGeom>
          <a:noFill/>
          <a:ln>
            <a:noFill/>
          </a:ln>
        </p:spPr>
      </p:pic>
      <p:sp>
        <p:nvSpPr>
          <p:cNvPr id="114" name="Google Shape;114;p19"/>
          <p:cNvSpPr txBox="1"/>
          <p:nvPr/>
        </p:nvSpPr>
        <p:spPr>
          <a:xfrm>
            <a:off x="6140400" y="1740975"/>
            <a:ext cx="2573100" cy="2811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Lato"/>
              <a:buChar char="●"/>
            </a:pPr>
            <a:r>
              <a:rPr lang="en" sz="1600" dirty="0">
                <a:solidFill>
                  <a:schemeClr val="tx1"/>
                </a:solidFill>
                <a:latin typeface="Lato"/>
                <a:ea typeface="Lato"/>
                <a:cs typeface="Lato"/>
                <a:sym typeface="Lato"/>
              </a:rPr>
              <a:t>The main function is responsible for calling the other functions, as well as creating the background thread to listen for incoming messages on the created socket.</a:t>
            </a:r>
            <a:endParaRPr sz="1600" dirty="0">
              <a:solidFill>
                <a:schemeClr val="tx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361</Words>
  <Application>Microsoft Office PowerPoint</Application>
  <PresentationFormat>On-screen Show (16:9)</PresentationFormat>
  <Paragraphs>23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Lato</vt:lpstr>
      <vt:lpstr>Arial</vt:lpstr>
      <vt:lpstr>Raleway</vt:lpstr>
      <vt:lpstr>Barlow Light</vt:lpstr>
      <vt:lpstr>Raleway SemiBold</vt:lpstr>
      <vt:lpstr>Gaoler template</vt:lpstr>
      <vt:lpstr>Peer-to-Peer Messaging (using python)</vt:lpstr>
      <vt:lpstr>What is peer-to-peer messaging</vt:lpstr>
      <vt:lpstr>How p2p works</vt:lpstr>
      <vt:lpstr>Import statements explained</vt:lpstr>
      <vt:lpstr>Code explanation </vt:lpstr>
      <vt:lpstr>Code explanation cont.</vt:lpstr>
      <vt:lpstr>Code explanation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Peer-to-Peer Messaging (using python)</dc:title>
  <cp:lastModifiedBy>Andrew Koenig</cp:lastModifiedBy>
  <cp:revision>2</cp:revision>
  <dcterms:modified xsi:type="dcterms:W3CDTF">2023-11-14T04:59:26Z</dcterms:modified>
</cp:coreProperties>
</file>