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Nunito"/>
      <p:regular r:id="rId18"/>
      <p:bold r:id="rId19"/>
      <p:italic r:id="rId20"/>
      <p:boldItalic r:id="rId21"/>
    </p:embeddedFont>
    <p:embeddedFont>
      <p:font typeface="Lexend Dec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LexendDeca-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exendDe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bcffd35b9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bcffd35b9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bcffd35b9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bcffd35b9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one of us uses IoT devices every day. Most of them try to make just that little bit easier, or make us feel safer. But what most people don’t realize is that those devices and the apps on them can be a way for an attacker to steal personal information or sensitive data that may make a physical attack much easier.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bcffd35b9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bcffd35b9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us, when we install an app, the little screen pops up to give that app certain permissions and we just hit accept without thinking about what we’re doing. Hitting that accept button can let an app get very sensitive data about you and either </a:t>
            </a:r>
            <a:r>
              <a:rPr lang="en"/>
              <a:t>store it on your device or send it off to some big company that is going to make a bunch of money off of you by selling it to an advertiser.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bcffd35b9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bcffd35b9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study conducted on 540 different IoT applications showed that 64% of them sent sensitive information to an external source. This can be location data, what you watch on your phone, who you talk to, what you’re doing, or anything that you allowed when you hit that accept button.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bcffd35b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bcffd35b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all of the data collected is useful to an advertising agency or any big company. But that doesn’t mean that data should be kept unsecure. Sensitive information like if your front door, or garage door is open might be stored in “plain-text” on your device, and be easily accessible by someone that knows what they’re doing. This is a problem with apps that connect you to a home security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bcffd35b9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bcffd35b9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bcffd35b9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bcffd35b9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bcffd35b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bcffd35b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bcffd35b9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bcffd35b9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6" name="Shape 56"/>
        <p:cNvGrpSpPr/>
        <p:nvPr/>
      </p:nvGrpSpPr>
      <p:grpSpPr>
        <a:xfrm>
          <a:off x="0" y="0"/>
          <a:ext cx="0" cy="0"/>
          <a:chOff x="0" y="0"/>
          <a:chExt cx="0" cy="0"/>
        </a:xfrm>
      </p:grpSpPr>
      <p:sp>
        <p:nvSpPr>
          <p:cNvPr id="57" name="Google Shape;57;p13"/>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8" name="Google Shape;58;p13"/>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9" name="Google Shape;59;p1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0" name="Google Shape;60;p13"/>
          <p:cNvSpPr txBox="1"/>
          <p:nvPr>
            <p:ph type="ctrTitle"/>
          </p:nvPr>
        </p:nvSpPr>
        <p:spPr>
          <a:xfrm>
            <a:off x="1680302" y="1188925"/>
            <a:ext cx="5783400" cy="1457400"/>
          </a:xfrm>
          <a:prstGeom prst="rect">
            <a:avLst/>
          </a:prstGeom>
        </p:spPr>
        <p:txBody>
          <a:bodyPr anchorCtr="0" anchor="b" bIns="0" lIns="0" spcFirstLastPara="1" rIns="0" wrap="square" tIns="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61" name="Google Shape;61;p13"/>
          <p:cNvSpPr txBox="1"/>
          <p:nvPr>
            <p:ph idx="1" type="subTitle"/>
          </p:nvPr>
        </p:nvSpPr>
        <p:spPr>
          <a:xfrm>
            <a:off x="1680302" y="3049450"/>
            <a:ext cx="5783400" cy="9090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2" name="Google Shape;62;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63" name="Shape 63"/>
        <p:cNvGrpSpPr/>
        <p:nvPr/>
      </p:nvGrpSpPr>
      <p:grpSpPr>
        <a:xfrm>
          <a:off x="0" y="0"/>
          <a:ext cx="0" cy="0"/>
          <a:chOff x="0" y="0"/>
          <a:chExt cx="0" cy="0"/>
        </a:xfrm>
      </p:grpSpPr>
      <p:sp>
        <p:nvSpPr>
          <p:cNvPr id="64" name="Google Shape;64;p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5" name="Google Shape;65;p14"/>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 name="Google Shape;66;p1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364400" y="2202575"/>
            <a:ext cx="6112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latin typeface="Nunito"/>
                <a:ea typeface="Nunito"/>
                <a:cs typeface="Nunito"/>
                <a:sym typeface="Nunito"/>
              </a:rPr>
              <a:t>Privacy Unaware IoT</a:t>
            </a:r>
            <a:endParaRPr>
              <a:latin typeface="Nunito"/>
              <a:ea typeface="Nunito"/>
              <a:cs typeface="Nunito"/>
              <a:sym typeface="Nunito"/>
            </a:endParaRPr>
          </a:p>
          <a:p>
            <a:pPr indent="0" lvl="0" marL="0" rtl="0" algn="l">
              <a:spcBef>
                <a:spcPts val="0"/>
              </a:spcBef>
              <a:spcAft>
                <a:spcPts val="0"/>
              </a:spcAft>
              <a:buNone/>
            </a:pPr>
            <a:r>
              <a:t/>
            </a:r>
            <a:endParaRPr/>
          </a:p>
        </p:txBody>
      </p:sp>
      <p:sp>
        <p:nvSpPr>
          <p:cNvPr id="72" name="Google Shape;72;p15"/>
          <p:cNvSpPr txBox="1"/>
          <p:nvPr>
            <p:ph idx="4294967295" type="subTitle"/>
          </p:nvPr>
        </p:nvSpPr>
        <p:spPr>
          <a:xfrm>
            <a:off x="364400" y="3063375"/>
            <a:ext cx="8520600" cy="792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200"/>
              <a:t>Andrew Koenig, Philip Clevenger</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2799150" y="209200"/>
            <a:ext cx="35457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134" name="Google Shape;134;p24"/>
          <p:cNvSpPr txBox="1"/>
          <p:nvPr>
            <p:ph idx="4294967295" type="body"/>
          </p:nvPr>
        </p:nvSpPr>
        <p:spPr>
          <a:xfrm>
            <a:off x="1564800" y="1955775"/>
            <a:ext cx="6014400" cy="29562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t>We give IoT apps access to a lot of sensitive information, sometimes without realizing. It is important to know where your data goes, and who can see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Everyday Use</a:t>
            </a:r>
            <a:endParaRPr/>
          </a:p>
        </p:txBody>
      </p:sp>
      <p:sp>
        <p:nvSpPr>
          <p:cNvPr id="78" name="Google Shape;78;p16"/>
          <p:cNvSpPr txBox="1"/>
          <p:nvPr>
            <p:ph idx="1" type="body"/>
          </p:nvPr>
        </p:nvSpPr>
        <p:spPr>
          <a:xfrm>
            <a:off x="407350" y="1813600"/>
            <a:ext cx="4994400" cy="27009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Most of us use IoT devices daily, without realizing the danger they introduce when it comes to privacy and security.</a:t>
            </a:r>
            <a:endParaRPr/>
          </a:p>
        </p:txBody>
      </p:sp>
      <p:pic>
        <p:nvPicPr>
          <p:cNvPr id="79" name="Google Shape;79;p16"/>
          <p:cNvPicPr preferRelativeResize="0"/>
          <p:nvPr/>
        </p:nvPicPr>
        <p:blipFill>
          <a:blip r:embed="rId3">
            <a:alphaModFix/>
          </a:blip>
          <a:stretch>
            <a:fillRect/>
          </a:stretch>
        </p:blipFill>
        <p:spPr>
          <a:xfrm>
            <a:off x="5317400" y="840025"/>
            <a:ext cx="3724925" cy="372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580550" y="205975"/>
            <a:ext cx="8186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Problems with Security</a:t>
            </a:r>
            <a:endParaRPr/>
          </a:p>
        </p:txBody>
      </p:sp>
      <p:sp>
        <p:nvSpPr>
          <p:cNvPr id="85" name="Google Shape;85;p17"/>
          <p:cNvSpPr txBox="1"/>
          <p:nvPr>
            <p:ph idx="1" type="body"/>
          </p:nvPr>
        </p:nvSpPr>
        <p:spPr>
          <a:xfrm>
            <a:off x="413800" y="1410250"/>
            <a:ext cx="55881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Apps given certain permissions may leak information like location data to advertisers or other companies.</a:t>
            </a:r>
            <a:endParaRPr/>
          </a:p>
          <a:p>
            <a:pPr indent="-381000" lvl="0" marL="457200" rtl="0" algn="l">
              <a:spcBef>
                <a:spcPts val="0"/>
              </a:spcBef>
              <a:spcAft>
                <a:spcPts val="0"/>
              </a:spcAft>
              <a:buSzPts val="2400"/>
              <a:buChar char="❏"/>
            </a:pPr>
            <a:r>
              <a:rPr lang="en"/>
              <a:t>Sensitive information stored by an app may not be stored properly, and may appear as plain-text.</a:t>
            </a:r>
            <a:endParaRPr/>
          </a:p>
        </p:txBody>
      </p:sp>
      <p:pic>
        <p:nvPicPr>
          <p:cNvPr id="86" name="Google Shape;86;p17"/>
          <p:cNvPicPr preferRelativeResize="0"/>
          <p:nvPr/>
        </p:nvPicPr>
        <p:blipFill>
          <a:blip r:embed="rId3">
            <a:alphaModFix/>
          </a:blip>
          <a:stretch>
            <a:fillRect/>
          </a:stretch>
        </p:blipFill>
        <p:spPr>
          <a:xfrm>
            <a:off x="6323925" y="1562050"/>
            <a:ext cx="2410976" cy="241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Problems with Privacy</a:t>
            </a:r>
            <a:endParaRPr/>
          </a:p>
        </p:txBody>
      </p:sp>
      <p:sp>
        <p:nvSpPr>
          <p:cNvPr id="92" name="Google Shape;92;p18"/>
          <p:cNvSpPr txBox="1"/>
          <p:nvPr>
            <p:ph idx="1" type="body"/>
          </p:nvPr>
        </p:nvSpPr>
        <p:spPr>
          <a:xfrm>
            <a:off x="292100" y="1609500"/>
            <a:ext cx="4427400" cy="29496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A study conducted on 540 IoT related apps showed </a:t>
            </a:r>
            <a:r>
              <a:rPr b="1" i="1" lang="en">
                <a:latin typeface="Muli"/>
                <a:ea typeface="Muli"/>
                <a:cs typeface="Muli"/>
                <a:sym typeface="Muli"/>
              </a:rPr>
              <a:t>64%</a:t>
            </a:r>
            <a:r>
              <a:rPr lang="en"/>
              <a:t> of them leaked sensitive information to an external source.</a:t>
            </a:r>
            <a:endParaRPr/>
          </a:p>
          <a:p>
            <a:pPr indent="0" lvl="0" marL="0" rtl="0" algn="l">
              <a:spcBef>
                <a:spcPts val="600"/>
              </a:spcBef>
              <a:spcAft>
                <a:spcPts val="0"/>
              </a:spcAft>
              <a:buNone/>
            </a:pPr>
            <a:r>
              <a:t/>
            </a:r>
            <a:endParaRPr/>
          </a:p>
          <a:p>
            <a:pPr indent="0" lvl="0" marL="0" rtl="0" algn="ctr">
              <a:spcBef>
                <a:spcPts val="600"/>
              </a:spcBef>
              <a:spcAft>
                <a:spcPts val="0"/>
              </a:spcAft>
              <a:buNone/>
            </a:pPr>
            <a:r>
              <a:t/>
            </a:r>
            <a:endParaRPr sz="1000"/>
          </a:p>
          <a:p>
            <a:pPr indent="0" lvl="0" marL="0" rtl="0" algn="ctr">
              <a:spcBef>
                <a:spcPts val="600"/>
              </a:spcBef>
              <a:spcAft>
                <a:spcPts val="0"/>
              </a:spcAft>
              <a:buNone/>
            </a:pPr>
            <a:r>
              <a:rPr lang="en" sz="1000"/>
              <a:t>From:</a:t>
            </a:r>
            <a:r>
              <a:rPr i="1" lang="en" sz="1000"/>
              <a:t> “Analysis of Privacy-(un)aware IoT Applications”</a:t>
            </a:r>
            <a:endParaRPr i="1" sz="1000"/>
          </a:p>
        </p:txBody>
      </p:sp>
      <p:pic>
        <p:nvPicPr>
          <p:cNvPr id="93" name="Google Shape;93;p18"/>
          <p:cNvPicPr preferRelativeResize="0"/>
          <p:nvPr/>
        </p:nvPicPr>
        <p:blipFill>
          <a:blip r:embed="rId3">
            <a:alphaModFix/>
          </a:blip>
          <a:stretch>
            <a:fillRect/>
          </a:stretch>
        </p:blipFill>
        <p:spPr>
          <a:xfrm>
            <a:off x="4656950" y="1369750"/>
            <a:ext cx="4295775"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Storage</a:t>
            </a:r>
            <a:endParaRPr/>
          </a:p>
        </p:txBody>
      </p:sp>
      <p:sp>
        <p:nvSpPr>
          <p:cNvPr id="99" name="Google Shape;99;p19"/>
          <p:cNvSpPr txBox="1"/>
          <p:nvPr>
            <p:ph idx="1" type="body"/>
          </p:nvPr>
        </p:nvSpPr>
        <p:spPr>
          <a:xfrm>
            <a:off x="490800" y="1686450"/>
            <a:ext cx="5254800" cy="28149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Data collected by these apps may not immediately be sent to an external source, but it might still be stored on the device in a plain-text format.</a:t>
            </a:r>
            <a:endParaRPr/>
          </a:p>
        </p:txBody>
      </p:sp>
      <p:pic>
        <p:nvPicPr>
          <p:cNvPr id="100" name="Google Shape;100;p19"/>
          <p:cNvPicPr preferRelativeResize="0"/>
          <p:nvPr/>
        </p:nvPicPr>
        <p:blipFill>
          <a:blip r:embed="rId3">
            <a:alphaModFix/>
          </a:blip>
          <a:stretch>
            <a:fillRect/>
          </a:stretch>
        </p:blipFill>
        <p:spPr>
          <a:xfrm>
            <a:off x="6146383" y="1276077"/>
            <a:ext cx="2575891" cy="291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Privacy concerns</a:t>
            </a:r>
            <a:endParaRPr/>
          </a:p>
        </p:txBody>
      </p:sp>
      <p:sp>
        <p:nvSpPr>
          <p:cNvPr id="106" name="Google Shape;106;p20"/>
          <p:cNvSpPr txBox="1"/>
          <p:nvPr>
            <p:ph idx="1" type="body"/>
          </p:nvPr>
        </p:nvSpPr>
        <p:spPr>
          <a:xfrm>
            <a:off x="298425" y="1173025"/>
            <a:ext cx="4651800" cy="31617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lang="en" sz="2100"/>
              <a:t>How do people feel about their privacy on the internet?</a:t>
            </a:r>
            <a:endParaRPr sz="2100"/>
          </a:p>
          <a:p>
            <a:pPr indent="0" lvl="0" marL="0" rtl="0" algn="l">
              <a:spcBef>
                <a:spcPts val="600"/>
              </a:spcBef>
              <a:spcAft>
                <a:spcPts val="0"/>
              </a:spcAft>
              <a:buNone/>
            </a:pPr>
            <a:r>
              <a:t/>
            </a:r>
            <a:endParaRPr sz="2100"/>
          </a:p>
          <a:p>
            <a:pPr indent="-361950" lvl="0" marL="457200" rtl="0" algn="l">
              <a:spcBef>
                <a:spcPts val="600"/>
              </a:spcBef>
              <a:spcAft>
                <a:spcPts val="0"/>
              </a:spcAft>
              <a:buSzPts val="2100"/>
              <a:buChar char="❏"/>
            </a:pPr>
            <a:r>
              <a:rPr lang="en" sz="2100"/>
              <a:t>103 are concerned</a:t>
            </a:r>
            <a:endParaRPr sz="2100"/>
          </a:p>
          <a:p>
            <a:pPr indent="-361950" lvl="0" marL="457200" rtl="0" algn="l">
              <a:spcBef>
                <a:spcPts val="0"/>
              </a:spcBef>
              <a:spcAft>
                <a:spcPts val="0"/>
              </a:spcAft>
              <a:buSzPts val="2100"/>
              <a:buChar char="❏"/>
            </a:pPr>
            <a:r>
              <a:rPr lang="en" sz="2100"/>
              <a:t>65 are uncomfortable</a:t>
            </a:r>
            <a:endParaRPr sz="2100"/>
          </a:p>
          <a:p>
            <a:pPr indent="-361950" lvl="0" marL="457200" rtl="0" algn="l">
              <a:spcBef>
                <a:spcPts val="0"/>
              </a:spcBef>
              <a:spcAft>
                <a:spcPts val="0"/>
              </a:spcAft>
              <a:buSzPts val="2100"/>
              <a:buChar char="❏"/>
            </a:pPr>
            <a:r>
              <a:rPr lang="en" sz="2100"/>
              <a:t>89 are aware</a:t>
            </a:r>
            <a:endParaRPr sz="2100"/>
          </a:p>
          <a:p>
            <a:pPr indent="-361950" lvl="0" marL="457200" rtl="0" algn="l">
              <a:spcBef>
                <a:spcPts val="0"/>
              </a:spcBef>
              <a:spcAft>
                <a:spcPts val="0"/>
              </a:spcAft>
              <a:buSzPts val="2100"/>
              <a:buChar char="❏"/>
            </a:pPr>
            <a:r>
              <a:rPr lang="en" sz="2100"/>
              <a:t>88 have heard about it</a:t>
            </a:r>
            <a:endParaRPr sz="2100"/>
          </a:p>
          <a:p>
            <a:pPr indent="0" lvl="0" marL="0" rtl="0" algn="l">
              <a:spcBef>
                <a:spcPts val="600"/>
              </a:spcBef>
              <a:spcAft>
                <a:spcPts val="0"/>
              </a:spcAft>
              <a:buNone/>
            </a:pPr>
            <a:r>
              <a:t/>
            </a:r>
            <a:endParaRPr sz="2100"/>
          </a:p>
          <a:p>
            <a:pPr indent="0" lvl="0" marL="0" rtl="0" algn="ctr">
              <a:spcBef>
                <a:spcPts val="600"/>
              </a:spcBef>
              <a:spcAft>
                <a:spcPts val="0"/>
              </a:spcAft>
              <a:buNone/>
            </a:pPr>
            <a:r>
              <a:rPr lang="en" sz="1000"/>
              <a:t>From:</a:t>
            </a:r>
            <a:r>
              <a:rPr i="1" lang="en" sz="1000"/>
              <a:t> “Analysis of Privacy-(un)aware IoT Applications”</a:t>
            </a:r>
            <a:endParaRPr i="1" sz="1000"/>
          </a:p>
          <a:p>
            <a:pPr indent="0" lvl="0" marL="0" rtl="0" algn="l">
              <a:spcBef>
                <a:spcPts val="600"/>
              </a:spcBef>
              <a:spcAft>
                <a:spcPts val="0"/>
              </a:spcAft>
              <a:buNone/>
            </a:pPr>
            <a:r>
              <a:t/>
            </a:r>
            <a:endParaRPr sz="2100"/>
          </a:p>
        </p:txBody>
      </p:sp>
      <p:pic>
        <p:nvPicPr>
          <p:cNvPr id="107" name="Google Shape;107;p20"/>
          <p:cNvPicPr preferRelativeResize="0"/>
          <p:nvPr/>
        </p:nvPicPr>
        <p:blipFill>
          <a:blip r:embed="rId3">
            <a:alphaModFix/>
          </a:blip>
          <a:stretch>
            <a:fillRect/>
          </a:stretch>
        </p:blipFill>
        <p:spPr>
          <a:xfrm>
            <a:off x="4435825" y="1715950"/>
            <a:ext cx="4126149" cy="27507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IoTWatch</a:t>
            </a:r>
            <a:endParaRPr/>
          </a:p>
        </p:txBody>
      </p:sp>
      <p:sp>
        <p:nvSpPr>
          <p:cNvPr id="113" name="Google Shape;113;p21"/>
          <p:cNvSpPr txBox="1"/>
          <p:nvPr>
            <p:ph idx="1" type="body"/>
          </p:nvPr>
        </p:nvSpPr>
        <p:spPr>
          <a:xfrm>
            <a:off x="3608350" y="1339700"/>
            <a:ext cx="48378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IoTWatch is an app created to monitor the data being collected or stored by other apps. It also notifies users when an app uses information that it should not.</a:t>
            </a:r>
            <a:endParaRPr/>
          </a:p>
        </p:txBody>
      </p:sp>
      <p:pic>
        <p:nvPicPr>
          <p:cNvPr id="114" name="Google Shape;114;p21"/>
          <p:cNvPicPr preferRelativeResize="0"/>
          <p:nvPr/>
        </p:nvPicPr>
        <p:blipFill>
          <a:blip r:embed="rId3">
            <a:alphaModFix/>
          </a:blip>
          <a:stretch>
            <a:fillRect/>
          </a:stretch>
        </p:blipFill>
        <p:spPr>
          <a:xfrm>
            <a:off x="216450" y="1677450"/>
            <a:ext cx="3420850" cy="21838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it works</a:t>
            </a:r>
            <a:endParaRPr/>
          </a:p>
        </p:txBody>
      </p:sp>
      <p:sp>
        <p:nvSpPr>
          <p:cNvPr id="120" name="Google Shape;120;p22"/>
          <p:cNvSpPr txBox="1"/>
          <p:nvPr>
            <p:ph idx="1" type="body"/>
          </p:nvPr>
        </p:nvSpPr>
        <p:spPr>
          <a:xfrm>
            <a:off x="630150" y="1263250"/>
            <a:ext cx="7883700" cy="1628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IoTWatch injects its own code into the chosen app, and allows the user to create their own privacy settings for the specified app.</a:t>
            </a:r>
            <a:endParaRPr/>
          </a:p>
        </p:txBody>
      </p:sp>
      <p:pic>
        <p:nvPicPr>
          <p:cNvPr id="121" name="Google Shape;121;p22"/>
          <p:cNvPicPr preferRelativeResize="0"/>
          <p:nvPr/>
        </p:nvPicPr>
        <p:blipFill>
          <a:blip r:embed="rId3">
            <a:alphaModFix/>
          </a:blip>
          <a:stretch>
            <a:fillRect/>
          </a:stretch>
        </p:blipFill>
        <p:spPr>
          <a:xfrm>
            <a:off x="1660800" y="3247528"/>
            <a:ext cx="5822402" cy="168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Delicate Balance</a:t>
            </a:r>
            <a:endParaRPr/>
          </a:p>
        </p:txBody>
      </p:sp>
      <p:sp>
        <p:nvSpPr>
          <p:cNvPr id="127" name="Google Shape;127;p23"/>
          <p:cNvSpPr txBox="1"/>
          <p:nvPr>
            <p:ph idx="1" type="body"/>
          </p:nvPr>
        </p:nvSpPr>
        <p:spPr>
          <a:xfrm>
            <a:off x="3289575" y="1648000"/>
            <a:ext cx="5742000" cy="2609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You </a:t>
            </a:r>
            <a:r>
              <a:rPr lang="en"/>
              <a:t>can't</a:t>
            </a:r>
            <a:r>
              <a:rPr lang="en"/>
              <a:t> always have the perfect balance of security, and usability. Each of us has to decide where we draw the line on our privacy.</a:t>
            </a:r>
            <a:endParaRPr/>
          </a:p>
        </p:txBody>
      </p:sp>
      <p:pic>
        <p:nvPicPr>
          <p:cNvPr id="128" name="Google Shape;128;p23"/>
          <p:cNvPicPr preferRelativeResize="0"/>
          <p:nvPr/>
        </p:nvPicPr>
        <p:blipFill>
          <a:blip r:embed="rId3">
            <a:alphaModFix/>
          </a:blip>
          <a:stretch>
            <a:fillRect/>
          </a:stretch>
        </p:blipFill>
        <p:spPr>
          <a:xfrm>
            <a:off x="-533750" y="1101825"/>
            <a:ext cx="4688950" cy="312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