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79" autoAdjust="0"/>
  </p:normalViewPr>
  <p:slideViewPr>
    <p:cSldViewPr snapToGrid="0" snapToObjects="1">
      <p:cViewPr varScale="1">
        <p:scale>
          <a:sx n="117" d="100"/>
          <a:sy n="117" d="100"/>
        </p:scale>
        <p:origin x="176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Rebound in monocytes without increase in %BrdU+ monocytes after BLZ-945 in SIV+ART+ animals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Andrew Ding-Su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Monocyte numbers</a:t>
            </a:r>
          </a:p>
        </p:txBody>
      </p:sp>
      <p:pic>
        <p:nvPicPr>
          <p:cNvPr id="3" name="Picture 1" descr="fig:  Untitled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162" y="1007393"/>
            <a:ext cx="5111093" cy="4085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366DE7-487F-0471-9586-65FE8F0B8869}"/>
              </a:ext>
            </a:extLst>
          </p:cNvPr>
          <p:cNvCxnSpPr/>
          <p:nvPr/>
        </p:nvCxnSpPr>
        <p:spPr>
          <a:xfrm>
            <a:off x="5567423" y="2571750"/>
            <a:ext cx="0" cy="345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838B22-A50A-C769-4A43-A7E22D4F641C}"/>
              </a:ext>
            </a:extLst>
          </p:cNvPr>
          <p:cNvSpPr txBox="1"/>
          <p:nvPr/>
        </p:nvSpPr>
        <p:spPr>
          <a:xfrm>
            <a:off x="5309980" y="220241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Total monocyte numbers remain the same during BLZ</a:t>
            </a:r>
          </a:p>
        </p:txBody>
      </p:sp>
      <p:pic>
        <p:nvPicPr>
          <p:cNvPr id="3" name="Picture 1" descr="fig:  Untitled_files/figure-pptx/graph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8434" y="1172086"/>
            <a:ext cx="4847132" cy="3874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BLZ-945 </a:t>
            </a:r>
            <a:r>
              <a:rPr lang="en-US" dirty="0"/>
              <a:t>may </a:t>
            </a:r>
            <a:r>
              <a:rPr dirty="0"/>
              <a:t>eliminate CD16+ monocyte populations</a:t>
            </a:r>
            <a:r>
              <a:rPr lang="en-US" dirty="0"/>
              <a:t> (data not significant)</a:t>
            </a:r>
            <a:endParaRPr dirty="0"/>
          </a:p>
        </p:txBody>
      </p:sp>
      <p:pic>
        <p:nvPicPr>
          <p:cNvPr id="3" name="Picture 1" descr="Untitled_files/figure-pptx/graph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318" y="1920479"/>
            <a:ext cx="3275443" cy="26180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-94557" y="1558012"/>
            <a:ext cx="279727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Classical</a:t>
            </a:r>
            <a:endParaRPr dirty="0"/>
          </a:p>
        </p:txBody>
      </p:sp>
      <p:pic>
        <p:nvPicPr>
          <p:cNvPr id="5" name="Picture 4" descr="Untitled_files/figure-pptx/graph-2-2.png">
            <a:extLst>
              <a:ext uri="{FF2B5EF4-FFF2-40B4-BE49-F238E27FC236}">
                <a16:creationId xmlns:a16="http://schemas.microsoft.com/office/drawing/2014/main" id="{9B4F0977-689E-A08D-049E-0043EDE5FC8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25761" y="1920479"/>
            <a:ext cx="3275443" cy="26180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20223-DB61-9117-621B-79ADD6A4746D}"/>
              </a:ext>
            </a:extLst>
          </p:cNvPr>
          <p:cNvSpPr txBox="1"/>
          <p:nvPr/>
        </p:nvSpPr>
        <p:spPr>
          <a:xfrm>
            <a:off x="5088330" y="1558012"/>
            <a:ext cx="488107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Nonclassical</a:t>
            </a:r>
            <a:endParaRPr dirty="0"/>
          </a:p>
        </p:txBody>
      </p:sp>
      <p:pic>
        <p:nvPicPr>
          <p:cNvPr id="8" name="Picture 7" descr="A graph of lines and dots&#10;&#10;Description automatically generated">
            <a:extLst>
              <a:ext uri="{FF2B5EF4-FFF2-40B4-BE49-F238E27FC236}">
                <a16:creationId xmlns:a16="http://schemas.microsoft.com/office/drawing/2014/main" id="{5C8E48E3-D120-B420-A5DB-BB61A8EC9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" y="1920479"/>
            <a:ext cx="2328539" cy="290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4B82DC-31CD-B903-A4AE-6D18E6B05F0A}"/>
              </a:ext>
            </a:extLst>
          </p:cNvPr>
          <p:cNvSpPr txBox="1"/>
          <p:nvPr/>
        </p:nvSpPr>
        <p:spPr>
          <a:xfrm>
            <a:off x="3031293" y="1558012"/>
            <a:ext cx="279727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Intermediate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95B-C8C8-EB72-121A-B268673F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of rebound in total monocytes in ART+BLZ animals (p=0.168), but not ART only animals</a:t>
            </a:r>
          </a:p>
        </p:txBody>
      </p:sp>
      <p:pic>
        <p:nvPicPr>
          <p:cNvPr id="4" name="Picture 3" descr="A graph of different points and lines&#10;&#10;Description automatically generated with medium confidence">
            <a:extLst>
              <a:ext uri="{FF2B5EF4-FFF2-40B4-BE49-F238E27FC236}">
                <a16:creationId xmlns:a16="http://schemas.microsoft.com/office/drawing/2014/main" id="{234D3DAE-B678-C308-835E-0B6BDA4B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32" y="1063229"/>
            <a:ext cx="3271486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of different types of art and art&#10;&#10;Description automatically generated with medium confidence">
            <a:extLst>
              <a:ext uri="{FF2B5EF4-FFF2-40B4-BE49-F238E27FC236}">
                <a16:creationId xmlns:a16="http://schemas.microsoft.com/office/drawing/2014/main" id="{A0B6E019-EA38-E1B9-979D-8B18A2A5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83" y="1675787"/>
            <a:ext cx="2956377" cy="1826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3650D-883B-E22F-3DE6-3302EF29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emergence of classical, intermediate, nonclassical monocytes in BLZ-945 treated animals?</a:t>
            </a:r>
          </a:p>
        </p:txBody>
      </p:sp>
      <p:pic>
        <p:nvPicPr>
          <p:cNvPr id="4" name="Picture 3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9E9F210D-BDB8-A354-1C85-1C6155D1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42743"/>
            <a:ext cx="2758668" cy="3440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8E97A9-6E8E-781D-862F-C3FE35C3E220}"/>
              </a:ext>
            </a:extLst>
          </p:cNvPr>
          <p:cNvSpPr txBox="1"/>
          <p:nvPr/>
        </p:nvSpPr>
        <p:spPr>
          <a:xfrm>
            <a:off x="1262743" y="127341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C431D-BB48-D826-89F6-6DB6293365AA}"/>
              </a:ext>
            </a:extLst>
          </p:cNvPr>
          <p:cNvSpPr txBox="1"/>
          <p:nvPr/>
        </p:nvSpPr>
        <p:spPr>
          <a:xfrm>
            <a:off x="1731621" y="182740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0.0628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B58BD-56A5-6093-1917-6681D9C6B68B}"/>
              </a:ext>
            </a:extLst>
          </p:cNvPr>
          <p:cNvSpPr txBox="1"/>
          <p:nvPr/>
        </p:nvSpPr>
        <p:spPr>
          <a:xfrm>
            <a:off x="562418" y="18274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0.267</a:t>
            </a:r>
          </a:p>
        </p:txBody>
      </p:sp>
      <p:pic>
        <p:nvPicPr>
          <p:cNvPr id="21" name="Picture 20" descr="A graph of a person's body&#10;&#10;Description automatically generated">
            <a:extLst>
              <a:ext uri="{FF2B5EF4-FFF2-40B4-BE49-F238E27FC236}">
                <a16:creationId xmlns:a16="http://schemas.microsoft.com/office/drawing/2014/main" id="{40F6B51B-672B-057D-6BD1-78D64F00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56" y="1642743"/>
            <a:ext cx="3131027" cy="20705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8A7FFC-265E-7322-57D6-21EDD8DA11AF}"/>
              </a:ext>
            </a:extLst>
          </p:cNvPr>
          <p:cNvSpPr txBox="1"/>
          <p:nvPr/>
        </p:nvSpPr>
        <p:spPr>
          <a:xfrm>
            <a:off x="3970711" y="1273411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469E6-1BAC-4121-D472-9AC8591B6888}"/>
              </a:ext>
            </a:extLst>
          </p:cNvPr>
          <p:cNvSpPr txBox="1"/>
          <p:nvPr/>
        </p:nvSpPr>
        <p:spPr>
          <a:xfrm>
            <a:off x="3444737" y="18274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17F43-64BC-C5DF-7039-BE7BA2610826}"/>
              </a:ext>
            </a:extLst>
          </p:cNvPr>
          <p:cNvSpPr txBox="1"/>
          <p:nvPr/>
        </p:nvSpPr>
        <p:spPr>
          <a:xfrm>
            <a:off x="5070289" y="178937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0.544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B9E46-C5C8-F420-67EB-609FA0F5684D}"/>
              </a:ext>
            </a:extLst>
          </p:cNvPr>
          <p:cNvSpPr txBox="1"/>
          <p:nvPr/>
        </p:nvSpPr>
        <p:spPr>
          <a:xfrm>
            <a:off x="7141049" y="1262032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nonclassical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AEE6D-0087-500E-9507-2AF311E0BFBB}"/>
              </a:ext>
            </a:extLst>
          </p:cNvPr>
          <p:cNvSpPr txBox="1"/>
          <p:nvPr/>
        </p:nvSpPr>
        <p:spPr>
          <a:xfrm>
            <a:off x="7917544" y="18274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954EF-5B08-2F67-72FF-16F7983C4293}"/>
              </a:ext>
            </a:extLst>
          </p:cNvPr>
          <p:cNvSpPr txBox="1"/>
          <p:nvPr/>
        </p:nvSpPr>
        <p:spPr>
          <a:xfrm>
            <a:off x="6695841" y="18274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0.485</a:t>
            </a:r>
          </a:p>
        </p:txBody>
      </p:sp>
    </p:spTree>
    <p:extLst>
      <p:ext uri="{BB962C8B-B14F-4D97-AF65-F5344CB8AC3E}">
        <p14:creationId xmlns:p14="http://schemas.microsoft.com/office/powerpoint/2010/main" val="3143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D586-4F69-86F7-9CDA-A5ED523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BLZ-945 animals have non-detectable %</a:t>
            </a:r>
            <a:r>
              <a:rPr lang="en-US" dirty="0" err="1"/>
              <a:t>BrdU</a:t>
            </a:r>
            <a:r>
              <a:rPr lang="en-US" dirty="0"/>
              <a:t> monocytes, despite rebound in monocyte numbers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C56843-875E-51F1-2DB7-950C5684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10" y="1208314"/>
            <a:ext cx="4181779" cy="3935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8176B-5029-B9E4-AF13-8DC856D255B5}"/>
              </a:ext>
            </a:extLst>
          </p:cNvPr>
          <p:cNvSpPr txBox="1"/>
          <p:nvPr/>
        </p:nvSpPr>
        <p:spPr>
          <a:xfrm>
            <a:off x="2900131" y="1023648"/>
            <a:ext cx="16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day post </a:t>
            </a:r>
            <a:r>
              <a:rPr lang="en-US" dirty="0" err="1"/>
              <a:t>BrdU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96ABB-C9A2-A394-53B7-8D0D11E7BA54}"/>
              </a:ext>
            </a:extLst>
          </p:cNvPr>
          <p:cNvSpPr txBox="1"/>
          <p:nvPr/>
        </p:nvSpPr>
        <p:spPr>
          <a:xfrm>
            <a:off x="4781510" y="1023648"/>
            <a:ext cx="16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day post </a:t>
            </a:r>
            <a:r>
              <a:rPr lang="en-US" dirty="0" err="1"/>
              <a:t>BrdU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C34C0-045B-4C51-6694-4E0407B17198}"/>
              </a:ext>
            </a:extLst>
          </p:cNvPr>
          <p:cNvSpPr txBox="1"/>
          <p:nvPr/>
        </p:nvSpPr>
        <p:spPr>
          <a:xfrm>
            <a:off x="457200" y="1417588"/>
            <a:ext cx="1956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BLZ-945 treated animals, at dpi 217 (left column) and 223 (right column). </a:t>
            </a:r>
            <a:r>
              <a:rPr lang="en-US" dirty="0" err="1"/>
              <a:t>BrdU</a:t>
            </a:r>
            <a:r>
              <a:rPr lang="en-US" dirty="0"/>
              <a:t> was administered at 216 dpi.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09041-B5E6-2926-E599-B9049773EAE0}"/>
              </a:ext>
            </a:extLst>
          </p:cNvPr>
          <p:cNvSpPr txBox="1"/>
          <p:nvPr/>
        </p:nvSpPr>
        <p:spPr>
          <a:xfrm>
            <a:off x="6730679" y="3184939"/>
            <a:ext cx="1956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BrdU</a:t>
            </a:r>
            <a:r>
              <a:rPr lang="en-US" dirty="0"/>
              <a:t>+ monocytes at any time after </a:t>
            </a:r>
            <a:r>
              <a:rPr lang="en-US" dirty="0" err="1"/>
              <a:t>tx</a:t>
            </a:r>
            <a:r>
              <a:rPr lang="en-US" dirty="0"/>
              <a:t> interruption in BLZ-945 treated animals.</a:t>
            </a:r>
          </a:p>
        </p:txBody>
      </p:sp>
    </p:spTree>
    <p:extLst>
      <p:ext uri="{BB962C8B-B14F-4D97-AF65-F5344CB8AC3E}">
        <p14:creationId xmlns:p14="http://schemas.microsoft.com/office/powerpoint/2010/main" val="13988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C5D67E5E-EE01-3508-B8E1-EB29D115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1" y="1063229"/>
            <a:ext cx="6712857" cy="41475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62741F-E0C5-3B16-CD53-4F3D7604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BLZ-945 animals have non-detectable %</a:t>
            </a:r>
            <a:r>
              <a:rPr lang="en-US" dirty="0" err="1"/>
              <a:t>BrdU</a:t>
            </a:r>
            <a:r>
              <a:rPr lang="en-US" dirty="0"/>
              <a:t> monocytes, despite rebound in monocyte numbers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9E64B-0882-C52E-57C8-81B12E529250}"/>
              </a:ext>
            </a:extLst>
          </p:cNvPr>
          <p:cNvCxnSpPr/>
          <p:nvPr/>
        </p:nvCxnSpPr>
        <p:spPr>
          <a:xfrm>
            <a:off x="5959308" y="2756416"/>
            <a:ext cx="0" cy="345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E85E20-233E-C458-1D0B-32094ED87D55}"/>
              </a:ext>
            </a:extLst>
          </p:cNvPr>
          <p:cNvSpPr txBox="1"/>
          <p:nvPr/>
        </p:nvSpPr>
        <p:spPr>
          <a:xfrm>
            <a:off x="5701865" y="23870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BLZ</a:t>
            </a:r>
          </a:p>
        </p:txBody>
      </p:sp>
    </p:spTree>
    <p:extLst>
      <p:ext uri="{BB962C8B-B14F-4D97-AF65-F5344CB8AC3E}">
        <p14:creationId xmlns:p14="http://schemas.microsoft.com/office/powerpoint/2010/main" val="8199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181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Rebound in monocytes without increase in %BrdU+ monocytes after BLZ-945 in SIV+ART+ animals</vt:lpstr>
      <vt:lpstr>Monocyte numbers</vt:lpstr>
      <vt:lpstr>Total monocyte numbers remain the same during BLZ</vt:lpstr>
      <vt:lpstr>BLZ-945 may eliminate CD16+ monocyte populations (data not significant)</vt:lpstr>
      <vt:lpstr>Trend of rebound in total monocytes in ART+BLZ animals (p=0.168), but not ART only animals</vt:lpstr>
      <vt:lpstr>Sequential emergence of classical, intermediate, nonclassical monocytes in BLZ-945 treated animals?</vt:lpstr>
      <vt:lpstr>BLZ-945 animals have non-detectable %BrdU monocytes, despite rebound in monocyte numbers</vt:lpstr>
      <vt:lpstr>BLZ-945 animals have non-detectable %BrdU monocytes, despite rebound in monocyte numbers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Rebound in monocytes without increase in %BrdU+ monocytes after BLZ-945 in SIV+ART+ animals</dc:title>
  <dc:creator>Andrew Ding-Su</dc:creator>
  <cp:keywords/>
  <cp:lastModifiedBy>Andrew Ding</cp:lastModifiedBy>
  <cp:revision>5</cp:revision>
  <cp:lastPrinted>2024-07-22T16:22:13Z</cp:lastPrinted>
  <dcterms:created xsi:type="dcterms:W3CDTF">2024-07-18T01:56:12Z</dcterms:created>
  <dcterms:modified xsi:type="dcterms:W3CDTF">2024-07-23T13:29:12Z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2024-07-18</vt:lpwstr>
  </property>
  <property fmtid="{D5CDD505-2E9C-101B-9397-08002B2CF9AE}" pid="3" name="output">
    <vt:lpwstr>powerpoint_presentation</vt:lpwstr>
  </property>
</Properties>
</file>