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5" r:id="rId4"/>
    <p:sldId id="258" r:id="rId5"/>
    <p:sldId id="284" r:id="rId6"/>
    <p:sldId id="275" r:id="rId7"/>
    <p:sldId id="286" r:id="rId8"/>
    <p:sldId id="321" r:id="rId9"/>
    <p:sldId id="314" r:id="rId10"/>
    <p:sldId id="266" r:id="rId11"/>
    <p:sldId id="262" r:id="rId12"/>
    <p:sldId id="263" r:id="rId13"/>
    <p:sldId id="268" r:id="rId14"/>
    <p:sldId id="271" r:id="rId15"/>
    <p:sldId id="272" r:id="rId16"/>
    <p:sldId id="298" r:id="rId17"/>
    <p:sldId id="299" r:id="rId18"/>
    <p:sldId id="264" r:id="rId19"/>
    <p:sldId id="313" r:id="rId20"/>
    <p:sldId id="287" r:id="rId21"/>
    <p:sldId id="269" r:id="rId22"/>
    <p:sldId id="267" r:id="rId23"/>
    <p:sldId id="304" r:id="rId24"/>
    <p:sldId id="270" r:id="rId25"/>
    <p:sldId id="305" r:id="rId26"/>
    <p:sldId id="277" r:id="rId27"/>
    <p:sldId id="279" r:id="rId28"/>
    <p:sldId id="309" r:id="rId29"/>
    <p:sldId id="291" r:id="rId30"/>
    <p:sldId id="280" r:id="rId31"/>
    <p:sldId id="281" r:id="rId32"/>
    <p:sldId id="306" r:id="rId33"/>
    <p:sldId id="282" r:id="rId34"/>
    <p:sldId id="283" r:id="rId35"/>
    <p:sldId id="307" r:id="rId36"/>
    <p:sldId id="292" r:id="rId37"/>
    <p:sldId id="289" r:id="rId38"/>
    <p:sldId id="295" r:id="rId39"/>
    <p:sldId id="296" r:id="rId40"/>
    <p:sldId id="297" r:id="rId41"/>
    <p:sldId id="320" r:id="rId42"/>
    <p:sldId id="315" r:id="rId43"/>
    <p:sldId id="316" r:id="rId44"/>
    <p:sldId id="317" r:id="rId45"/>
    <p:sldId id="293" r:id="rId46"/>
    <p:sldId id="322" r:id="rId47"/>
    <p:sldId id="32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1C26D-8DCD-46CE-BB94-093970F97D0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F39525-788D-43CC-B4E7-7AA4018A25F8}">
      <dgm:prSet/>
      <dgm:spPr/>
      <dgm:t>
        <a:bodyPr/>
        <a:lstStyle/>
        <a:p>
          <a:r>
            <a:rPr lang="en-US"/>
            <a:t>Professor Ferger</a:t>
          </a:r>
        </a:p>
      </dgm:t>
    </dgm:pt>
    <dgm:pt modelId="{02941233-A2B0-4FEF-9919-576BF5B90E5B}" type="parTrans" cxnId="{1311C160-316A-482B-9132-932912462EDE}">
      <dgm:prSet/>
      <dgm:spPr/>
      <dgm:t>
        <a:bodyPr/>
        <a:lstStyle/>
        <a:p>
          <a:endParaRPr lang="en-US"/>
        </a:p>
      </dgm:t>
    </dgm:pt>
    <dgm:pt modelId="{950E7521-AAE0-4408-95FE-98FFBB4DC002}" type="sibTrans" cxnId="{1311C160-316A-482B-9132-932912462EDE}">
      <dgm:prSet/>
      <dgm:spPr/>
      <dgm:t>
        <a:bodyPr/>
        <a:lstStyle/>
        <a:p>
          <a:endParaRPr lang="en-US"/>
        </a:p>
      </dgm:t>
    </dgm:pt>
    <dgm:pt modelId="{892F99C8-424C-4655-AFE0-70E514A3B046}">
      <dgm:prSet/>
      <dgm:spPr/>
      <dgm:t>
        <a:bodyPr/>
        <a:lstStyle/>
        <a:p>
          <a:r>
            <a:rPr lang="en-US"/>
            <a:t>Web Application Developer</a:t>
          </a:r>
        </a:p>
      </dgm:t>
    </dgm:pt>
    <dgm:pt modelId="{60739084-40EC-4E57-9436-AB8868D1C0B5}" type="parTrans" cxnId="{5BEDF41D-0528-4C88-A17A-3CBF2565705A}">
      <dgm:prSet/>
      <dgm:spPr/>
      <dgm:t>
        <a:bodyPr/>
        <a:lstStyle/>
        <a:p>
          <a:endParaRPr lang="en-US"/>
        </a:p>
      </dgm:t>
    </dgm:pt>
    <dgm:pt modelId="{848BCCC6-167D-4C50-8967-30F64B8E79D8}" type="sibTrans" cxnId="{5BEDF41D-0528-4C88-A17A-3CBF2565705A}">
      <dgm:prSet/>
      <dgm:spPr/>
      <dgm:t>
        <a:bodyPr/>
        <a:lstStyle/>
        <a:p>
          <a:endParaRPr lang="en-US"/>
        </a:p>
      </dgm:t>
    </dgm:pt>
    <dgm:pt modelId="{C68A1BF5-F9BB-41DA-8712-2ECAB216E9CC}">
      <dgm:prSet/>
      <dgm:spPr/>
      <dgm:t>
        <a:bodyPr/>
        <a:lstStyle/>
        <a:p>
          <a:r>
            <a:rPr lang="en-US"/>
            <a:t>I’ve been programming the front and backend of the web since 1999.</a:t>
          </a:r>
        </a:p>
      </dgm:t>
    </dgm:pt>
    <dgm:pt modelId="{DD87466F-8BCB-4F30-A6DE-052F3B48EB22}" type="parTrans" cxnId="{9F5890DE-DD6F-452F-924F-130B646ADFDC}">
      <dgm:prSet/>
      <dgm:spPr/>
      <dgm:t>
        <a:bodyPr/>
        <a:lstStyle/>
        <a:p>
          <a:endParaRPr lang="en-US"/>
        </a:p>
      </dgm:t>
    </dgm:pt>
    <dgm:pt modelId="{D6EC1ED1-D03D-46B4-A7DC-0801B1FC2BEA}" type="sibTrans" cxnId="{9F5890DE-DD6F-452F-924F-130B646ADFDC}">
      <dgm:prSet/>
      <dgm:spPr/>
      <dgm:t>
        <a:bodyPr/>
        <a:lstStyle/>
        <a:p>
          <a:endParaRPr lang="en-US"/>
        </a:p>
      </dgm:t>
    </dgm:pt>
    <dgm:pt modelId="{BFDE97DE-C45C-45E9-AC1F-6AB6C19C5C53}" type="pres">
      <dgm:prSet presAssocID="{1921C26D-8DCD-46CE-BB94-093970F97D0A}" presName="diagram" presStyleCnt="0">
        <dgm:presLayoutVars>
          <dgm:dir/>
          <dgm:resizeHandles val="exact"/>
        </dgm:presLayoutVars>
      </dgm:prSet>
      <dgm:spPr/>
    </dgm:pt>
    <dgm:pt modelId="{D8ACBB3D-2D1C-46A9-AD1F-D5EFDD650A71}" type="pres">
      <dgm:prSet presAssocID="{F3F39525-788D-43CC-B4E7-7AA4018A25F8}" presName="node" presStyleLbl="node1" presStyleIdx="0" presStyleCnt="3">
        <dgm:presLayoutVars>
          <dgm:bulletEnabled val="1"/>
        </dgm:presLayoutVars>
      </dgm:prSet>
      <dgm:spPr/>
    </dgm:pt>
    <dgm:pt modelId="{06F06D07-5BAB-4D9D-ABB4-BE73C50B7DED}" type="pres">
      <dgm:prSet presAssocID="{950E7521-AAE0-4408-95FE-98FFBB4DC002}" presName="sibTrans" presStyleCnt="0"/>
      <dgm:spPr/>
    </dgm:pt>
    <dgm:pt modelId="{5EA33FB8-ADB9-4C76-B404-71D0B7B9231F}" type="pres">
      <dgm:prSet presAssocID="{892F99C8-424C-4655-AFE0-70E514A3B046}" presName="node" presStyleLbl="node1" presStyleIdx="1" presStyleCnt="3">
        <dgm:presLayoutVars>
          <dgm:bulletEnabled val="1"/>
        </dgm:presLayoutVars>
      </dgm:prSet>
      <dgm:spPr/>
    </dgm:pt>
    <dgm:pt modelId="{F3A485E7-D3D7-42FB-8C38-E5BE18F77343}" type="pres">
      <dgm:prSet presAssocID="{848BCCC6-167D-4C50-8967-30F64B8E79D8}" presName="sibTrans" presStyleCnt="0"/>
      <dgm:spPr/>
    </dgm:pt>
    <dgm:pt modelId="{50656EDB-3EA5-44AB-8007-8715B806EDE4}" type="pres">
      <dgm:prSet presAssocID="{C68A1BF5-F9BB-41DA-8712-2ECAB216E9CC}" presName="node" presStyleLbl="node1" presStyleIdx="2" presStyleCnt="3">
        <dgm:presLayoutVars>
          <dgm:bulletEnabled val="1"/>
        </dgm:presLayoutVars>
      </dgm:prSet>
      <dgm:spPr/>
    </dgm:pt>
  </dgm:ptLst>
  <dgm:cxnLst>
    <dgm:cxn modelId="{5BEDF41D-0528-4C88-A17A-3CBF2565705A}" srcId="{1921C26D-8DCD-46CE-BB94-093970F97D0A}" destId="{892F99C8-424C-4655-AFE0-70E514A3B046}" srcOrd="1" destOrd="0" parTransId="{60739084-40EC-4E57-9436-AB8868D1C0B5}" sibTransId="{848BCCC6-167D-4C50-8967-30F64B8E79D8}"/>
    <dgm:cxn modelId="{082F0324-D780-4386-B6BB-E5FF5F7DC2A8}" type="presOf" srcId="{F3F39525-788D-43CC-B4E7-7AA4018A25F8}" destId="{D8ACBB3D-2D1C-46A9-AD1F-D5EFDD650A71}" srcOrd="0" destOrd="0" presId="urn:microsoft.com/office/officeart/2005/8/layout/default"/>
    <dgm:cxn modelId="{B61B872F-4E0D-40B9-A89B-4632F96B0821}" type="presOf" srcId="{892F99C8-424C-4655-AFE0-70E514A3B046}" destId="{5EA33FB8-ADB9-4C76-B404-71D0B7B9231F}" srcOrd="0" destOrd="0" presId="urn:microsoft.com/office/officeart/2005/8/layout/default"/>
    <dgm:cxn modelId="{1311C160-316A-482B-9132-932912462EDE}" srcId="{1921C26D-8DCD-46CE-BB94-093970F97D0A}" destId="{F3F39525-788D-43CC-B4E7-7AA4018A25F8}" srcOrd="0" destOrd="0" parTransId="{02941233-A2B0-4FEF-9919-576BF5B90E5B}" sibTransId="{950E7521-AAE0-4408-95FE-98FFBB4DC002}"/>
    <dgm:cxn modelId="{080BB656-A8CF-41F0-A413-7173EB4D3603}" type="presOf" srcId="{C68A1BF5-F9BB-41DA-8712-2ECAB216E9CC}" destId="{50656EDB-3EA5-44AB-8007-8715B806EDE4}" srcOrd="0" destOrd="0" presId="urn:microsoft.com/office/officeart/2005/8/layout/default"/>
    <dgm:cxn modelId="{7BDE16DE-C966-4D41-A09A-91C7F526CA1F}" type="presOf" srcId="{1921C26D-8DCD-46CE-BB94-093970F97D0A}" destId="{BFDE97DE-C45C-45E9-AC1F-6AB6C19C5C53}" srcOrd="0" destOrd="0" presId="urn:microsoft.com/office/officeart/2005/8/layout/default"/>
    <dgm:cxn modelId="{9F5890DE-DD6F-452F-924F-130B646ADFDC}" srcId="{1921C26D-8DCD-46CE-BB94-093970F97D0A}" destId="{C68A1BF5-F9BB-41DA-8712-2ECAB216E9CC}" srcOrd="2" destOrd="0" parTransId="{DD87466F-8BCB-4F30-A6DE-052F3B48EB22}" sibTransId="{D6EC1ED1-D03D-46B4-A7DC-0801B1FC2BEA}"/>
    <dgm:cxn modelId="{041B0614-5240-4D4D-8E3F-F2AD4B871221}" type="presParOf" srcId="{BFDE97DE-C45C-45E9-AC1F-6AB6C19C5C53}" destId="{D8ACBB3D-2D1C-46A9-AD1F-D5EFDD650A71}" srcOrd="0" destOrd="0" presId="urn:microsoft.com/office/officeart/2005/8/layout/default"/>
    <dgm:cxn modelId="{AB502410-C49C-4DBF-9FE1-079A8B5605C0}" type="presParOf" srcId="{BFDE97DE-C45C-45E9-AC1F-6AB6C19C5C53}" destId="{06F06D07-5BAB-4D9D-ABB4-BE73C50B7DED}" srcOrd="1" destOrd="0" presId="urn:microsoft.com/office/officeart/2005/8/layout/default"/>
    <dgm:cxn modelId="{CB43531D-47D1-45A8-9F83-CCA9BAEB0501}" type="presParOf" srcId="{BFDE97DE-C45C-45E9-AC1F-6AB6C19C5C53}" destId="{5EA33FB8-ADB9-4C76-B404-71D0B7B9231F}" srcOrd="2" destOrd="0" presId="urn:microsoft.com/office/officeart/2005/8/layout/default"/>
    <dgm:cxn modelId="{E960A6BA-E6DD-4F5F-8AC3-1F52B71DF5C4}" type="presParOf" srcId="{BFDE97DE-C45C-45E9-AC1F-6AB6C19C5C53}" destId="{F3A485E7-D3D7-42FB-8C38-E5BE18F77343}" srcOrd="3" destOrd="0" presId="urn:microsoft.com/office/officeart/2005/8/layout/default"/>
    <dgm:cxn modelId="{1122E6CC-37EF-43AC-BF4A-C569C42CADC5}" type="presParOf" srcId="{BFDE97DE-C45C-45E9-AC1F-6AB6C19C5C53}" destId="{50656EDB-3EA5-44AB-8007-8715B806EDE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CBB3D-2D1C-46A9-AD1F-D5EFDD650A71}">
      <dsp:nvSpPr>
        <dsp:cNvPr id="0" name=""/>
        <dsp:cNvSpPr/>
      </dsp:nvSpPr>
      <dsp:spPr>
        <a:xfrm>
          <a:off x="787" y="237401"/>
          <a:ext cx="3071603" cy="18429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Professor Ferger</a:t>
          </a:r>
        </a:p>
      </dsp:txBody>
      <dsp:txXfrm>
        <a:off x="787" y="237401"/>
        <a:ext cx="3071603" cy="1842962"/>
      </dsp:txXfrm>
    </dsp:sp>
    <dsp:sp modelId="{5EA33FB8-ADB9-4C76-B404-71D0B7B9231F}">
      <dsp:nvSpPr>
        <dsp:cNvPr id="0" name=""/>
        <dsp:cNvSpPr/>
      </dsp:nvSpPr>
      <dsp:spPr>
        <a:xfrm>
          <a:off x="3379551" y="237401"/>
          <a:ext cx="3071603" cy="1842962"/>
        </a:xfrm>
        <a:prstGeom prst="rect">
          <a:avLst/>
        </a:prstGeom>
        <a:solidFill>
          <a:schemeClr val="accent2">
            <a:hueOff val="689259"/>
            <a:satOff val="12903"/>
            <a:lumOff val="-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Web Application Developer</a:t>
          </a:r>
        </a:p>
      </dsp:txBody>
      <dsp:txXfrm>
        <a:off x="3379551" y="237401"/>
        <a:ext cx="3071603" cy="1842962"/>
      </dsp:txXfrm>
    </dsp:sp>
    <dsp:sp modelId="{50656EDB-3EA5-44AB-8007-8715B806EDE4}">
      <dsp:nvSpPr>
        <dsp:cNvPr id="0" name=""/>
        <dsp:cNvSpPr/>
      </dsp:nvSpPr>
      <dsp:spPr>
        <a:xfrm>
          <a:off x="1690169" y="2387523"/>
          <a:ext cx="3071603" cy="1842962"/>
        </a:xfrm>
        <a:prstGeom prst="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I’ve been programming the front and backend of the web since 1999.</a:t>
          </a:r>
        </a:p>
      </dsp:txBody>
      <dsp:txXfrm>
        <a:off x="1690169" y="2387523"/>
        <a:ext cx="3071603" cy="1842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imgres?imgurl=https%3A%2F%2Fmiro.medium.com%2Fv2%2Fresize%3Afit%3A5120%2F1*l4xICbIIYlz1OTymWCoUTw.jpeg&amp;tbnid=LZRGHQq-SaMplM&amp;vet=12ahUKEwi3qt_T0NiDAxXsC1kFHUF9C4gQMygAegQIARBx..i&amp;imgrefurl=https%3A%2F%2Fmedium.com%2Flevel-up-web%2Famazingly-useful-html-css-and-javascript-tools-and-libraries-d73b10fbae29&amp;docid=B4DrvIQ3WV0wVM&amp;w=2560&amp;h=1420&amp;q=html%20css%20javascript&amp;client=firefox-b-1-d&amp;ved=2ahUKEwi3qt_T0NiDAxXsC1kFHUF9C4gQMygAegQIARB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hestia.blogspot.com/2012/04/just-got-tagged-with-45-questions-about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hestia.blogspot.com/2012/04/just-got-tagged-with-45-questions-about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hestia.blogspot.com/2012/04/just-got-tagged-with-45-questions-about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hestia.blogspot.com/2012/04/just-got-tagged-with-45-questions-about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en.wikipedia.org/wiki/World_Wide_Web_Consortiu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hestia.blogspot.com/2012/04/just-got-tagged-with-45-questions-about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Front End </a:t>
            </a:r>
            <a:r>
              <a:rPr lang="en-US"/>
              <a:t>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1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 dirty="0"/>
              <a:t>What will you learn in this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>
            <a:normAutofit/>
          </a:bodyPr>
          <a:lstStyle/>
          <a:p>
            <a:pPr>
              <a:spcBef>
                <a:spcPts val="4200"/>
              </a:spcBef>
            </a:pPr>
            <a:r>
              <a:rPr lang="en-US" dirty="0"/>
              <a:t>HTML, CSS and JavaScript</a:t>
            </a:r>
          </a:p>
          <a:p>
            <a:pPr>
              <a:spcBef>
                <a:spcPts val="4200"/>
              </a:spcBef>
            </a:pPr>
            <a:r>
              <a:rPr lang="en-US" dirty="0"/>
              <a:t>Web development language and concepts</a:t>
            </a:r>
          </a:p>
          <a:p>
            <a:pPr>
              <a:spcBef>
                <a:spcPts val="4200"/>
              </a:spcBef>
            </a:pPr>
            <a:r>
              <a:rPr lang="en-US" dirty="0"/>
              <a:t>How to craft &amp; design a functional website</a:t>
            </a:r>
          </a:p>
        </p:txBody>
      </p:sp>
      <p:pic>
        <p:nvPicPr>
          <p:cNvPr id="1026" name="Picture 2" descr="Amazingly Useful HTML, CSS and JavaScript Tools and Libraries | by Bradley  Nice | Level Up! | Medium">
            <a:hlinkClick r:id="rId2"/>
            <a:extLst>
              <a:ext uri="{FF2B5EF4-FFF2-40B4-BE49-F238E27FC236}">
                <a16:creationId xmlns:a16="http://schemas.microsoft.com/office/drawing/2014/main" id="{47A90709-5535-29D0-4CD2-77ADA7306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610" y="2561099"/>
            <a:ext cx="3135414" cy="173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69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365375" cy="4038600"/>
          </a:xfrm>
        </p:spPr>
        <p:txBody>
          <a:bodyPr/>
          <a:lstStyle/>
          <a:p>
            <a:r>
              <a:rPr lang="en-US" dirty="0"/>
              <a:t>Bring your laptop to class every day.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Textbook: Learning Web Design: A Beginner's Guide to HTML, CSS, JavaScript, and Web Graphics</a:t>
            </a:r>
          </a:p>
        </p:txBody>
      </p:sp>
      <p:pic>
        <p:nvPicPr>
          <p:cNvPr id="5" name="Picture 4" descr="A picture containing palm&#10;&#10;Description automatically generated">
            <a:extLst>
              <a:ext uri="{FF2B5EF4-FFF2-40B4-BE49-F238E27FC236}">
                <a16:creationId xmlns:a16="http://schemas.microsoft.com/office/drawing/2014/main" id="{97AF2AAD-1BFC-47AE-A3C9-ED688D33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03" y="523875"/>
            <a:ext cx="47625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 algn="ctr">
              <a:buNone/>
            </a:pPr>
            <a:r>
              <a:rPr lang="en-US" dirty="0"/>
              <a:t>Tour of Blackboard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5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late work accepted – instead, I drop two labs for times when you aren’t feeling well, forgot, got overwhelmed with other work, 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makeup exams or exams at alternate times.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mobile phone use in class unless it’s needed for lesson.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due dates are posted in the syllabus today.  </a:t>
            </a:r>
            <a:br>
              <a:rPr lang="en-US" dirty="0"/>
            </a:br>
            <a:r>
              <a:rPr lang="en-US" dirty="0"/>
              <a:t>Plan accordingly.</a:t>
            </a:r>
          </a:p>
        </p:txBody>
      </p:sp>
    </p:spTree>
    <p:extLst>
      <p:ext uri="{BB962C8B-B14F-4D97-AF65-F5344CB8AC3E}">
        <p14:creationId xmlns:p14="http://schemas.microsoft.com/office/powerpoint/2010/main" val="382979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Due Saturday at 11:59pm </a:t>
            </a:r>
            <a:br>
              <a:rPr lang="en-US" sz="4400" dirty="0"/>
            </a:br>
            <a:r>
              <a:rPr lang="en-US" sz="4400" dirty="0"/>
              <a:t>submitted to blackboard.syr.edu</a:t>
            </a:r>
          </a:p>
        </p:txBody>
      </p:sp>
    </p:spTree>
    <p:extLst>
      <p:ext uri="{BB962C8B-B14F-4D97-AF65-F5344CB8AC3E}">
        <p14:creationId xmlns:p14="http://schemas.microsoft.com/office/powerpoint/2010/main" val="365539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 Exams</a:t>
            </a:r>
          </a:p>
          <a:p>
            <a:r>
              <a:rPr lang="en-US" sz="4400" dirty="0"/>
              <a:t> Worth 100 points each</a:t>
            </a:r>
          </a:p>
        </p:txBody>
      </p:sp>
    </p:spTree>
    <p:extLst>
      <p:ext uri="{BB962C8B-B14F-4D97-AF65-F5344CB8AC3E}">
        <p14:creationId xmlns:p14="http://schemas.microsoft.com/office/powerpoint/2010/main" val="323238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 There is one project worth 120 points.  </a:t>
            </a:r>
          </a:p>
          <a:p>
            <a:r>
              <a:rPr lang="en-US" sz="4400" dirty="0"/>
              <a:t> The project will be split into parts due throughout the semester.</a:t>
            </a:r>
          </a:p>
        </p:txBody>
      </p:sp>
    </p:spTree>
    <p:extLst>
      <p:ext uri="{BB962C8B-B14F-4D97-AF65-F5344CB8AC3E}">
        <p14:creationId xmlns:p14="http://schemas.microsoft.com/office/powerpoint/2010/main" val="392366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Weekly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/>
              <a:t>5 points are allotted for participation.  To earn these points, you must: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Attend class and come on time.  </a:t>
            </a:r>
            <a:br>
              <a:rPr lang="en-US"/>
            </a:br>
            <a:r>
              <a:rPr lang="en-US"/>
              <a:t>Joining a couple minutes after start time is </a:t>
            </a:r>
            <a:r>
              <a:rPr lang="en-US" b="1"/>
              <a:t>not</a:t>
            </a:r>
            <a:r>
              <a:rPr lang="en-US"/>
              <a:t> on time.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Be engaged in class.  Ask questions.  Be able to answer questions I ask.  Work on lab during lab time.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If you are joining the class virtually respond when I ask you a question.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Complete participation activities and turn them in at end of class.</a:t>
            </a:r>
            <a:br>
              <a:rPr lang="en-US"/>
            </a:br>
            <a:endParaRPr lang="en-US"/>
          </a:p>
          <a:p>
            <a:pPr marL="45720" indent="0" algn="ctr">
              <a:buNone/>
            </a:pPr>
            <a:r>
              <a:rPr lang="en-US"/>
              <a:t>Participation is all or nothing.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There will be a form linked in Blackboard announcements for you to let me know if you can’t make it to class.</a:t>
            </a:r>
          </a:p>
        </p:txBody>
      </p:sp>
    </p:spTree>
    <p:extLst>
      <p:ext uri="{BB962C8B-B14F-4D97-AF65-F5344CB8AC3E}">
        <p14:creationId xmlns:p14="http://schemas.microsoft.com/office/powerpoint/2010/main" val="353447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136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Who am I? 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About the Class</a:t>
            </a:r>
          </a:p>
          <a:p>
            <a:r>
              <a:rPr lang="en-US" dirty="0"/>
              <a:t>History of the Internet</a:t>
            </a:r>
          </a:p>
          <a:p>
            <a:r>
              <a:rPr lang="en-US" dirty="0"/>
              <a:t>How the Web Works</a:t>
            </a:r>
          </a:p>
        </p:txBody>
      </p:sp>
    </p:spTree>
    <p:extLst>
      <p:ext uri="{BB962C8B-B14F-4D97-AF65-F5344CB8AC3E}">
        <p14:creationId xmlns:p14="http://schemas.microsoft.com/office/powerpoint/2010/main" val="9668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Flow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083C39-2255-4CA5-B9C6-57C9E8D1F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854362"/>
              </p:ext>
            </p:extLst>
          </p:nvPr>
        </p:nvGraphicFramePr>
        <p:xfrm>
          <a:off x="1143000" y="2057400"/>
          <a:ext cx="9872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75917630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764408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72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Tuesday by start of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textbook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3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Saturday by 11:59pm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8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Sunday 11:59pm (4 deliverables thru semester)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turn in project milestone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632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07C3EE-64CB-4BFA-9480-7A0DC933E8F7}"/>
              </a:ext>
            </a:extLst>
          </p:cNvPr>
          <p:cNvSpPr txBox="1"/>
          <p:nvPr/>
        </p:nvSpPr>
        <p:spPr>
          <a:xfrm>
            <a:off x="1341120" y="4480560"/>
            <a:ext cx="950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check the syllabus and mark the important dates on your calendar.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2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986758"/>
              </p:ext>
            </p:extLst>
          </p:nvPr>
        </p:nvGraphicFramePr>
        <p:xfrm>
          <a:off x="1143000" y="2057400"/>
          <a:ext cx="9082549" cy="343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644">
                <a:tc>
                  <a:txBody>
                    <a:bodyPr/>
                    <a:lstStyle/>
                    <a:p>
                      <a:r>
                        <a:rPr lang="en-US" dirty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of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644">
                <a:tc>
                  <a:txBody>
                    <a:bodyPr/>
                    <a:lstStyle/>
                    <a:p>
                      <a:r>
                        <a:rPr lang="en-US" dirty="0"/>
                        <a:t>Participation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(best 12 count)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644">
                <a:tc>
                  <a:txBody>
                    <a:bodyPr/>
                    <a:lstStyle/>
                    <a:p>
                      <a:r>
                        <a:rPr lang="en-US" dirty="0"/>
                        <a:t>Labs</a:t>
                      </a:r>
                    </a:p>
                    <a:p>
                      <a:r>
                        <a:rPr lang="en-US" sz="1400" dirty="0"/>
                        <a:t>(best 12 count)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644">
                <a:tc>
                  <a:txBody>
                    <a:bodyPr/>
                    <a:lstStyle/>
                    <a:p>
                      <a:r>
                        <a:rPr lang="en-US" dirty="0"/>
                        <a:t>Exams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644">
                <a:tc>
                  <a:txBody>
                    <a:bodyPr/>
                    <a:lstStyle/>
                    <a:p>
                      <a:r>
                        <a:rPr lang="en-US" baseline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42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" y="235974"/>
            <a:ext cx="11710220" cy="6381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047" y="2187492"/>
            <a:ext cx="6798074" cy="2074210"/>
          </a:xfrm>
          <a:noFill/>
        </p:spPr>
        <p:txBody>
          <a:bodyPr/>
          <a:lstStyle/>
          <a:p>
            <a:r>
              <a:rPr lang="en-US" b="1" dirty="0">
                <a:ln w="22225">
                  <a:solidFill>
                    <a:schemeClr val="tx1"/>
                  </a:solidFill>
                </a:ln>
              </a:rPr>
              <a:t>History of the Internet</a:t>
            </a:r>
          </a:p>
        </p:txBody>
      </p:sp>
    </p:spTree>
    <p:extLst>
      <p:ext uri="{BB962C8B-B14F-4D97-AF65-F5344CB8AC3E}">
        <p14:creationId xmlns:p14="http://schemas.microsoft.com/office/powerpoint/2010/main" val="14461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54BDD8-B30E-41B1-A8AD-5423212A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1160917"/>
            <a:ext cx="3912583" cy="4722297"/>
          </a:xfrm>
        </p:spPr>
        <p:txBody>
          <a:bodyPr>
            <a:normAutofit/>
          </a:bodyPr>
          <a:lstStyle/>
          <a:p>
            <a:r>
              <a:rPr lang="en-US" sz="4800" dirty="0"/>
              <a:t>What is the difference between the internet and the web?</a:t>
            </a:r>
          </a:p>
        </p:txBody>
      </p:sp>
      <p:pic>
        <p:nvPicPr>
          <p:cNvPr id="10" name="Content Placeholder 9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FDE2A71C-F0A9-43D1-9A48-91C52523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064" y="1160918"/>
            <a:ext cx="6045576" cy="4534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0C323-E1A4-442F-9A40-44EE3AA443CC}"/>
              </a:ext>
            </a:extLst>
          </p:cNvPr>
          <p:cNvSpPr txBox="1"/>
          <p:nvPr/>
        </p:nvSpPr>
        <p:spPr>
          <a:xfrm>
            <a:off x="4549684" y="54950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weethestia.blogspot.com/2012/04/just-got-tagged-with-45-questions-abou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0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Between Web and Internet</a:t>
            </a:r>
          </a:p>
        </p:txBody>
      </p:sp>
      <p:pic>
        <p:nvPicPr>
          <p:cNvPr id="5" name="Content Placeholder 4" descr="A picture containing drawing, device&#10;&#10;Description automatically generated">
            <a:extLst>
              <a:ext uri="{FF2B5EF4-FFF2-40B4-BE49-F238E27FC236}">
                <a16:creationId xmlns:a16="http://schemas.microsoft.com/office/drawing/2014/main" id="{AA82D66C-853D-415B-9FBA-17924E274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637008"/>
            <a:ext cx="6045576" cy="358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1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54BDD8-B30E-41B1-A8AD-5423212A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1160917"/>
            <a:ext cx="3912583" cy="293400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What decade was the internet conceived?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0" name="Content Placeholder 9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FDE2A71C-F0A9-43D1-9A48-91C52523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064" y="1160918"/>
            <a:ext cx="6045576" cy="4534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0C323-E1A4-442F-9A40-44EE3AA443CC}"/>
              </a:ext>
            </a:extLst>
          </p:cNvPr>
          <p:cNvSpPr txBox="1"/>
          <p:nvPr/>
        </p:nvSpPr>
        <p:spPr>
          <a:xfrm>
            <a:off x="4549684" y="54950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weethestia.blogspot.com/2012/04/just-got-tagged-with-45-questions-abou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70FC202-73B2-4BD9-AD0B-8391031CDFA0}"/>
              </a:ext>
            </a:extLst>
          </p:cNvPr>
          <p:cNvSpPr txBox="1">
            <a:spLocks/>
          </p:cNvSpPr>
          <p:nvPr/>
        </p:nvSpPr>
        <p:spPr>
          <a:xfrm>
            <a:off x="7558564" y="3631096"/>
            <a:ext cx="3912583" cy="260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1940s</a:t>
            </a:r>
          </a:p>
          <a:p>
            <a:pPr algn="ctr"/>
            <a:r>
              <a:rPr lang="en-US" sz="4800" dirty="0"/>
              <a:t>1950s</a:t>
            </a:r>
          </a:p>
          <a:p>
            <a:pPr algn="ctr"/>
            <a:r>
              <a:rPr lang="en-US" sz="4800" dirty="0"/>
              <a:t>1960s</a:t>
            </a:r>
          </a:p>
          <a:p>
            <a:pPr algn="ctr"/>
            <a:r>
              <a:rPr lang="en-US" sz="4800" dirty="0"/>
              <a:t>1970s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1548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97280"/>
            <a:ext cx="5149645" cy="1737360"/>
          </a:xfrm>
        </p:spPr>
        <p:txBody>
          <a:bodyPr/>
          <a:lstStyle/>
          <a:p>
            <a:r>
              <a:rPr lang="en-US" dirty="0"/>
              <a:t>When was the idea of the internet conceived?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5149644" cy="288036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2000" b="1" dirty="0"/>
              <a:t>1962 </a:t>
            </a:r>
            <a:r>
              <a:rPr lang="en-US" sz="2000" b="1" dirty="0" err="1"/>
              <a:t>Licklider</a:t>
            </a:r>
            <a:r>
              <a:rPr lang="en-US" sz="2000" b="1" dirty="0"/>
              <a:t> of MIT</a:t>
            </a:r>
          </a:p>
          <a:p>
            <a:endParaRPr lang="en-US" dirty="0"/>
          </a:p>
          <a:p>
            <a:r>
              <a:rPr lang="en-US" dirty="0"/>
              <a:t>Proposed the idea of a network of computer that could talk to each other.</a:t>
            </a:r>
          </a:p>
          <a:p>
            <a:pPr algn="ctr"/>
            <a:r>
              <a:rPr lang="en-US" dirty="0"/>
              <a:t>"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81" y="1097280"/>
            <a:ext cx="3881592" cy="46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86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was the first message sent on the </a:t>
            </a:r>
            <a:r>
              <a:rPr lang="en-US" sz="3600" dirty="0" err="1"/>
              <a:t>ARPAnet</a:t>
            </a:r>
            <a:r>
              <a:rPr lang="en-US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399"/>
            <a:ext cx="5946058" cy="422541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/>
              <a:t>1969 First Message Sent</a:t>
            </a:r>
          </a:p>
          <a:p>
            <a:r>
              <a:rPr lang="en-US" dirty="0"/>
              <a:t>First message was sent from UCLA to Stanford: “LOGIN”— it crashed the fledgling ARPA network anyway: The Stanford computer only received the note’s first two letters.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were 4 computers on the network in 1969.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early 1970’s several networks like </a:t>
            </a:r>
            <a:r>
              <a:rPr lang="en-US" dirty="0" err="1"/>
              <a:t>ARPAnet</a:t>
            </a:r>
            <a:r>
              <a:rPr lang="en-US" dirty="0"/>
              <a:t> had been developed.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44399"/>
          <a:stretch/>
        </p:blipFill>
        <p:spPr>
          <a:xfrm>
            <a:off x="7089059" y="1479882"/>
            <a:ext cx="4480560" cy="49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57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54BDD8-B30E-41B1-A8AD-5423212A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1160917"/>
            <a:ext cx="3912583" cy="2934005"/>
          </a:xfrm>
        </p:spPr>
        <p:txBody>
          <a:bodyPr>
            <a:normAutofit/>
          </a:bodyPr>
          <a:lstStyle/>
          <a:p>
            <a:r>
              <a:rPr lang="en-US" sz="4800" dirty="0"/>
              <a:t>What decade </a:t>
            </a:r>
            <a:r>
              <a:rPr lang="en-US" sz="4800"/>
              <a:t>was email invented</a:t>
            </a:r>
            <a:r>
              <a:rPr lang="en-US" sz="4800" dirty="0"/>
              <a:t>?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0" name="Content Placeholder 9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FDE2A71C-F0A9-43D1-9A48-91C52523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064" y="1160918"/>
            <a:ext cx="6045576" cy="4534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0C323-E1A4-442F-9A40-44EE3AA443CC}"/>
              </a:ext>
            </a:extLst>
          </p:cNvPr>
          <p:cNvSpPr txBox="1"/>
          <p:nvPr/>
        </p:nvSpPr>
        <p:spPr>
          <a:xfrm>
            <a:off x="4549684" y="54950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weethestia.blogspot.com/2012/04/just-got-tagged-with-45-questions-abou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70FC202-73B2-4BD9-AD0B-8391031CDFA0}"/>
              </a:ext>
            </a:extLst>
          </p:cNvPr>
          <p:cNvSpPr txBox="1">
            <a:spLocks/>
          </p:cNvSpPr>
          <p:nvPr/>
        </p:nvSpPr>
        <p:spPr>
          <a:xfrm>
            <a:off x="7558564" y="3631096"/>
            <a:ext cx="3912583" cy="260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1960s</a:t>
            </a:r>
          </a:p>
          <a:p>
            <a:pPr algn="ctr"/>
            <a:r>
              <a:rPr lang="en-US" sz="4800" dirty="0"/>
              <a:t>1970s</a:t>
            </a:r>
            <a:br>
              <a:rPr lang="en-US" sz="4800" dirty="0"/>
            </a:br>
            <a:r>
              <a:rPr lang="en-US" sz="4800" dirty="0"/>
              <a:t>1980s</a:t>
            </a:r>
          </a:p>
          <a:p>
            <a:pPr algn="ctr"/>
            <a:r>
              <a:rPr lang="en-US" sz="4800" dirty="0"/>
              <a:t>1990s</a:t>
            </a:r>
          </a:p>
        </p:txBody>
      </p:sp>
    </p:spTree>
    <p:extLst>
      <p:ext uri="{BB962C8B-B14F-4D97-AF65-F5344CB8AC3E}">
        <p14:creationId xmlns:p14="http://schemas.microsoft.com/office/powerpoint/2010/main" val="228148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97280"/>
            <a:ext cx="5149645" cy="1737360"/>
          </a:xfrm>
        </p:spPr>
        <p:txBody>
          <a:bodyPr/>
          <a:lstStyle/>
          <a:p>
            <a:r>
              <a:rPr lang="en-US" dirty="0"/>
              <a:t>When was the idea of email conceived?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5149644" cy="288036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2000" b="1" dirty="0"/>
              <a:t>1971 Ray Tomlinson Develops Email</a:t>
            </a:r>
          </a:p>
          <a:p>
            <a:endParaRPr lang="en-US" dirty="0"/>
          </a:p>
          <a:p>
            <a:pPr algn="ctr"/>
            <a:r>
              <a:rPr lang="en-US" dirty="0"/>
              <a:t>Came up with @ symbol to tell the difference between person and location in an email address.</a:t>
            </a:r>
          </a:p>
        </p:txBody>
      </p:sp>
      <p:pic>
        <p:nvPicPr>
          <p:cNvPr id="5" name="Picture 4" descr="A person sitting in a chair&#10;&#10;Description automatically generated">
            <a:extLst>
              <a:ext uri="{FF2B5EF4-FFF2-40B4-BE49-F238E27FC236}">
                <a16:creationId xmlns:a16="http://schemas.microsoft.com/office/drawing/2014/main" id="{47E57547-0E0F-43A8-AC71-E329A0BC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42" y="962025"/>
            <a:ext cx="3952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</a:t>
            </a:r>
            <a:br>
              <a:rPr lang="en-US" dirty="0"/>
            </a:br>
            <a:r>
              <a:rPr lang="en-US" dirty="0"/>
              <a:t>Who are you?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technology that united all computers on early networks: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837903" cy="4038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/>
              <a:t>1971 Vincent Cerf </a:t>
            </a:r>
            <a:br>
              <a:rPr lang="en-US" b="1" dirty="0"/>
            </a:br>
            <a:r>
              <a:rPr lang="en-US" b="1" dirty="0"/>
              <a:t>Unifies Lots of Mini Networks Like </a:t>
            </a:r>
            <a:r>
              <a:rPr lang="en-US" b="1" dirty="0" err="1"/>
              <a:t>ARPANet</a:t>
            </a:r>
            <a:endParaRPr lang="en-US" b="1" dirty="0"/>
          </a:p>
          <a:p>
            <a:pPr marL="45720" indent="0">
              <a:buNone/>
            </a:pPr>
            <a:r>
              <a:rPr lang="en-US" dirty="0"/>
              <a:t>Developed transmission control protocol to help computers talk to each other.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43" y="2057400"/>
            <a:ext cx="4420865" cy="2976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0143" y="5456903"/>
            <a:ext cx="442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Diagram of the first internetworked connection</a:t>
            </a:r>
          </a:p>
        </p:txBody>
      </p:sp>
    </p:spTree>
    <p:extLst>
      <p:ext uri="{BB962C8B-B14F-4D97-AF65-F5344CB8AC3E}">
        <p14:creationId xmlns:p14="http://schemas.microsoft.com/office/powerpoint/2010/main" val="1276807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used the internet in the 1980’s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1980s, researchers and scientists used it to send files and data from one computer to another.</a:t>
            </a:r>
          </a:p>
        </p:txBody>
      </p:sp>
    </p:spTree>
    <p:extLst>
      <p:ext uri="{BB962C8B-B14F-4D97-AF65-F5344CB8AC3E}">
        <p14:creationId xmlns:p14="http://schemas.microsoft.com/office/powerpoint/2010/main" val="4211839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54BDD8-B30E-41B1-A8AD-5423212A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1160917"/>
            <a:ext cx="3912583" cy="2934005"/>
          </a:xfrm>
        </p:spPr>
        <p:txBody>
          <a:bodyPr>
            <a:normAutofit/>
          </a:bodyPr>
          <a:lstStyle/>
          <a:p>
            <a:r>
              <a:rPr lang="en-US" sz="4800" dirty="0"/>
              <a:t>What decade was the web invented?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0" name="Content Placeholder 9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FDE2A71C-F0A9-43D1-9A48-91C52523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064" y="1160918"/>
            <a:ext cx="6045576" cy="4534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0C323-E1A4-442F-9A40-44EE3AA443CC}"/>
              </a:ext>
            </a:extLst>
          </p:cNvPr>
          <p:cNvSpPr txBox="1"/>
          <p:nvPr/>
        </p:nvSpPr>
        <p:spPr>
          <a:xfrm>
            <a:off x="4549684" y="54950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weethestia.blogspot.com/2012/04/just-got-tagged-with-45-questions-abou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70FC202-73B2-4BD9-AD0B-8391031CDFA0}"/>
              </a:ext>
            </a:extLst>
          </p:cNvPr>
          <p:cNvSpPr txBox="1">
            <a:spLocks/>
          </p:cNvSpPr>
          <p:nvPr/>
        </p:nvSpPr>
        <p:spPr>
          <a:xfrm>
            <a:off x="7558564" y="3631096"/>
            <a:ext cx="3912583" cy="260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1960s</a:t>
            </a:r>
          </a:p>
          <a:p>
            <a:pPr algn="ctr"/>
            <a:r>
              <a:rPr lang="en-US" sz="4800" dirty="0"/>
              <a:t>1970s</a:t>
            </a:r>
            <a:br>
              <a:rPr lang="en-US" sz="4800" dirty="0"/>
            </a:br>
            <a:r>
              <a:rPr lang="en-US" sz="4800" dirty="0"/>
              <a:t>1980s</a:t>
            </a:r>
          </a:p>
          <a:p>
            <a:pPr algn="ctr"/>
            <a:r>
              <a:rPr lang="en-US" sz="4800" dirty="0"/>
              <a:t>1990s</a:t>
            </a:r>
          </a:p>
        </p:txBody>
      </p:sp>
    </p:spTree>
    <p:extLst>
      <p:ext uri="{BB962C8B-B14F-4D97-AF65-F5344CB8AC3E}">
        <p14:creationId xmlns:p14="http://schemas.microsoft.com/office/powerpoint/2010/main" val="798395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was the World Wide Web Invented?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122889" cy="33752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1991 Tim Berners-Lee (working at CERN) introduced the World Wide Web.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helped solve the difficulties scientists were having sharing information.</a:t>
            </a:r>
          </a:p>
          <a:p>
            <a:pPr lvl="1"/>
            <a:r>
              <a:rPr lang="en-US" dirty="0"/>
              <a:t>created HTML </a:t>
            </a:r>
          </a:p>
          <a:p>
            <a:pPr lvl="1"/>
            <a:r>
              <a:rPr lang="en-US" dirty="0"/>
              <a:t>created URLs</a:t>
            </a:r>
          </a:p>
          <a:p>
            <a:pPr lvl="1"/>
            <a:r>
              <a:rPr lang="en-US" dirty="0"/>
              <a:t>developed HTTP the protocol</a:t>
            </a:r>
          </a:p>
          <a:p>
            <a:pPr lvl="1"/>
            <a:r>
              <a:rPr lang="en-US" dirty="0"/>
              <a:t>director of the </a:t>
            </a:r>
            <a:r>
              <a:rPr lang="en-US" dirty="0">
                <a:hlinkClick r:id="rId2" tooltip="World Wide Web Consortium"/>
              </a:rPr>
              <a:t>World Wide Web Consortium</a:t>
            </a:r>
            <a:r>
              <a:rPr lang="en-US" dirty="0"/>
              <a:t> (W3C), which oversees the continued development of the Web.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man, person, cellphone, phone&#10;&#10;Description automatically generated">
            <a:extLst>
              <a:ext uri="{FF2B5EF4-FFF2-40B4-BE49-F238E27FC236}">
                <a16:creationId xmlns:a16="http://schemas.microsoft.com/office/drawing/2014/main" id="{DE002FF0-F97E-4083-B614-6C1F8A77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29" y="2057400"/>
            <a:ext cx="5072039" cy="3375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4D215-1CB0-497C-886D-5C7DB60EF716}"/>
              </a:ext>
            </a:extLst>
          </p:cNvPr>
          <p:cNvSpPr txBox="1"/>
          <p:nvPr/>
        </p:nvSpPr>
        <p:spPr>
          <a:xfrm>
            <a:off x="1143000" y="5775960"/>
            <a:ext cx="1049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a list of 80 cultural moments that shaped the world, chosen by a panel of 25 eminent scientists, academics, writers and world leaders, the invention of the World Wide Web was ranked number one.</a:t>
            </a:r>
          </a:p>
        </p:txBody>
      </p:sp>
    </p:spTree>
    <p:extLst>
      <p:ext uri="{BB962C8B-B14F-4D97-AF65-F5344CB8AC3E}">
        <p14:creationId xmlns:p14="http://schemas.microsoft.com/office/powerpoint/2010/main" val="1518490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popular web browser was called: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/>
              <a:t>Mosaic </a:t>
            </a:r>
          </a:p>
          <a:p>
            <a:r>
              <a:rPr lang="en-US" dirty="0"/>
              <a:t>allowed users to see words and pictures on the same page for the first time</a:t>
            </a:r>
          </a:p>
          <a:p>
            <a:r>
              <a:rPr lang="en-US" dirty="0"/>
              <a:t>to navigate using scrollbars and clickable links</a:t>
            </a:r>
          </a:p>
          <a:p>
            <a:pPr marL="45720" indent="0">
              <a:buNone/>
            </a:pPr>
            <a:r>
              <a:rPr lang="en-US" b="1" dirty="0"/>
              <a:t>1993</a:t>
            </a:r>
          </a:p>
          <a:p>
            <a:r>
              <a:rPr lang="en-US" dirty="0"/>
              <a:t>That same year, Congress decided that the Web could be used for commercial purposes. </a:t>
            </a:r>
          </a:p>
          <a:p>
            <a:r>
              <a:rPr lang="en-US" dirty="0"/>
              <a:t>Companies hurried to set up websites of their own, and e-commerce entrepreneurs began to use the Internet to sell goods directly to customers.</a:t>
            </a:r>
          </a:p>
        </p:txBody>
      </p:sp>
    </p:spTree>
    <p:extLst>
      <p:ext uri="{BB962C8B-B14F-4D97-AF65-F5344CB8AC3E}">
        <p14:creationId xmlns:p14="http://schemas.microsoft.com/office/powerpoint/2010/main" val="126358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54BDD8-B30E-41B1-A8AD-5423212A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1160917"/>
            <a:ext cx="3912583" cy="293400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What was the first thing purchased on the internet?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0" name="Content Placeholder 9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FDE2A71C-F0A9-43D1-9A48-91C52523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064" y="1160918"/>
            <a:ext cx="6045576" cy="4534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0C323-E1A4-442F-9A40-44EE3AA443CC}"/>
              </a:ext>
            </a:extLst>
          </p:cNvPr>
          <p:cNvSpPr txBox="1"/>
          <p:nvPr/>
        </p:nvSpPr>
        <p:spPr>
          <a:xfrm>
            <a:off x="4549684" y="54950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weethestia.blogspot.com/2012/04/just-got-tagged-with-45-questions-abou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70FC202-73B2-4BD9-AD0B-8391031CDFA0}"/>
              </a:ext>
            </a:extLst>
          </p:cNvPr>
          <p:cNvSpPr txBox="1">
            <a:spLocks/>
          </p:cNvSpPr>
          <p:nvPr/>
        </p:nvSpPr>
        <p:spPr>
          <a:xfrm>
            <a:off x="7558564" y="3631096"/>
            <a:ext cx="3912583" cy="260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Clothes</a:t>
            </a:r>
          </a:p>
          <a:p>
            <a:pPr algn="ctr"/>
            <a:r>
              <a:rPr lang="en-US" sz="4800" dirty="0"/>
              <a:t>Books</a:t>
            </a:r>
          </a:p>
          <a:p>
            <a:pPr algn="ctr"/>
            <a:r>
              <a:rPr lang="en-US" sz="4800" dirty="0"/>
              <a:t>Food</a:t>
            </a:r>
          </a:p>
        </p:txBody>
      </p:sp>
    </p:spTree>
    <p:extLst>
      <p:ext uri="{BB962C8B-B14F-4D97-AF65-F5344CB8AC3E}">
        <p14:creationId xmlns:p14="http://schemas.microsoft.com/office/powerpoint/2010/main" val="1067461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8412B9-4498-4BDF-AA20-B5934412F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8010B4-3D5B-43B9-B1FD-B3712BB8F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100" b="1" cap="all" dirty="0"/>
              <a:t>First thing purchased on the internet</a:t>
            </a:r>
          </a:p>
        </p:txBody>
      </p:sp>
      <p:pic>
        <p:nvPicPr>
          <p:cNvPr id="7" name="Content Placeholder 6" descr="A large pepperoni pizza&#10;&#10;Description automatically generated">
            <a:extLst>
              <a:ext uri="{FF2B5EF4-FFF2-40B4-BE49-F238E27FC236}">
                <a16:creationId xmlns:a16="http://schemas.microsoft.com/office/drawing/2014/main" id="{A09C06F0-743D-45DC-A42C-4EB2B2C3D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834"/>
          <a:stretch/>
        </p:blipFill>
        <p:spPr>
          <a:xfrm>
            <a:off x="3766820" y="838090"/>
            <a:ext cx="4653280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CE2A-24D9-40BB-BC9D-0744AA343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00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75EB0-B7A9-4C74-A83E-A8B731AE5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97" y="565573"/>
            <a:ext cx="10217325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1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ADA9D0-02F9-425E-889F-6DEBA4081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089" y="565573"/>
            <a:ext cx="5404741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Who am I?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8239D9-A472-6BE5-CB13-230BCFE2E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178161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214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6674-5D85-4BE7-8273-91D18217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of a Web Address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C32A65D-B12B-4B9B-B917-03AA2191A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742919"/>
              </p:ext>
            </p:extLst>
          </p:nvPr>
        </p:nvGraphicFramePr>
        <p:xfrm>
          <a:off x="1143000" y="2057400"/>
          <a:ext cx="9872662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520">
                  <a:extLst>
                    <a:ext uri="{9D8B030D-6E8A-4147-A177-3AD203B41FA5}">
                      <a16:colId xmlns:a16="http://schemas.microsoft.com/office/drawing/2014/main" val="2925638462"/>
                    </a:ext>
                  </a:extLst>
                </a:gridCol>
                <a:gridCol w="5712142">
                  <a:extLst>
                    <a:ext uri="{9D8B030D-6E8A-4147-A177-3AD203B41FA5}">
                      <a16:colId xmlns:a16="http://schemas.microsoft.com/office/drawing/2014/main" val="1237460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7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http://google.com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7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://maps.google.com</a:t>
                      </a:r>
                    </a:p>
                    <a:p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://maps.google.com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4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 name / IP 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google.com, 192.168.0.0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6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https://maps.google.com: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Top-level-domain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.com, .net, .edu, .co, .uk, etc.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Sub-domain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.syr.edu/visitors/visitors-future.html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72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DD4027-14D3-457C-A315-8590A58A8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39" y="561763"/>
            <a:ext cx="9478468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6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C4F-022C-4762-B7DA-17BE967E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47F8-7626-46FC-9087-CE291E31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 are text</a:t>
            </a:r>
          </a:p>
          <a:p>
            <a:r>
              <a:rPr lang="en-US" dirty="0"/>
              <a:t>The extension at the end of the file tells the browser how to interpret the files.</a:t>
            </a:r>
          </a:p>
          <a:p>
            <a:r>
              <a:rPr lang="en-US" dirty="0"/>
              <a:t>.htm or .html means that you are sending the browser an HTML file</a:t>
            </a:r>
          </a:p>
          <a:p>
            <a:r>
              <a:rPr lang="en-US" dirty="0" err="1"/>
              <a:t>index.hml</a:t>
            </a:r>
            <a:r>
              <a:rPr lang="en-US" dirty="0"/>
              <a:t> is a common name for a website’s home page</a:t>
            </a:r>
          </a:p>
        </p:txBody>
      </p:sp>
    </p:spTree>
    <p:extLst>
      <p:ext uri="{BB962C8B-B14F-4D97-AF65-F5344CB8AC3E}">
        <p14:creationId xmlns:p14="http://schemas.microsoft.com/office/powerpoint/2010/main" val="980955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4CC4F-022C-4762-B7DA-17BE967E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200" b="1" cap="all">
                <a:solidFill>
                  <a:srgbClr val="FFFFFF"/>
                </a:solidFill>
              </a:rPr>
              <a:t>What does the text on the page look like?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C660344-B888-46D3-A6C6-C1A64C0513F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1849" r="4025" b="1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38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0872A-672B-4263-8BA4-DAFF1090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200" b="1" cap="all">
                <a:solidFill>
                  <a:srgbClr val="FFFFFF"/>
                </a:solidFill>
              </a:rPr>
              <a:t>What will the user see in the browser?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C5990C-1DAB-4F6B-B99E-3953A7696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33" b="-2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26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CE2A-24D9-40BB-BC9D-0744AA343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72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 Group Activity 2pm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CE2A-24D9-40BB-BC9D-0744AA34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226" y="2057400"/>
            <a:ext cx="5063645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6132B-AA06-9228-EE2A-BF606086D37F}"/>
              </a:ext>
            </a:extLst>
          </p:cNvPr>
          <p:cNvSpPr txBox="1"/>
          <p:nvPr/>
        </p:nvSpPr>
        <p:spPr>
          <a:xfrm>
            <a:off x="847546" y="572666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https://padlet.com/laferger/pl2oa507b33oytcy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00CDF255-5B17-2E1F-6877-8DA4BB3E1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623658"/>
            <a:ext cx="4011570" cy="4011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74F32-7126-799A-CB79-4BB7AC33CB8C}"/>
              </a:ext>
            </a:extLst>
          </p:cNvPr>
          <p:cNvSpPr txBox="1"/>
          <p:nvPr/>
        </p:nvSpPr>
        <p:spPr>
          <a:xfrm>
            <a:off x="5538158" y="1779508"/>
            <a:ext cx="60945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Make a Post for Your Partner With: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Photo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Hometown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Favorite food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Superpower</a:t>
            </a:r>
          </a:p>
        </p:txBody>
      </p:sp>
    </p:spTree>
    <p:extLst>
      <p:ext uri="{BB962C8B-B14F-4D97-AF65-F5344CB8AC3E}">
        <p14:creationId xmlns:p14="http://schemas.microsoft.com/office/powerpoint/2010/main" val="548049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 Group Activity 3:30pm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2428F-D9F1-7D07-7AFA-55420754CBBA}"/>
              </a:ext>
            </a:extLst>
          </p:cNvPr>
          <p:cNvSpPr txBox="1"/>
          <p:nvPr/>
        </p:nvSpPr>
        <p:spPr>
          <a:xfrm>
            <a:off x="675016" y="581810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https://padlet.com/laferger/16hxutgk369uv30l</a:t>
            </a: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F0D5A310-0E8A-AD9C-07C2-A779C0F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90" y="1779508"/>
            <a:ext cx="4038600" cy="4038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F6E4A6-481A-03B4-8754-39C727FDA61A}"/>
              </a:ext>
            </a:extLst>
          </p:cNvPr>
          <p:cNvSpPr txBox="1"/>
          <p:nvPr/>
        </p:nvSpPr>
        <p:spPr>
          <a:xfrm>
            <a:off x="5538158" y="1779508"/>
            <a:ext cx="60945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Make a Post for Your Partner With: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Photo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Hometown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Favorite food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Superpower</a:t>
            </a:r>
          </a:p>
        </p:txBody>
      </p:sp>
    </p:spTree>
    <p:extLst>
      <p:ext uri="{BB962C8B-B14F-4D97-AF65-F5344CB8AC3E}">
        <p14:creationId xmlns:p14="http://schemas.microsoft.com/office/powerpoint/2010/main" val="307578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01" y="370246"/>
            <a:ext cx="4711143" cy="6099379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540790-9336-4941-B4C7-09DBEFDE4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47" y="370246"/>
            <a:ext cx="4080144" cy="60993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740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2005782"/>
            <a:ext cx="3931920" cy="681375"/>
          </a:xfrm>
        </p:spPr>
        <p:txBody>
          <a:bodyPr/>
          <a:lstStyle/>
          <a:p>
            <a:r>
              <a:rPr lang="en-US" dirty="0"/>
              <a:t>Where am I?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Office Hours: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Hinds 323b</a:t>
            </a:r>
          </a:p>
          <a:p>
            <a:r>
              <a:rPr lang="en-US" sz="2800" dirty="0"/>
              <a:t>Thurs 12:30-1:30pm</a:t>
            </a:r>
          </a:p>
          <a:p>
            <a:endParaRPr lang="en-US" sz="2800" dirty="0"/>
          </a:p>
        </p:txBody>
      </p:sp>
      <p:pic>
        <p:nvPicPr>
          <p:cNvPr id="8" name="Content Placeholder 7" descr="A picture containing building, outdoor, sky, apartment building&#10;&#10;Description automatically generated">
            <a:extLst>
              <a:ext uri="{FF2B5EF4-FFF2-40B4-BE49-F238E27FC236}">
                <a16:creationId xmlns:a16="http://schemas.microsoft.com/office/drawing/2014/main" id="{4BDD8726-F49F-4BA8-A914-811877C6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475" y="1760707"/>
            <a:ext cx="6027555" cy="4020734"/>
          </a:xfrm>
        </p:spPr>
      </p:pic>
    </p:spTree>
    <p:extLst>
      <p:ext uri="{BB962C8B-B14F-4D97-AF65-F5344CB8AC3E}">
        <p14:creationId xmlns:p14="http://schemas.microsoft.com/office/powerpoint/2010/main" val="214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CE2A-24D9-40BB-BC9D-0744AA34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Preferred Name</a:t>
            </a:r>
          </a:p>
          <a:p>
            <a:r>
              <a:rPr lang="en-US" sz="2800" dirty="0"/>
              <a:t>Pronouns</a:t>
            </a:r>
          </a:p>
        </p:txBody>
      </p:sp>
    </p:spTree>
    <p:extLst>
      <p:ext uri="{BB962C8B-B14F-4D97-AF65-F5344CB8AC3E}">
        <p14:creationId xmlns:p14="http://schemas.microsoft.com/office/powerpoint/2010/main" val="87845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CE2A-24D9-40BB-BC9D-0744AA34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school?</a:t>
            </a:r>
          </a:p>
          <a:p>
            <a:pPr lvl="1"/>
            <a:r>
              <a:rPr lang="en-US" sz="2600" dirty="0"/>
              <a:t>iSchool or dual / architecture / arts and sciences / education / engineering and computer science / </a:t>
            </a:r>
            <a:r>
              <a:rPr lang="en-US" sz="2600" dirty="0" err="1"/>
              <a:t>falk</a:t>
            </a:r>
            <a:r>
              <a:rPr lang="en-US" sz="2600" dirty="0"/>
              <a:t> / law / </a:t>
            </a:r>
            <a:r>
              <a:rPr lang="en-US" sz="2600" dirty="0" err="1"/>
              <a:t>whitman</a:t>
            </a:r>
            <a:r>
              <a:rPr lang="en-US" sz="2600" dirty="0"/>
              <a:t> / maxwell / </a:t>
            </a:r>
            <a:r>
              <a:rPr lang="en-US" sz="2600" dirty="0" err="1"/>
              <a:t>newhouse</a:t>
            </a:r>
            <a:r>
              <a:rPr lang="en-US" sz="2600" dirty="0"/>
              <a:t> / </a:t>
            </a:r>
            <a:r>
              <a:rPr lang="en-US" sz="2600" dirty="0" err="1"/>
              <a:t>vpa</a:t>
            </a:r>
            <a:endParaRPr lang="en-US" sz="2600" dirty="0"/>
          </a:p>
          <a:p>
            <a:r>
              <a:rPr lang="en-US" sz="2800" dirty="0"/>
              <a:t>What year are you?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Who has previous coding experience?</a:t>
            </a:r>
          </a:p>
        </p:txBody>
      </p:sp>
    </p:spTree>
    <p:extLst>
      <p:ext uri="{BB962C8B-B14F-4D97-AF65-F5344CB8AC3E}">
        <p14:creationId xmlns:p14="http://schemas.microsoft.com/office/powerpoint/2010/main" val="422370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 Padlet at the end!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CE2A-24D9-40BB-BC9D-0744AA34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321316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1247</Words>
  <Application>Microsoft Office PowerPoint</Application>
  <PresentationFormat>Widescreen</PresentationFormat>
  <Paragraphs>200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Corbel</vt:lpstr>
      <vt:lpstr>Basis</vt:lpstr>
      <vt:lpstr>Welcome to ist 263</vt:lpstr>
      <vt:lpstr>Agenda</vt:lpstr>
      <vt:lpstr>Who am I?  Who are you?</vt:lpstr>
      <vt:lpstr>Who am I?</vt:lpstr>
      <vt:lpstr>PowerPoint Presentation</vt:lpstr>
      <vt:lpstr>Where am I?</vt:lpstr>
      <vt:lpstr>Who are you?</vt:lpstr>
      <vt:lpstr>Who are you?</vt:lpstr>
      <vt:lpstr>Who are you? Padlet at the end!</vt:lpstr>
      <vt:lpstr>About the Class</vt:lpstr>
      <vt:lpstr>What will you learn in this class?</vt:lpstr>
      <vt:lpstr>Class Requirements</vt:lpstr>
      <vt:lpstr>Blackboard</vt:lpstr>
      <vt:lpstr>General Policies</vt:lpstr>
      <vt:lpstr>Weekly Labs</vt:lpstr>
      <vt:lpstr>Exams</vt:lpstr>
      <vt:lpstr>Projects</vt:lpstr>
      <vt:lpstr>Weekly Participation</vt:lpstr>
      <vt:lpstr>Absence</vt:lpstr>
      <vt:lpstr>Class Flow</vt:lpstr>
      <vt:lpstr>Grades</vt:lpstr>
      <vt:lpstr>History of the Internet</vt:lpstr>
      <vt:lpstr>What is the difference between the internet and the web?</vt:lpstr>
      <vt:lpstr>Difference Between Web and Internet</vt:lpstr>
      <vt:lpstr>What decade was the internet conceived? </vt:lpstr>
      <vt:lpstr>When was the idea of the internet conceived?</vt:lpstr>
      <vt:lpstr>What was the first message sent on the ARPAnet?</vt:lpstr>
      <vt:lpstr>What decade was email invented? </vt:lpstr>
      <vt:lpstr>When was the idea of email conceived?</vt:lpstr>
      <vt:lpstr>Modern technology that united all computers on early networks: TCP/IP</vt:lpstr>
      <vt:lpstr>Who used the internet in the 1980’s</vt:lpstr>
      <vt:lpstr>What decade was the web invented? </vt:lpstr>
      <vt:lpstr>When was the World Wide Web Invented?</vt:lpstr>
      <vt:lpstr>The first popular web browser was called:</vt:lpstr>
      <vt:lpstr>What was the first thing purchased on the internet? </vt:lpstr>
      <vt:lpstr>First thing purchased on the internet</vt:lpstr>
      <vt:lpstr>How the Web Works</vt:lpstr>
      <vt:lpstr>PowerPoint Presentation</vt:lpstr>
      <vt:lpstr>PowerPoint Presentation</vt:lpstr>
      <vt:lpstr>Vocabulary of a Web Address</vt:lpstr>
      <vt:lpstr>PowerPoint Presentation</vt:lpstr>
      <vt:lpstr>A Basic Web Page</vt:lpstr>
      <vt:lpstr>What does the text on the page look like?</vt:lpstr>
      <vt:lpstr>What will the user see in the browser?</vt:lpstr>
      <vt:lpstr>Questions?</vt:lpstr>
      <vt:lpstr>Who are you? Group Activity 2pm Class</vt:lpstr>
      <vt:lpstr>Who are you? Group Activity 3:30pm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ist 263</dc:title>
  <dc:creator>L F</dc:creator>
  <cp:lastModifiedBy>Laurie A Ferger</cp:lastModifiedBy>
  <cp:revision>30</cp:revision>
  <dcterms:created xsi:type="dcterms:W3CDTF">2020-08-24T04:38:30Z</dcterms:created>
  <dcterms:modified xsi:type="dcterms:W3CDTF">2024-01-12T20:06:46Z</dcterms:modified>
</cp:coreProperties>
</file>