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71" r:id="rId2"/>
    <p:sldId id="260" r:id="rId3"/>
    <p:sldId id="259" r:id="rId4"/>
    <p:sldId id="270" r:id="rId5"/>
    <p:sldId id="262" r:id="rId6"/>
    <p:sldId id="261" r:id="rId7"/>
    <p:sldId id="265"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9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drew\Documents\Data%20Projects\Concentrix-Case-Study\ConcentrixCombin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drew\Documents\Data%20Projects\Concentrix-Case-Study\ConcentrixCombin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drew\Documents\Data%20Projects\Concentrix-Case-Study\ConcentrixCombin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ndrew\Documents\Data%20Projects\Concentrix-Case-Study\ConcentrixCombined.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lumMod val="95000"/>
                    <a:lumOff val="5000"/>
                  </a:schemeClr>
                </a:solidFill>
                <a:latin typeface="+mn-lt"/>
                <a:ea typeface="+mn-ea"/>
                <a:cs typeface="+mn-cs"/>
              </a:defRPr>
            </a:pPr>
            <a:r>
              <a:rPr lang="en-US"/>
              <a:t>Frequency of Different Contact Reasons</a:t>
            </a:r>
          </a:p>
        </c:rich>
      </c:tx>
      <c:overlay val="0"/>
      <c:spPr>
        <a:noFill/>
        <a:ln>
          <a:noFill/>
        </a:ln>
        <a:effectLst/>
      </c:spPr>
      <c:txPr>
        <a:bodyPr rot="0" spcFirstLastPara="1" vertOverflow="ellipsis" vert="horz" wrap="square" anchor="ctr" anchorCtr="1"/>
        <a:lstStyle/>
        <a:p>
          <a:pPr>
            <a:defRPr sz="1400" b="0" i="0" u="none" strike="noStrike" baseline="0">
              <a:solidFill>
                <a:schemeClr val="tx1">
                  <a:lumMod val="95000"/>
                  <a:lumOff val="5000"/>
                </a:schemeClr>
              </a:solidFill>
              <a:latin typeface="+mn-lt"/>
              <a:ea typeface="+mn-ea"/>
              <a:cs typeface="+mn-cs"/>
            </a:defRPr>
          </a:pPr>
          <a:endParaRPr lang="en-US"/>
        </a:p>
      </c:txPr>
    </c:title>
    <c:autoTitleDeleted val="0"/>
    <c:plotArea>
      <c:layout/>
      <c:barChart>
        <c:barDir val="col"/>
        <c:grouping val="clustered"/>
        <c:varyColors val="0"/>
        <c:ser>
          <c:idx val="0"/>
          <c:order val="0"/>
          <c:tx>
            <c:strRef>
              <c:f>ConcentrixCombined!$K$155</c:f>
              <c:strCache>
                <c:ptCount val="1"/>
                <c:pt idx="0">
                  <c:v>Count</c:v>
                </c:pt>
              </c:strCache>
            </c:strRef>
          </c:tx>
          <c:spPr>
            <a:solidFill>
              <a:schemeClr val="accent2">
                <a:lumMod val="75000"/>
              </a:schemeClr>
            </a:solidFill>
            <a:ln>
              <a:noFill/>
            </a:ln>
            <a:effectLst/>
          </c:spPr>
          <c:invertIfNegative val="0"/>
          <c:dPt>
            <c:idx val="0"/>
            <c:invertIfNegative val="0"/>
            <c:bubble3D val="0"/>
            <c:spPr>
              <a:solidFill>
                <a:schemeClr val="accent2">
                  <a:lumMod val="75000"/>
                </a:schemeClr>
              </a:solidFill>
              <a:ln w="50800">
                <a:solidFill>
                  <a:srgbClr val="00B050"/>
                </a:solidFill>
              </a:ln>
              <a:effectLst/>
            </c:spPr>
            <c:extLst>
              <c:ext xmlns:c16="http://schemas.microsoft.com/office/drawing/2014/chart" uri="{C3380CC4-5D6E-409C-BE32-E72D297353CC}">
                <c16:uniqueId val="{00000000-A897-486F-8DF7-644397BAA954}"/>
              </c:ext>
            </c:extLst>
          </c:dPt>
          <c:dPt>
            <c:idx val="1"/>
            <c:invertIfNegative val="0"/>
            <c:bubble3D val="0"/>
            <c:spPr>
              <a:solidFill>
                <a:schemeClr val="accent2">
                  <a:lumMod val="75000"/>
                </a:schemeClr>
              </a:solidFill>
              <a:ln w="50800">
                <a:solidFill>
                  <a:srgbClr val="00B050"/>
                </a:solidFill>
              </a:ln>
              <a:effectLst/>
            </c:spPr>
            <c:extLst>
              <c:ext xmlns:c16="http://schemas.microsoft.com/office/drawing/2014/chart" uri="{C3380CC4-5D6E-409C-BE32-E72D297353CC}">
                <c16:uniqueId val="{00000001-A897-486F-8DF7-644397BAA954}"/>
              </c:ext>
            </c:extLst>
          </c:dPt>
          <c:dPt>
            <c:idx val="2"/>
            <c:invertIfNegative val="0"/>
            <c:bubble3D val="0"/>
            <c:spPr>
              <a:solidFill>
                <a:schemeClr val="accent2">
                  <a:lumMod val="75000"/>
                </a:schemeClr>
              </a:solidFill>
              <a:ln w="50800">
                <a:solidFill>
                  <a:srgbClr val="00B050"/>
                </a:solidFill>
              </a:ln>
              <a:effectLst/>
            </c:spPr>
            <c:extLst>
              <c:ext xmlns:c16="http://schemas.microsoft.com/office/drawing/2014/chart" uri="{C3380CC4-5D6E-409C-BE32-E72D297353CC}">
                <c16:uniqueId val="{00000002-A897-486F-8DF7-644397BAA954}"/>
              </c:ext>
            </c:extLst>
          </c:dPt>
          <c:cat>
            <c:strRef>
              <c:f>ConcentrixCombined!$J$156:$J$163</c:f>
              <c:strCache>
                <c:ptCount val="8"/>
                <c:pt idx="0">
                  <c:v>Add Services</c:v>
                </c:pt>
                <c:pt idx="1">
                  <c:v>Billing Question</c:v>
                </c:pt>
                <c:pt idx="2">
                  <c:v>Make a Payment</c:v>
                </c:pt>
                <c:pt idx="3">
                  <c:v>Billing Dispute</c:v>
                </c:pt>
                <c:pt idx="4">
                  <c:v>Service Question</c:v>
                </c:pt>
                <c:pt idx="5">
                  <c:v>Cancel Service</c:v>
                </c:pt>
                <c:pt idx="6">
                  <c:v>Device Question</c:v>
                </c:pt>
                <c:pt idx="7">
                  <c:v>Change Plan</c:v>
                </c:pt>
              </c:strCache>
            </c:strRef>
          </c:cat>
          <c:val>
            <c:numRef>
              <c:f>ConcentrixCombined!$K$156:$K$163</c:f>
              <c:numCache>
                <c:formatCode>General</c:formatCode>
                <c:ptCount val="8"/>
                <c:pt idx="0">
                  <c:v>40</c:v>
                </c:pt>
                <c:pt idx="1">
                  <c:v>30</c:v>
                </c:pt>
                <c:pt idx="2">
                  <c:v>21</c:v>
                </c:pt>
                <c:pt idx="3">
                  <c:v>17</c:v>
                </c:pt>
                <c:pt idx="4">
                  <c:v>13</c:v>
                </c:pt>
                <c:pt idx="5">
                  <c:v>8</c:v>
                </c:pt>
                <c:pt idx="6">
                  <c:v>8</c:v>
                </c:pt>
                <c:pt idx="7">
                  <c:v>6</c:v>
                </c:pt>
              </c:numCache>
            </c:numRef>
          </c:val>
          <c:extLst>
            <c:ext xmlns:c16="http://schemas.microsoft.com/office/drawing/2014/chart" uri="{C3380CC4-5D6E-409C-BE32-E72D297353CC}">
              <c16:uniqueId val="{00000000-0527-4D4F-B83C-D02F78C1128D}"/>
            </c:ext>
          </c:extLst>
        </c:ser>
        <c:dLbls>
          <c:showLegendKey val="0"/>
          <c:showVal val="0"/>
          <c:showCatName val="0"/>
          <c:showSerName val="0"/>
          <c:showPercent val="0"/>
          <c:showBubbleSize val="0"/>
        </c:dLbls>
        <c:gapWidth val="26"/>
        <c:axId val="1171335328"/>
        <c:axId val="962351248"/>
      </c:barChart>
      <c:catAx>
        <c:axId val="1171335328"/>
        <c:scaling>
          <c:orientation val="minMax"/>
        </c:scaling>
        <c:delete val="0"/>
        <c:axPos val="b"/>
        <c:title>
          <c:tx>
            <c:rich>
              <a:bodyPr rot="0" spcFirstLastPara="1" vertOverflow="ellipsis" vert="horz" wrap="square" anchor="ctr" anchorCtr="1"/>
              <a:lstStyle/>
              <a:p>
                <a:pPr>
                  <a:defRPr sz="900" b="0" i="0" u="none" strike="noStrike" baseline="0">
                    <a:solidFill>
                      <a:schemeClr val="tx1">
                        <a:lumMod val="95000"/>
                        <a:lumOff val="5000"/>
                      </a:schemeClr>
                    </a:solidFill>
                    <a:latin typeface="+mn-lt"/>
                    <a:ea typeface="+mn-ea"/>
                    <a:cs typeface="+mn-cs"/>
                  </a:defRPr>
                </a:pPr>
                <a:r>
                  <a:rPr lang="en-US" sz="1400" dirty="0"/>
                  <a:t>Contact Reason</a:t>
                </a:r>
              </a:p>
            </c:rich>
          </c:tx>
          <c:overlay val="0"/>
          <c:spPr>
            <a:noFill/>
            <a:ln>
              <a:noFill/>
            </a:ln>
            <a:effectLst/>
          </c:spPr>
          <c:txPr>
            <a:bodyPr rot="0" spcFirstLastPara="1" vertOverflow="ellipsis" vert="horz" wrap="square" anchor="ctr" anchorCtr="1"/>
            <a:lstStyle/>
            <a:p>
              <a:pPr>
                <a:defRPr sz="900" b="0" i="0" u="none" strike="noStrike" baseline="0">
                  <a:solidFill>
                    <a:schemeClr val="tx1">
                      <a:lumMod val="95000"/>
                      <a:lumOff val="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baseline="0">
                <a:solidFill>
                  <a:schemeClr val="tx1">
                    <a:lumMod val="95000"/>
                    <a:lumOff val="5000"/>
                  </a:schemeClr>
                </a:solidFill>
                <a:latin typeface="+mn-lt"/>
                <a:ea typeface="+mn-ea"/>
                <a:cs typeface="+mn-cs"/>
              </a:defRPr>
            </a:pPr>
            <a:endParaRPr lang="en-US"/>
          </a:p>
        </c:txPr>
        <c:crossAx val="962351248"/>
        <c:crosses val="autoZero"/>
        <c:auto val="1"/>
        <c:lblAlgn val="ctr"/>
        <c:lblOffset val="100"/>
        <c:noMultiLvlLbl val="0"/>
      </c:catAx>
      <c:valAx>
        <c:axId val="962351248"/>
        <c:scaling>
          <c:orientation val="minMax"/>
        </c:scaling>
        <c:delete val="1"/>
        <c:axPos val="l"/>
        <c:numFmt formatCode="General" sourceLinked="1"/>
        <c:majorTickMark val="none"/>
        <c:minorTickMark val="none"/>
        <c:tickLblPos val="nextTo"/>
        <c:crossAx val="1171335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a:softEdge rad="0"/>
    </a:effectLst>
  </c:spPr>
  <c:txPr>
    <a:bodyPr/>
    <a:lstStyle/>
    <a:p>
      <a:pPr>
        <a:defRPr>
          <a:solidFill>
            <a:schemeClr val="tx1">
              <a:lumMod val="95000"/>
              <a:lumOff val="5000"/>
            </a:schemeClr>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dirty="0"/>
              <a:t>Share of Self Service Channels Used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22677637083244828"/>
          <c:y val="0.14757594462570475"/>
          <c:w val="0.53934332721167377"/>
          <c:h val="0.76600102162492378"/>
        </c:manualLayout>
      </c:layout>
      <c:pieChart>
        <c:varyColors val="1"/>
        <c:ser>
          <c:idx val="0"/>
          <c:order val="0"/>
          <c:spPr>
            <a:ln w="12700">
              <a:solidFill>
                <a:schemeClr val="tx1"/>
              </a:solidFill>
            </a:ln>
          </c:spPr>
          <c:dPt>
            <c:idx val="0"/>
            <c:bubble3D val="0"/>
            <c:spPr>
              <a:solidFill>
                <a:schemeClr val="accent2">
                  <a:lumMod val="20000"/>
                  <a:lumOff val="80000"/>
                </a:schemeClr>
              </a:solidFill>
              <a:ln w="12700">
                <a:solidFill>
                  <a:schemeClr val="tx1"/>
                </a:solidFill>
              </a:ln>
              <a:effectLst/>
            </c:spPr>
            <c:extLst>
              <c:ext xmlns:c16="http://schemas.microsoft.com/office/drawing/2014/chart" uri="{C3380CC4-5D6E-409C-BE32-E72D297353CC}">
                <c16:uniqueId val="{00000001-D390-4D3E-9746-5A35B4369C8F}"/>
              </c:ext>
            </c:extLst>
          </c:dPt>
          <c:dPt>
            <c:idx val="1"/>
            <c:bubble3D val="0"/>
            <c:spPr>
              <a:solidFill>
                <a:schemeClr val="accent2">
                  <a:lumMod val="40000"/>
                  <a:lumOff val="60000"/>
                </a:schemeClr>
              </a:solidFill>
              <a:ln w="12700">
                <a:solidFill>
                  <a:schemeClr val="tx1"/>
                </a:solidFill>
              </a:ln>
              <a:effectLst/>
            </c:spPr>
            <c:extLst>
              <c:ext xmlns:c16="http://schemas.microsoft.com/office/drawing/2014/chart" uri="{C3380CC4-5D6E-409C-BE32-E72D297353CC}">
                <c16:uniqueId val="{00000003-D390-4D3E-9746-5A35B4369C8F}"/>
              </c:ext>
            </c:extLst>
          </c:dPt>
          <c:dPt>
            <c:idx val="2"/>
            <c:bubble3D val="0"/>
            <c:spPr>
              <a:solidFill>
                <a:schemeClr val="accent2">
                  <a:lumMod val="60000"/>
                  <a:lumOff val="40000"/>
                </a:schemeClr>
              </a:solidFill>
              <a:ln w="12700">
                <a:solidFill>
                  <a:schemeClr val="tx1"/>
                </a:solidFill>
              </a:ln>
              <a:effectLst/>
            </c:spPr>
            <c:extLst>
              <c:ext xmlns:c16="http://schemas.microsoft.com/office/drawing/2014/chart" uri="{C3380CC4-5D6E-409C-BE32-E72D297353CC}">
                <c16:uniqueId val="{00000005-D390-4D3E-9746-5A35B4369C8F}"/>
              </c:ext>
            </c:extLst>
          </c:dPt>
          <c:dPt>
            <c:idx val="3"/>
            <c:bubble3D val="0"/>
            <c:spPr>
              <a:solidFill>
                <a:schemeClr val="accent2">
                  <a:lumMod val="75000"/>
                </a:schemeClr>
              </a:solidFill>
              <a:ln w="12700">
                <a:solidFill>
                  <a:schemeClr val="tx1"/>
                </a:solidFill>
              </a:ln>
              <a:effectLst/>
            </c:spPr>
            <c:extLst>
              <c:ext xmlns:c16="http://schemas.microsoft.com/office/drawing/2014/chart" uri="{C3380CC4-5D6E-409C-BE32-E72D297353CC}">
                <c16:uniqueId val="{00000007-D390-4D3E-9746-5A35B4369C8F}"/>
              </c:ext>
            </c:extLst>
          </c:dPt>
          <c:dPt>
            <c:idx val="4"/>
            <c:bubble3D val="0"/>
            <c:spPr>
              <a:solidFill>
                <a:schemeClr val="accent2">
                  <a:lumMod val="50000"/>
                </a:schemeClr>
              </a:solidFill>
              <a:ln w="12700">
                <a:solidFill>
                  <a:schemeClr val="tx1"/>
                </a:solidFill>
              </a:ln>
              <a:effectLst/>
            </c:spPr>
            <c:extLst>
              <c:ext xmlns:c16="http://schemas.microsoft.com/office/drawing/2014/chart" uri="{C3380CC4-5D6E-409C-BE32-E72D297353CC}">
                <c16:uniqueId val="{00000009-D390-4D3E-9746-5A35B4369C8F}"/>
              </c:ext>
            </c:extLst>
          </c:dPt>
          <c:dLbls>
            <c:dLbl>
              <c:idx val="0"/>
              <c:tx>
                <c:rich>
                  <a:bodyPr rot="0" spcFirstLastPara="1" vertOverflow="clip" horzOverflow="clip" vert="horz" wrap="square" lIns="36576" tIns="18288" rIns="36576" bIns="18288" anchor="ctr" anchorCtr="1">
                    <a:spAutoFit/>
                  </a:bodyPr>
                  <a:lstStyle/>
                  <a:p>
                    <a:pPr>
                      <a:defRPr sz="900" b="0" i="0" u="none" strike="noStrike" kern="1200" baseline="0">
                        <a:solidFill>
                          <a:schemeClr val="tx1"/>
                        </a:solidFill>
                        <a:latin typeface="+mn-lt"/>
                        <a:ea typeface="+mn-ea"/>
                        <a:cs typeface="+mn-cs"/>
                      </a:defRPr>
                    </a:pPr>
                    <a:fld id="{19157AF9-59D2-4CAA-A472-7CA53969742E}" type="CATEGORYNAME">
                      <a:rPr lang="en-US" sz="1200"/>
                      <a:pPr>
                        <a:defRPr/>
                      </a:pPr>
                      <a:t>[CATEGORY NAME]</a:t>
                    </a:fld>
                    <a:r>
                      <a:rPr lang="en-US" sz="1200" baseline="0"/>
                      <a:t>
</a:t>
                    </a:r>
                    <a:fld id="{A4D04334-A40A-49FD-9292-488B84F0F05C}" type="PERCENTAGE">
                      <a:rPr lang="en-US" sz="1600" baseline="0"/>
                      <a:pPr>
                        <a:defRPr/>
                      </a:pPr>
                      <a:t>[PERCENTAGE]</a:t>
                    </a:fld>
                    <a:endParaRPr lang="en-US" sz="1200" baseline="0"/>
                  </a:p>
                </c:rich>
              </c:tx>
              <c:spPr>
                <a:noFill/>
                <a:ln cap="sq" cmpd="sng">
                  <a:noFill/>
                  <a:prstDash val="solid"/>
                  <a:round/>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15082147997629328"/>
                      <c:h val="0.17230929093784675"/>
                    </c:manualLayout>
                  </c15:layout>
                  <c15:dlblFieldTable/>
                  <c15:showDataLabelsRange val="0"/>
                </c:ext>
                <c:ext xmlns:c16="http://schemas.microsoft.com/office/drawing/2014/chart" uri="{C3380CC4-5D6E-409C-BE32-E72D297353CC}">
                  <c16:uniqueId val="{00000001-D390-4D3E-9746-5A35B4369C8F}"/>
                </c:ext>
              </c:extLst>
            </c:dLbl>
            <c:dLbl>
              <c:idx val="1"/>
              <c:layout>
                <c:manualLayout>
                  <c:x val="0.14436864307096839"/>
                  <c:y val="-0.23225447587015335"/>
                </c:manualLayout>
              </c:layout>
              <c:tx>
                <c:rich>
                  <a:bodyPr/>
                  <a:lstStyle/>
                  <a:p>
                    <a:fld id="{EB909A3E-ED8D-4A7B-B601-5A4ED2273516}" type="CATEGORYNAME">
                      <a:rPr lang="en-US" sz="1200"/>
                      <a:pPr/>
                      <a:t>[CATEGORY NAME]</a:t>
                    </a:fld>
                    <a:r>
                      <a:rPr lang="en-US" sz="1200" baseline="0"/>
                      <a:t>
</a:t>
                    </a:r>
                    <a:fld id="{2C21DB37-D911-45C0-AA11-63280984158D}" type="PERCENTAGE">
                      <a:rPr lang="en-US" sz="1600" baseline="0"/>
                      <a:pPr/>
                      <a:t>[PERCENTAGE]</a:t>
                    </a:fld>
                    <a:endParaRPr lang="en-US" sz="1200" baseline="0"/>
                  </a:p>
                </c:rich>
              </c:tx>
              <c:showLegendKey val="0"/>
              <c:showVal val="0"/>
              <c:showCatName val="1"/>
              <c:showSerName val="0"/>
              <c:showPercent val="1"/>
              <c:showBubbleSize val="0"/>
              <c:extLst>
                <c:ext xmlns:c15="http://schemas.microsoft.com/office/drawing/2012/chart" uri="{CE6537A1-D6FC-4f65-9D91-7224C49458BB}">
                  <c15:layout>
                    <c:manualLayout>
                      <c:w val="0.15048509658453985"/>
                      <c:h val="0.1315019269024531"/>
                    </c:manualLayout>
                  </c15:layout>
                  <c15:dlblFieldTable/>
                  <c15:showDataLabelsRange val="0"/>
                </c:ext>
                <c:ext xmlns:c16="http://schemas.microsoft.com/office/drawing/2014/chart" uri="{C3380CC4-5D6E-409C-BE32-E72D297353CC}">
                  <c16:uniqueId val="{00000003-D390-4D3E-9746-5A35B4369C8F}"/>
                </c:ext>
              </c:extLst>
            </c:dLbl>
            <c:dLbl>
              <c:idx val="2"/>
              <c:layout>
                <c:manualLayout>
                  <c:x val="0.13924560453893747"/>
                  <c:y val="2.8250284964447293E-2"/>
                </c:manualLayout>
              </c:layout>
              <c:tx>
                <c:rich>
                  <a:bodyPr/>
                  <a:lstStyle/>
                  <a:p>
                    <a:fld id="{082F8DF8-CEDD-458E-B1F2-390719E6ECE9}" type="CATEGORYNAME">
                      <a:rPr lang="en-US" sz="1200"/>
                      <a:pPr/>
                      <a:t>[CATEGORY NAME]</a:t>
                    </a:fld>
                    <a:r>
                      <a:rPr lang="en-US" sz="1200" baseline="0"/>
                      <a:t>
</a:t>
                    </a:r>
                    <a:fld id="{370DF769-BC26-4F37-81E0-841F8F60BD7B}" type="PERCENTAGE">
                      <a:rPr lang="en-US" sz="1600" baseline="0"/>
                      <a:pPr/>
                      <a:t>[PERCENTAGE]</a:t>
                    </a:fld>
                    <a:endParaRPr lang="en-US" sz="1200" baseline="0"/>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D390-4D3E-9746-5A35B4369C8F}"/>
                </c:ext>
              </c:extLst>
            </c:dLbl>
            <c:dLbl>
              <c:idx val="3"/>
              <c:layout>
                <c:manualLayout>
                  <c:x val="8.5286234958905069E-2"/>
                  <c:y val="0.13544857736796651"/>
                </c:manualLayout>
              </c:layout>
              <c:tx>
                <c:rich>
                  <a:bodyPr/>
                  <a:lstStyle/>
                  <a:p>
                    <a:fld id="{84A37E75-B762-43AD-9FAD-C9285C12ECB8}" type="CATEGORYNAME">
                      <a:rPr lang="en-US" sz="1200"/>
                      <a:pPr/>
                      <a:t>[CATEGORY NAME]</a:t>
                    </a:fld>
                    <a:r>
                      <a:rPr lang="en-US" sz="1200" baseline="0"/>
                      <a:t>
</a:t>
                    </a:r>
                    <a:fld id="{ECA59AFB-B827-4DE8-8643-EA9F6D6648A7}" type="PERCENTAGE">
                      <a:rPr lang="en-US" sz="1600" baseline="0"/>
                      <a:pPr/>
                      <a:t>[PERCENTAGE]</a:t>
                    </a:fld>
                    <a:endParaRPr lang="en-US" sz="1200" baseline="0"/>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D390-4D3E-9746-5A35B4369C8F}"/>
                </c:ext>
              </c:extLst>
            </c:dLbl>
            <c:dLbl>
              <c:idx val="4"/>
              <c:layout>
                <c:manualLayout>
                  <c:x val="3.9619185673050866E-2"/>
                  <c:y val="0.13532009327829517"/>
                </c:manualLayout>
              </c:layout>
              <c:tx>
                <c:rich>
                  <a:bodyPr/>
                  <a:lstStyle/>
                  <a:p>
                    <a:fld id="{739446D9-C0B2-4B81-A4ED-C5EC13361E17}" type="CATEGORYNAME">
                      <a:rPr lang="en-US" sz="1200"/>
                      <a:pPr/>
                      <a:t>[CATEGORY NAME]</a:t>
                    </a:fld>
                    <a:r>
                      <a:rPr lang="en-US" sz="1200" baseline="0"/>
                      <a:t>
</a:t>
                    </a:r>
                    <a:fld id="{08938D79-A9B4-4AA7-B41D-15A476AFB2B9}" type="PERCENTAGE">
                      <a:rPr lang="en-US" sz="1600" baseline="0"/>
                      <a:pPr/>
                      <a:t>[PERCENTAGE]</a:t>
                    </a:fld>
                    <a:endParaRPr lang="en-US" sz="1200" baseline="0"/>
                  </a:p>
                </c:rich>
              </c:tx>
              <c:showLegendKey val="0"/>
              <c:showVal val="0"/>
              <c:showCatName val="1"/>
              <c:showSerName val="0"/>
              <c:showPercent val="1"/>
              <c:showBubbleSize val="0"/>
              <c:extLst>
                <c:ext xmlns:c15="http://schemas.microsoft.com/office/drawing/2012/chart" uri="{CE6537A1-D6FC-4f65-9D91-7224C49458BB}">
                  <c15:layout>
                    <c:manualLayout>
                      <c:w val="0.10547994329698505"/>
                      <c:h val="0.1968033035878381"/>
                    </c:manualLayout>
                  </c15:layout>
                  <c15:dlblFieldTable/>
                  <c15:showDataLabelsRange val="0"/>
                </c:ext>
                <c:ext xmlns:c16="http://schemas.microsoft.com/office/drawing/2014/chart" uri="{C3380CC4-5D6E-409C-BE32-E72D297353CC}">
                  <c16:uniqueId val="{00000009-D390-4D3E-9746-5A35B4369C8F}"/>
                </c:ext>
              </c:extLst>
            </c:dLbl>
            <c:spPr>
              <a:noFill/>
              <a:ln>
                <a:no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ConcentrixCombined!$J$148:$J$152</c:f>
              <c:strCache>
                <c:ptCount val="5"/>
                <c:pt idx="0">
                  <c:v>No Attempt</c:v>
                </c:pt>
                <c:pt idx="1">
                  <c:v>App</c:v>
                </c:pt>
                <c:pt idx="2">
                  <c:v>NA</c:v>
                </c:pt>
                <c:pt idx="3">
                  <c:v>IVR</c:v>
                </c:pt>
                <c:pt idx="4">
                  <c:v>Web</c:v>
                </c:pt>
              </c:strCache>
            </c:strRef>
          </c:cat>
          <c:val>
            <c:numRef>
              <c:f>ConcentrixCombined!$K$148:$K$152</c:f>
              <c:numCache>
                <c:formatCode>General</c:formatCode>
                <c:ptCount val="5"/>
                <c:pt idx="0">
                  <c:v>67</c:v>
                </c:pt>
                <c:pt idx="1">
                  <c:v>34</c:v>
                </c:pt>
                <c:pt idx="2">
                  <c:v>18</c:v>
                </c:pt>
                <c:pt idx="3">
                  <c:v>16</c:v>
                </c:pt>
                <c:pt idx="4">
                  <c:v>8</c:v>
                </c:pt>
              </c:numCache>
            </c:numRef>
          </c:val>
          <c:extLst>
            <c:ext xmlns:c16="http://schemas.microsoft.com/office/drawing/2014/chart" uri="{C3380CC4-5D6E-409C-BE32-E72D297353CC}">
              <c16:uniqueId val="{0000000A-D390-4D3E-9746-5A35B4369C8F}"/>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ln>
                  <a:noFill/>
                </a:ln>
                <a:solidFill>
                  <a:schemeClr val="tx1">
                    <a:lumMod val="95000"/>
                    <a:lumOff val="5000"/>
                  </a:schemeClr>
                </a:solidFill>
                <a:latin typeface="+mn-lt"/>
                <a:ea typeface="+mn-ea"/>
                <a:cs typeface="+mn-cs"/>
              </a:defRPr>
            </a:pPr>
            <a:r>
              <a:rPr lang="en-US"/>
              <a:t>Does Customer Support Experience Have an Impact on Brand Perception?</a:t>
            </a:r>
          </a:p>
        </c:rich>
      </c:tx>
      <c:layout>
        <c:manualLayout>
          <c:xMode val="edge"/>
          <c:yMode val="edge"/>
          <c:x val="0.13250845440342571"/>
          <c:y val="8.5713971888885063E-2"/>
        </c:manualLayout>
      </c:layout>
      <c:overlay val="0"/>
      <c:spPr>
        <a:noFill/>
        <a:ln>
          <a:noFill/>
        </a:ln>
        <a:effectLst/>
      </c:spPr>
      <c:txPr>
        <a:bodyPr rot="0" spcFirstLastPara="1" vertOverflow="ellipsis" vert="horz" wrap="square" anchor="ctr" anchorCtr="1"/>
        <a:lstStyle/>
        <a:p>
          <a:pPr>
            <a:defRPr sz="1400" b="0" i="0" u="none" strike="noStrike" kern="1200" spc="0" baseline="0">
              <a:ln>
                <a:noFill/>
              </a:ln>
              <a:solidFill>
                <a:schemeClr val="tx1">
                  <a:lumMod val="95000"/>
                  <a:lumOff val="5000"/>
                </a:schemeClr>
              </a:solidFill>
              <a:latin typeface="+mn-lt"/>
              <a:ea typeface="+mn-ea"/>
              <a:cs typeface="+mn-cs"/>
            </a:defRPr>
          </a:pPr>
          <a:endParaRPr lang="en-US"/>
        </a:p>
      </c:txPr>
    </c:title>
    <c:autoTitleDeleted val="0"/>
    <c:plotArea>
      <c:layout>
        <c:manualLayout>
          <c:layoutTarget val="inner"/>
          <c:xMode val="edge"/>
          <c:yMode val="edge"/>
          <c:x val="6.8028533470353231E-2"/>
          <c:y val="0.26139225134171667"/>
          <c:w val="0.85606317728802417"/>
          <c:h val="0.61546302789990182"/>
        </c:manualLayout>
      </c:layout>
      <c:scatterChart>
        <c:scatterStyle val="lineMarker"/>
        <c:varyColors val="0"/>
        <c:ser>
          <c:idx val="1"/>
          <c:order val="1"/>
          <c:spPr>
            <a:ln w="25400" cap="rnd">
              <a:noFill/>
              <a:round/>
            </a:ln>
            <a:effectLst/>
          </c:spPr>
          <c:marker>
            <c:symbol val="circle"/>
            <c:size val="5"/>
            <c:spPr>
              <a:solidFill>
                <a:schemeClr val="accent1"/>
              </a:solidFill>
              <a:ln w="9525">
                <a:solidFill>
                  <a:schemeClr val="accent1"/>
                </a:solidFill>
              </a:ln>
              <a:effectLst/>
            </c:spPr>
          </c:marker>
          <c:trendline>
            <c:spPr>
              <a:ln w="19050" cap="rnd" cmpd="sng">
                <a:solidFill>
                  <a:schemeClr val="accent2"/>
                </a:solidFill>
                <a:prstDash val="solid"/>
              </a:ln>
              <a:effectLst/>
            </c:spPr>
            <c:trendlineType val="linear"/>
            <c:dispRSqr val="0"/>
            <c:dispEq val="0"/>
          </c:trendline>
          <c:trendline>
            <c:spPr>
              <a:ln w="19050" cap="rnd">
                <a:solidFill>
                  <a:schemeClr val="accent2"/>
                </a:solidFill>
                <a:prstDash val="sysDot"/>
              </a:ln>
              <a:effectLst/>
            </c:spPr>
            <c:trendlineType val="linear"/>
            <c:dispRSqr val="1"/>
            <c:dispEq val="1"/>
            <c:trendlineLbl>
              <c:layout>
                <c:manualLayout>
                  <c:x val="0.17623534674522068"/>
                  <c:y val="0.28781800505025368"/>
                </c:manualLayout>
              </c:layout>
              <c:tx>
                <c:rich>
                  <a:bodyPr rot="0" spcFirstLastPara="1" vertOverflow="ellipsis" vert="horz" wrap="square" anchor="ctr" anchorCtr="1"/>
                  <a:lstStyle/>
                  <a:p>
                    <a:pPr>
                      <a:defRPr sz="900" b="0" i="0" u="none" strike="noStrike" kern="1200" baseline="0">
                        <a:ln>
                          <a:noFill/>
                        </a:ln>
                        <a:solidFill>
                          <a:schemeClr val="tx1">
                            <a:lumMod val="95000"/>
                            <a:lumOff val="5000"/>
                          </a:schemeClr>
                        </a:solidFill>
                        <a:latin typeface="+mn-lt"/>
                        <a:ea typeface="+mn-ea"/>
                        <a:cs typeface="+mn-cs"/>
                      </a:defRPr>
                    </a:pPr>
                    <a:r>
                      <a:rPr lang="en-US" sz="1400" baseline="0" dirty="0"/>
                      <a:t>y = 0.6429x + 4.8584</a:t>
                    </a:r>
                    <a:br>
                      <a:rPr lang="en-US" sz="1400" baseline="0" dirty="0"/>
                    </a:br>
                    <a:r>
                      <a:rPr lang="en-US" sz="1400" baseline="0" dirty="0"/>
                      <a:t>R² = 0.1273</a:t>
                    </a:r>
                    <a:endParaRPr lang="en-US" sz="1400" dirty="0"/>
                  </a:p>
                </c:rich>
              </c:tx>
              <c:numFmt formatCode="General" sourceLinked="0"/>
              <c:spPr>
                <a:noFill/>
                <a:ln>
                  <a:solidFill>
                    <a:schemeClr val="tx1"/>
                  </a:solidFill>
                </a:ln>
                <a:effectLst/>
              </c:spPr>
              <c:txPr>
                <a:bodyPr rot="0" spcFirstLastPara="1" vertOverflow="ellipsis" vert="horz" wrap="square" anchor="ctr" anchorCtr="1"/>
                <a:lstStyle/>
                <a:p>
                  <a:pPr>
                    <a:defRPr sz="900" b="0" i="0" u="none" strike="noStrike" kern="1200" baseline="0">
                      <a:ln>
                        <a:noFill/>
                      </a:ln>
                      <a:solidFill>
                        <a:schemeClr val="tx1">
                          <a:lumMod val="95000"/>
                          <a:lumOff val="5000"/>
                        </a:schemeClr>
                      </a:solidFill>
                      <a:latin typeface="+mn-lt"/>
                      <a:ea typeface="+mn-ea"/>
                      <a:cs typeface="+mn-cs"/>
                    </a:defRPr>
                  </a:pPr>
                  <a:endParaRPr lang="en-US"/>
                </a:p>
              </c:txPr>
            </c:trendlineLbl>
          </c:trendline>
          <c:xVal>
            <c:numRef>
              <c:f>ConcentrixCombined!$F$2:$F$144</c:f>
              <c:numCache>
                <c:formatCode>General</c:formatCode>
                <c:ptCount val="143"/>
                <c:pt idx="0">
                  <c:v>1</c:v>
                </c:pt>
                <c:pt idx="1">
                  <c:v>1</c:v>
                </c:pt>
                <c:pt idx="2">
                  <c:v>5</c:v>
                </c:pt>
                <c:pt idx="3">
                  <c:v>5</c:v>
                </c:pt>
                <c:pt idx="4">
                  <c:v>5</c:v>
                </c:pt>
                <c:pt idx="5">
                  <c:v>1</c:v>
                </c:pt>
                <c:pt idx="6">
                  <c:v>5</c:v>
                </c:pt>
                <c:pt idx="7">
                  <c:v>2</c:v>
                </c:pt>
                <c:pt idx="8">
                  <c:v>1</c:v>
                </c:pt>
                <c:pt idx="9">
                  <c:v>3</c:v>
                </c:pt>
                <c:pt idx="10">
                  <c:v>1</c:v>
                </c:pt>
                <c:pt idx="11">
                  <c:v>3</c:v>
                </c:pt>
                <c:pt idx="12">
                  <c:v>1</c:v>
                </c:pt>
                <c:pt idx="13">
                  <c:v>1</c:v>
                </c:pt>
                <c:pt idx="14">
                  <c:v>3</c:v>
                </c:pt>
                <c:pt idx="15">
                  <c:v>2</c:v>
                </c:pt>
                <c:pt idx="16">
                  <c:v>1</c:v>
                </c:pt>
                <c:pt idx="17">
                  <c:v>1</c:v>
                </c:pt>
                <c:pt idx="18">
                  <c:v>3</c:v>
                </c:pt>
                <c:pt idx="19">
                  <c:v>3</c:v>
                </c:pt>
                <c:pt idx="20">
                  <c:v>1</c:v>
                </c:pt>
                <c:pt idx="21">
                  <c:v>5</c:v>
                </c:pt>
                <c:pt idx="22">
                  <c:v>1</c:v>
                </c:pt>
                <c:pt idx="23">
                  <c:v>1</c:v>
                </c:pt>
                <c:pt idx="24">
                  <c:v>5</c:v>
                </c:pt>
                <c:pt idx="25">
                  <c:v>3</c:v>
                </c:pt>
                <c:pt idx="26">
                  <c:v>1</c:v>
                </c:pt>
                <c:pt idx="27">
                  <c:v>1</c:v>
                </c:pt>
                <c:pt idx="28">
                  <c:v>3</c:v>
                </c:pt>
                <c:pt idx="29">
                  <c:v>1</c:v>
                </c:pt>
                <c:pt idx="30">
                  <c:v>3</c:v>
                </c:pt>
                <c:pt idx="31">
                  <c:v>3</c:v>
                </c:pt>
                <c:pt idx="32">
                  <c:v>1</c:v>
                </c:pt>
                <c:pt idx="33">
                  <c:v>3</c:v>
                </c:pt>
                <c:pt idx="34">
                  <c:v>1</c:v>
                </c:pt>
                <c:pt idx="35">
                  <c:v>3</c:v>
                </c:pt>
                <c:pt idx="36">
                  <c:v>1</c:v>
                </c:pt>
                <c:pt idx="37">
                  <c:v>1</c:v>
                </c:pt>
                <c:pt idx="38">
                  <c:v>3</c:v>
                </c:pt>
                <c:pt idx="39">
                  <c:v>4</c:v>
                </c:pt>
                <c:pt idx="40">
                  <c:v>1</c:v>
                </c:pt>
                <c:pt idx="41">
                  <c:v>3</c:v>
                </c:pt>
                <c:pt idx="42">
                  <c:v>1</c:v>
                </c:pt>
                <c:pt idx="43">
                  <c:v>1</c:v>
                </c:pt>
                <c:pt idx="44">
                  <c:v>3</c:v>
                </c:pt>
                <c:pt idx="45">
                  <c:v>1</c:v>
                </c:pt>
                <c:pt idx="46">
                  <c:v>1</c:v>
                </c:pt>
                <c:pt idx="47">
                  <c:v>1</c:v>
                </c:pt>
                <c:pt idx="48">
                  <c:v>1</c:v>
                </c:pt>
                <c:pt idx="49">
                  <c:v>1</c:v>
                </c:pt>
                <c:pt idx="50">
                  <c:v>5</c:v>
                </c:pt>
                <c:pt idx="51">
                  <c:v>3</c:v>
                </c:pt>
                <c:pt idx="52">
                  <c:v>1</c:v>
                </c:pt>
                <c:pt idx="53">
                  <c:v>2</c:v>
                </c:pt>
                <c:pt idx="54">
                  <c:v>1</c:v>
                </c:pt>
                <c:pt idx="55">
                  <c:v>4</c:v>
                </c:pt>
                <c:pt idx="56">
                  <c:v>5</c:v>
                </c:pt>
                <c:pt idx="57">
                  <c:v>5</c:v>
                </c:pt>
                <c:pt idx="58">
                  <c:v>4</c:v>
                </c:pt>
                <c:pt idx="59">
                  <c:v>5</c:v>
                </c:pt>
                <c:pt idx="60">
                  <c:v>5</c:v>
                </c:pt>
                <c:pt idx="61">
                  <c:v>5</c:v>
                </c:pt>
                <c:pt idx="62">
                  <c:v>5</c:v>
                </c:pt>
                <c:pt idx="63">
                  <c:v>5</c:v>
                </c:pt>
                <c:pt idx="64">
                  <c:v>4</c:v>
                </c:pt>
                <c:pt idx="65">
                  <c:v>5</c:v>
                </c:pt>
                <c:pt idx="66">
                  <c:v>4</c:v>
                </c:pt>
                <c:pt idx="67">
                  <c:v>5</c:v>
                </c:pt>
                <c:pt idx="68">
                  <c:v>5</c:v>
                </c:pt>
                <c:pt idx="69">
                  <c:v>5</c:v>
                </c:pt>
                <c:pt idx="70">
                  <c:v>1</c:v>
                </c:pt>
                <c:pt idx="71">
                  <c:v>3</c:v>
                </c:pt>
                <c:pt idx="72">
                  <c:v>3</c:v>
                </c:pt>
                <c:pt idx="73">
                  <c:v>1</c:v>
                </c:pt>
                <c:pt idx="74">
                  <c:v>3</c:v>
                </c:pt>
                <c:pt idx="75">
                  <c:v>3</c:v>
                </c:pt>
                <c:pt idx="76">
                  <c:v>3</c:v>
                </c:pt>
                <c:pt idx="77">
                  <c:v>2</c:v>
                </c:pt>
                <c:pt idx="78">
                  <c:v>5</c:v>
                </c:pt>
                <c:pt idx="79">
                  <c:v>2</c:v>
                </c:pt>
                <c:pt idx="80">
                  <c:v>2</c:v>
                </c:pt>
                <c:pt idx="81">
                  <c:v>3</c:v>
                </c:pt>
                <c:pt idx="82">
                  <c:v>1</c:v>
                </c:pt>
                <c:pt idx="83">
                  <c:v>3</c:v>
                </c:pt>
                <c:pt idx="84">
                  <c:v>5</c:v>
                </c:pt>
                <c:pt idx="85">
                  <c:v>5</c:v>
                </c:pt>
                <c:pt idx="86">
                  <c:v>5</c:v>
                </c:pt>
                <c:pt idx="87">
                  <c:v>5</c:v>
                </c:pt>
                <c:pt idx="88">
                  <c:v>5</c:v>
                </c:pt>
                <c:pt idx="89">
                  <c:v>5</c:v>
                </c:pt>
                <c:pt idx="90">
                  <c:v>2</c:v>
                </c:pt>
                <c:pt idx="91">
                  <c:v>2</c:v>
                </c:pt>
                <c:pt idx="92">
                  <c:v>3</c:v>
                </c:pt>
                <c:pt idx="93">
                  <c:v>2</c:v>
                </c:pt>
                <c:pt idx="94">
                  <c:v>3</c:v>
                </c:pt>
                <c:pt idx="95">
                  <c:v>3</c:v>
                </c:pt>
                <c:pt idx="96">
                  <c:v>4</c:v>
                </c:pt>
                <c:pt idx="97">
                  <c:v>3</c:v>
                </c:pt>
                <c:pt idx="98">
                  <c:v>3</c:v>
                </c:pt>
                <c:pt idx="99">
                  <c:v>3</c:v>
                </c:pt>
                <c:pt idx="100">
                  <c:v>4</c:v>
                </c:pt>
                <c:pt idx="101">
                  <c:v>2</c:v>
                </c:pt>
                <c:pt idx="102">
                  <c:v>4</c:v>
                </c:pt>
                <c:pt idx="103">
                  <c:v>3</c:v>
                </c:pt>
                <c:pt idx="104">
                  <c:v>3</c:v>
                </c:pt>
                <c:pt idx="105">
                  <c:v>4</c:v>
                </c:pt>
                <c:pt idx="106">
                  <c:v>2</c:v>
                </c:pt>
                <c:pt idx="107">
                  <c:v>4</c:v>
                </c:pt>
                <c:pt idx="108">
                  <c:v>2</c:v>
                </c:pt>
                <c:pt idx="109">
                  <c:v>2</c:v>
                </c:pt>
                <c:pt idx="110">
                  <c:v>2</c:v>
                </c:pt>
                <c:pt idx="111">
                  <c:v>2</c:v>
                </c:pt>
                <c:pt idx="112">
                  <c:v>2</c:v>
                </c:pt>
                <c:pt idx="113">
                  <c:v>5</c:v>
                </c:pt>
                <c:pt idx="114">
                  <c:v>5</c:v>
                </c:pt>
                <c:pt idx="115">
                  <c:v>3</c:v>
                </c:pt>
                <c:pt idx="116">
                  <c:v>5</c:v>
                </c:pt>
                <c:pt idx="117">
                  <c:v>4</c:v>
                </c:pt>
                <c:pt idx="118">
                  <c:v>4</c:v>
                </c:pt>
                <c:pt idx="119">
                  <c:v>5</c:v>
                </c:pt>
                <c:pt idx="120">
                  <c:v>3</c:v>
                </c:pt>
                <c:pt idx="121">
                  <c:v>2</c:v>
                </c:pt>
                <c:pt idx="122">
                  <c:v>2</c:v>
                </c:pt>
                <c:pt idx="123">
                  <c:v>3</c:v>
                </c:pt>
                <c:pt idx="124">
                  <c:v>3</c:v>
                </c:pt>
                <c:pt idx="125">
                  <c:v>3</c:v>
                </c:pt>
                <c:pt idx="126">
                  <c:v>4</c:v>
                </c:pt>
                <c:pt idx="127">
                  <c:v>3</c:v>
                </c:pt>
                <c:pt idx="128">
                  <c:v>3</c:v>
                </c:pt>
                <c:pt idx="129">
                  <c:v>4</c:v>
                </c:pt>
                <c:pt idx="130">
                  <c:v>2</c:v>
                </c:pt>
                <c:pt idx="131">
                  <c:v>4</c:v>
                </c:pt>
                <c:pt idx="132">
                  <c:v>3</c:v>
                </c:pt>
                <c:pt idx="133">
                  <c:v>1</c:v>
                </c:pt>
                <c:pt idx="134">
                  <c:v>1</c:v>
                </c:pt>
                <c:pt idx="135">
                  <c:v>3</c:v>
                </c:pt>
                <c:pt idx="136">
                  <c:v>1</c:v>
                </c:pt>
                <c:pt idx="137">
                  <c:v>3</c:v>
                </c:pt>
                <c:pt idx="138">
                  <c:v>1</c:v>
                </c:pt>
                <c:pt idx="139">
                  <c:v>3</c:v>
                </c:pt>
                <c:pt idx="140">
                  <c:v>3</c:v>
                </c:pt>
                <c:pt idx="141">
                  <c:v>1</c:v>
                </c:pt>
                <c:pt idx="142">
                  <c:v>5</c:v>
                </c:pt>
              </c:numCache>
            </c:numRef>
          </c:xVal>
          <c:yVal>
            <c:numRef>
              <c:f>ConcentrixCombined!$E$2:$E$144</c:f>
              <c:numCache>
                <c:formatCode>General</c:formatCode>
                <c:ptCount val="143"/>
                <c:pt idx="0">
                  <c:v>2</c:v>
                </c:pt>
                <c:pt idx="1">
                  <c:v>1</c:v>
                </c:pt>
                <c:pt idx="2">
                  <c:v>8</c:v>
                </c:pt>
                <c:pt idx="3">
                  <c:v>8</c:v>
                </c:pt>
                <c:pt idx="4">
                  <c:v>0</c:v>
                </c:pt>
                <c:pt idx="5">
                  <c:v>7</c:v>
                </c:pt>
                <c:pt idx="6">
                  <c:v>10</c:v>
                </c:pt>
                <c:pt idx="7">
                  <c:v>8</c:v>
                </c:pt>
                <c:pt idx="8">
                  <c:v>7</c:v>
                </c:pt>
                <c:pt idx="9">
                  <c:v>9</c:v>
                </c:pt>
                <c:pt idx="10">
                  <c:v>7</c:v>
                </c:pt>
                <c:pt idx="11">
                  <c:v>9</c:v>
                </c:pt>
                <c:pt idx="12">
                  <c:v>1</c:v>
                </c:pt>
                <c:pt idx="13">
                  <c:v>2</c:v>
                </c:pt>
                <c:pt idx="14">
                  <c:v>8</c:v>
                </c:pt>
                <c:pt idx="15">
                  <c:v>8</c:v>
                </c:pt>
                <c:pt idx="16">
                  <c:v>3</c:v>
                </c:pt>
                <c:pt idx="17">
                  <c:v>7</c:v>
                </c:pt>
                <c:pt idx="18">
                  <c:v>8</c:v>
                </c:pt>
                <c:pt idx="19">
                  <c:v>7</c:v>
                </c:pt>
                <c:pt idx="20">
                  <c:v>7</c:v>
                </c:pt>
                <c:pt idx="21">
                  <c:v>8</c:v>
                </c:pt>
                <c:pt idx="22">
                  <c:v>5</c:v>
                </c:pt>
                <c:pt idx="23">
                  <c:v>2</c:v>
                </c:pt>
                <c:pt idx="24">
                  <c:v>9</c:v>
                </c:pt>
                <c:pt idx="25">
                  <c:v>10</c:v>
                </c:pt>
                <c:pt idx="26">
                  <c:v>7</c:v>
                </c:pt>
                <c:pt idx="27">
                  <c:v>1</c:v>
                </c:pt>
                <c:pt idx="28">
                  <c:v>10</c:v>
                </c:pt>
                <c:pt idx="29">
                  <c:v>7</c:v>
                </c:pt>
                <c:pt idx="30">
                  <c:v>8</c:v>
                </c:pt>
                <c:pt idx="31">
                  <c:v>8</c:v>
                </c:pt>
                <c:pt idx="32">
                  <c:v>7</c:v>
                </c:pt>
                <c:pt idx="33">
                  <c:v>10</c:v>
                </c:pt>
                <c:pt idx="34">
                  <c:v>1</c:v>
                </c:pt>
                <c:pt idx="35">
                  <c:v>8</c:v>
                </c:pt>
                <c:pt idx="36">
                  <c:v>7</c:v>
                </c:pt>
                <c:pt idx="37">
                  <c:v>7</c:v>
                </c:pt>
                <c:pt idx="38">
                  <c:v>8</c:v>
                </c:pt>
                <c:pt idx="39">
                  <c:v>8</c:v>
                </c:pt>
                <c:pt idx="40">
                  <c:v>2</c:v>
                </c:pt>
                <c:pt idx="41">
                  <c:v>7</c:v>
                </c:pt>
                <c:pt idx="42">
                  <c:v>7</c:v>
                </c:pt>
                <c:pt idx="43">
                  <c:v>7</c:v>
                </c:pt>
                <c:pt idx="44">
                  <c:v>7</c:v>
                </c:pt>
                <c:pt idx="45">
                  <c:v>8</c:v>
                </c:pt>
                <c:pt idx="46">
                  <c:v>8</c:v>
                </c:pt>
                <c:pt idx="47">
                  <c:v>8</c:v>
                </c:pt>
                <c:pt idx="48">
                  <c:v>8</c:v>
                </c:pt>
                <c:pt idx="49">
                  <c:v>8</c:v>
                </c:pt>
                <c:pt idx="50">
                  <c:v>10</c:v>
                </c:pt>
                <c:pt idx="51">
                  <c:v>8</c:v>
                </c:pt>
                <c:pt idx="52">
                  <c:v>0</c:v>
                </c:pt>
                <c:pt idx="53">
                  <c:v>8</c:v>
                </c:pt>
                <c:pt idx="54">
                  <c:v>1</c:v>
                </c:pt>
                <c:pt idx="55">
                  <c:v>6</c:v>
                </c:pt>
                <c:pt idx="56">
                  <c:v>8</c:v>
                </c:pt>
                <c:pt idx="57">
                  <c:v>4</c:v>
                </c:pt>
                <c:pt idx="58">
                  <c:v>8</c:v>
                </c:pt>
                <c:pt idx="59">
                  <c:v>1</c:v>
                </c:pt>
                <c:pt idx="60">
                  <c:v>8</c:v>
                </c:pt>
                <c:pt idx="61">
                  <c:v>8</c:v>
                </c:pt>
                <c:pt idx="62">
                  <c:v>1</c:v>
                </c:pt>
                <c:pt idx="63">
                  <c:v>8</c:v>
                </c:pt>
                <c:pt idx="64">
                  <c:v>5</c:v>
                </c:pt>
                <c:pt idx="65">
                  <c:v>8</c:v>
                </c:pt>
                <c:pt idx="66">
                  <c:v>4</c:v>
                </c:pt>
                <c:pt idx="67">
                  <c:v>5</c:v>
                </c:pt>
                <c:pt idx="68">
                  <c:v>5</c:v>
                </c:pt>
                <c:pt idx="69">
                  <c:v>4</c:v>
                </c:pt>
                <c:pt idx="70">
                  <c:v>7</c:v>
                </c:pt>
                <c:pt idx="71">
                  <c:v>8</c:v>
                </c:pt>
                <c:pt idx="72">
                  <c:v>7</c:v>
                </c:pt>
                <c:pt idx="73">
                  <c:v>7</c:v>
                </c:pt>
                <c:pt idx="74">
                  <c:v>1</c:v>
                </c:pt>
                <c:pt idx="75">
                  <c:v>4</c:v>
                </c:pt>
                <c:pt idx="76">
                  <c:v>3</c:v>
                </c:pt>
                <c:pt idx="77">
                  <c:v>3</c:v>
                </c:pt>
                <c:pt idx="78">
                  <c:v>8</c:v>
                </c:pt>
                <c:pt idx="79">
                  <c:v>3</c:v>
                </c:pt>
                <c:pt idx="80">
                  <c:v>4</c:v>
                </c:pt>
                <c:pt idx="81">
                  <c:v>8</c:v>
                </c:pt>
                <c:pt idx="82">
                  <c:v>2</c:v>
                </c:pt>
                <c:pt idx="83">
                  <c:v>8</c:v>
                </c:pt>
                <c:pt idx="84">
                  <c:v>10</c:v>
                </c:pt>
                <c:pt idx="85">
                  <c:v>10</c:v>
                </c:pt>
                <c:pt idx="86">
                  <c:v>10</c:v>
                </c:pt>
                <c:pt idx="87">
                  <c:v>10</c:v>
                </c:pt>
                <c:pt idx="88">
                  <c:v>10</c:v>
                </c:pt>
                <c:pt idx="89">
                  <c:v>10</c:v>
                </c:pt>
                <c:pt idx="90">
                  <c:v>3</c:v>
                </c:pt>
                <c:pt idx="91">
                  <c:v>1</c:v>
                </c:pt>
                <c:pt idx="92">
                  <c:v>8</c:v>
                </c:pt>
                <c:pt idx="93">
                  <c:v>6</c:v>
                </c:pt>
                <c:pt idx="94">
                  <c:v>8</c:v>
                </c:pt>
                <c:pt idx="95">
                  <c:v>7</c:v>
                </c:pt>
                <c:pt idx="96">
                  <c:v>8</c:v>
                </c:pt>
                <c:pt idx="97">
                  <c:v>5</c:v>
                </c:pt>
                <c:pt idx="98">
                  <c:v>7</c:v>
                </c:pt>
                <c:pt idx="99">
                  <c:v>8</c:v>
                </c:pt>
                <c:pt idx="100">
                  <c:v>8</c:v>
                </c:pt>
                <c:pt idx="101">
                  <c:v>7</c:v>
                </c:pt>
                <c:pt idx="102">
                  <c:v>8</c:v>
                </c:pt>
                <c:pt idx="103">
                  <c:v>6</c:v>
                </c:pt>
                <c:pt idx="104">
                  <c:v>8</c:v>
                </c:pt>
                <c:pt idx="105">
                  <c:v>7</c:v>
                </c:pt>
                <c:pt idx="106">
                  <c:v>4</c:v>
                </c:pt>
                <c:pt idx="107">
                  <c:v>8</c:v>
                </c:pt>
                <c:pt idx="108">
                  <c:v>8</c:v>
                </c:pt>
                <c:pt idx="109">
                  <c:v>5</c:v>
                </c:pt>
                <c:pt idx="110">
                  <c:v>8</c:v>
                </c:pt>
                <c:pt idx="111">
                  <c:v>3</c:v>
                </c:pt>
                <c:pt idx="112">
                  <c:v>9</c:v>
                </c:pt>
                <c:pt idx="113">
                  <c:v>10</c:v>
                </c:pt>
                <c:pt idx="114">
                  <c:v>10</c:v>
                </c:pt>
                <c:pt idx="115">
                  <c:v>8</c:v>
                </c:pt>
                <c:pt idx="116">
                  <c:v>8</c:v>
                </c:pt>
                <c:pt idx="117">
                  <c:v>7</c:v>
                </c:pt>
                <c:pt idx="118">
                  <c:v>7</c:v>
                </c:pt>
                <c:pt idx="119">
                  <c:v>10</c:v>
                </c:pt>
                <c:pt idx="120">
                  <c:v>10</c:v>
                </c:pt>
                <c:pt idx="121">
                  <c:v>8</c:v>
                </c:pt>
                <c:pt idx="122">
                  <c:v>9</c:v>
                </c:pt>
                <c:pt idx="123">
                  <c:v>10</c:v>
                </c:pt>
                <c:pt idx="124">
                  <c:v>9</c:v>
                </c:pt>
                <c:pt idx="125">
                  <c:v>8</c:v>
                </c:pt>
                <c:pt idx="126">
                  <c:v>7</c:v>
                </c:pt>
                <c:pt idx="127">
                  <c:v>8</c:v>
                </c:pt>
                <c:pt idx="128">
                  <c:v>9</c:v>
                </c:pt>
                <c:pt idx="129">
                  <c:v>7</c:v>
                </c:pt>
                <c:pt idx="130">
                  <c:v>6</c:v>
                </c:pt>
                <c:pt idx="131">
                  <c:v>9</c:v>
                </c:pt>
                <c:pt idx="132">
                  <c:v>8</c:v>
                </c:pt>
                <c:pt idx="133">
                  <c:v>7</c:v>
                </c:pt>
                <c:pt idx="134">
                  <c:v>2</c:v>
                </c:pt>
                <c:pt idx="135">
                  <c:v>8</c:v>
                </c:pt>
                <c:pt idx="136">
                  <c:v>7</c:v>
                </c:pt>
                <c:pt idx="137">
                  <c:v>9</c:v>
                </c:pt>
                <c:pt idx="138">
                  <c:v>7</c:v>
                </c:pt>
                <c:pt idx="139">
                  <c:v>8</c:v>
                </c:pt>
                <c:pt idx="140">
                  <c:v>9</c:v>
                </c:pt>
                <c:pt idx="141">
                  <c:v>5</c:v>
                </c:pt>
                <c:pt idx="142">
                  <c:v>8</c:v>
                </c:pt>
              </c:numCache>
            </c:numRef>
          </c:yVal>
          <c:smooth val="0"/>
          <c:extLst>
            <c:ext xmlns:c16="http://schemas.microsoft.com/office/drawing/2014/chart" uri="{C3380CC4-5D6E-409C-BE32-E72D297353CC}">
              <c16:uniqueId val="{00000001-474A-4BD7-AD84-BBBAF10BA68D}"/>
            </c:ext>
          </c:extLst>
        </c:ser>
        <c:dLbls>
          <c:showLegendKey val="0"/>
          <c:showVal val="0"/>
          <c:showCatName val="0"/>
          <c:showSerName val="0"/>
          <c:showPercent val="0"/>
          <c:showBubbleSize val="0"/>
        </c:dLbls>
        <c:axId val="137371183"/>
        <c:axId val="137375983"/>
        <c:extLst>
          <c:ext xmlns:c15="http://schemas.microsoft.com/office/drawing/2012/chart" uri="{02D57815-91ED-43cb-92C2-25804820EDAC}">
            <c15:filteredScatterSeries>
              <c15:ser>
                <c:idx val="0"/>
                <c:order val="0"/>
                <c:spPr>
                  <a:ln w="381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0.18403740157480314"/>
                        <c:y val="-0.37889946048410617"/>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ln>
                              <a:noFill/>
                            </a:ln>
                            <a:solidFill>
                              <a:schemeClr val="tx1">
                                <a:lumMod val="95000"/>
                                <a:lumOff val="5000"/>
                              </a:schemeClr>
                            </a:solidFill>
                            <a:latin typeface="+mn-lt"/>
                            <a:ea typeface="+mn-ea"/>
                            <a:cs typeface="+mn-cs"/>
                          </a:defRPr>
                        </a:pPr>
                        <a:endParaRPr lang="en-US"/>
                      </a:p>
                    </c:txPr>
                  </c:trendlineLbl>
                </c:trendline>
                <c:xVal>
                  <c:numRef>
                    <c:extLst>
                      <c:ext uri="{02D57815-91ED-43cb-92C2-25804820EDAC}">
                        <c15:formulaRef>
                          <c15:sqref>ConcentrixCombined!$E$2:$E$144</c15:sqref>
                        </c15:formulaRef>
                      </c:ext>
                    </c:extLst>
                    <c:numCache>
                      <c:formatCode>General</c:formatCode>
                      <c:ptCount val="143"/>
                      <c:pt idx="0">
                        <c:v>2</c:v>
                      </c:pt>
                      <c:pt idx="1">
                        <c:v>1</c:v>
                      </c:pt>
                      <c:pt idx="2">
                        <c:v>8</c:v>
                      </c:pt>
                      <c:pt idx="3">
                        <c:v>8</c:v>
                      </c:pt>
                      <c:pt idx="4">
                        <c:v>0</c:v>
                      </c:pt>
                      <c:pt idx="5">
                        <c:v>7</c:v>
                      </c:pt>
                      <c:pt idx="6">
                        <c:v>10</c:v>
                      </c:pt>
                      <c:pt idx="7">
                        <c:v>8</c:v>
                      </c:pt>
                      <c:pt idx="8">
                        <c:v>7</c:v>
                      </c:pt>
                      <c:pt idx="9">
                        <c:v>9</c:v>
                      </c:pt>
                      <c:pt idx="10">
                        <c:v>7</c:v>
                      </c:pt>
                      <c:pt idx="11">
                        <c:v>9</c:v>
                      </c:pt>
                      <c:pt idx="12">
                        <c:v>1</c:v>
                      </c:pt>
                      <c:pt idx="13">
                        <c:v>2</c:v>
                      </c:pt>
                      <c:pt idx="14">
                        <c:v>8</c:v>
                      </c:pt>
                      <c:pt idx="15">
                        <c:v>8</c:v>
                      </c:pt>
                      <c:pt idx="16">
                        <c:v>3</c:v>
                      </c:pt>
                      <c:pt idx="17">
                        <c:v>7</c:v>
                      </c:pt>
                      <c:pt idx="18">
                        <c:v>8</c:v>
                      </c:pt>
                      <c:pt idx="19">
                        <c:v>7</c:v>
                      </c:pt>
                      <c:pt idx="20">
                        <c:v>7</c:v>
                      </c:pt>
                      <c:pt idx="21">
                        <c:v>8</c:v>
                      </c:pt>
                      <c:pt idx="22">
                        <c:v>5</c:v>
                      </c:pt>
                      <c:pt idx="23">
                        <c:v>2</c:v>
                      </c:pt>
                      <c:pt idx="24">
                        <c:v>9</c:v>
                      </c:pt>
                      <c:pt idx="25">
                        <c:v>10</c:v>
                      </c:pt>
                      <c:pt idx="26">
                        <c:v>7</c:v>
                      </c:pt>
                      <c:pt idx="27">
                        <c:v>1</c:v>
                      </c:pt>
                      <c:pt idx="28">
                        <c:v>10</c:v>
                      </c:pt>
                      <c:pt idx="29">
                        <c:v>7</c:v>
                      </c:pt>
                      <c:pt idx="30">
                        <c:v>8</c:v>
                      </c:pt>
                      <c:pt idx="31">
                        <c:v>8</c:v>
                      </c:pt>
                      <c:pt idx="32">
                        <c:v>7</c:v>
                      </c:pt>
                      <c:pt idx="33">
                        <c:v>10</c:v>
                      </c:pt>
                      <c:pt idx="34">
                        <c:v>1</c:v>
                      </c:pt>
                      <c:pt idx="35">
                        <c:v>8</c:v>
                      </c:pt>
                      <c:pt idx="36">
                        <c:v>7</c:v>
                      </c:pt>
                      <c:pt idx="37">
                        <c:v>7</c:v>
                      </c:pt>
                      <c:pt idx="38">
                        <c:v>8</c:v>
                      </c:pt>
                      <c:pt idx="39">
                        <c:v>8</c:v>
                      </c:pt>
                      <c:pt idx="40">
                        <c:v>2</c:v>
                      </c:pt>
                      <c:pt idx="41">
                        <c:v>7</c:v>
                      </c:pt>
                      <c:pt idx="42">
                        <c:v>7</c:v>
                      </c:pt>
                      <c:pt idx="43">
                        <c:v>7</c:v>
                      </c:pt>
                      <c:pt idx="44">
                        <c:v>7</c:v>
                      </c:pt>
                      <c:pt idx="45">
                        <c:v>8</c:v>
                      </c:pt>
                      <c:pt idx="46">
                        <c:v>8</c:v>
                      </c:pt>
                      <c:pt idx="47">
                        <c:v>8</c:v>
                      </c:pt>
                      <c:pt idx="48">
                        <c:v>8</c:v>
                      </c:pt>
                      <c:pt idx="49">
                        <c:v>8</c:v>
                      </c:pt>
                      <c:pt idx="50">
                        <c:v>10</c:v>
                      </c:pt>
                      <c:pt idx="51">
                        <c:v>8</c:v>
                      </c:pt>
                      <c:pt idx="52">
                        <c:v>0</c:v>
                      </c:pt>
                      <c:pt idx="53">
                        <c:v>8</c:v>
                      </c:pt>
                      <c:pt idx="54">
                        <c:v>1</c:v>
                      </c:pt>
                      <c:pt idx="55">
                        <c:v>6</c:v>
                      </c:pt>
                      <c:pt idx="56">
                        <c:v>8</c:v>
                      </c:pt>
                      <c:pt idx="57">
                        <c:v>4</c:v>
                      </c:pt>
                      <c:pt idx="58">
                        <c:v>8</c:v>
                      </c:pt>
                      <c:pt idx="59">
                        <c:v>1</c:v>
                      </c:pt>
                      <c:pt idx="60">
                        <c:v>8</c:v>
                      </c:pt>
                      <c:pt idx="61">
                        <c:v>8</c:v>
                      </c:pt>
                      <c:pt idx="62">
                        <c:v>1</c:v>
                      </c:pt>
                      <c:pt idx="63">
                        <c:v>8</c:v>
                      </c:pt>
                      <c:pt idx="64">
                        <c:v>5</c:v>
                      </c:pt>
                      <c:pt idx="65">
                        <c:v>8</c:v>
                      </c:pt>
                      <c:pt idx="66">
                        <c:v>4</c:v>
                      </c:pt>
                      <c:pt idx="67">
                        <c:v>5</c:v>
                      </c:pt>
                      <c:pt idx="68">
                        <c:v>5</c:v>
                      </c:pt>
                      <c:pt idx="69">
                        <c:v>4</c:v>
                      </c:pt>
                      <c:pt idx="70">
                        <c:v>7</c:v>
                      </c:pt>
                      <c:pt idx="71">
                        <c:v>8</c:v>
                      </c:pt>
                      <c:pt idx="72">
                        <c:v>7</c:v>
                      </c:pt>
                      <c:pt idx="73">
                        <c:v>7</c:v>
                      </c:pt>
                      <c:pt idx="74">
                        <c:v>1</c:v>
                      </c:pt>
                      <c:pt idx="75">
                        <c:v>4</c:v>
                      </c:pt>
                      <c:pt idx="76">
                        <c:v>3</c:v>
                      </c:pt>
                      <c:pt idx="77">
                        <c:v>3</c:v>
                      </c:pt>
                      <c:pt idx="78">
                        <c:v>8</c:v>
                      </c:pt>
                      <c:pt idx="79">
                        <c:v>3</c:v>
                      </c:pt>
                      <c:pt idx="80">
                        <c:v>4</c:v>
                      </c:pt>
                      <c:pt idx="81">
                        <c:v>8</c:v>
                      </c:pt>
                      <c:pt idx="82">
                        <c:v>2</c:v>
                      </c:pt>
                      <c:pt idx="83">
                        <c:v>8</c:v>
                      </c:pt>
                      <c:pt idx="84">
                        <c:v>10</c:v>
                      </c:pt>
                      <c:pt idx="85">
                        <c:v>10</c:v>
                      </c:pt>
                      <c:pt idx="86">
                        <c:v>10</c:v>
                      </c:pt>
                      <c:pt idx="87">
                        <c:v>10</c:v>
                      </c:pt>
                      <c:pt idx="88">
                        <c:v>10</c:v>
                      </c:pt>
                      <c:pt idx="89">
                        <c:v>10</c:v>
                      </c:pt>
                      <c:pt idx="90">
                        <c:v>3</c:v>
                      </c:pt>
                      <c:pt idx="91">
                        <c:v>1</c:v>
                      </c:pt>
                      <c:pt idx="92">
                        <c:v>8</c:v>
                      </c:pt>
                      <c:pt idx="93">
                        <c:v>6</c:v>
                      </c:pt>
                      <c:pt idx="94">
                        <c:v>8</c:v>
                      </c:pt>
                      <c:pt idx="95">
                        <c:v>7</c:v>
                      </c:pt>
                      <c:pt idx="96">
                        <c:v>8</c:v>
                      </c:pt>
                      <c:pt idx="97">
                        <c:v>5</c:v>
                      </c:pt>
                      <c:pt idx="98">
                        <c:v>7</c:v>
                      </c:pt>
                      <c:pt idx="99">
                        <c:v>8</c:v>
                      </c:pt>
                      <c:pt idx="100">
                        <c:v>8</c:v>
                      </c:pt>
                      <c:pt idx="101">
                        <c:v>7</c:v>
                      </c:pt>
                      <c:pt idx="102">
                        <c:v>8</c:v>
                      </c:pt>
                      <c:pt idx="103">
                        <c:v>6</c:v>
                      </c:pt>
                      <c:pt idx="104">
                        <c:v>8</c:v>
                      </c:pt>
                      <c:pt idx="105">
                        <c:v>7</c:v>
                      </c:pt>
                      <c:pt idx="106">
                        <c:v>4</c:v>
                      </c:pt>
                      <c:pt idx="107">
                        <c:v>8</c:v>
                      </c:pt>
                      <c:pt idx="108">
                        <c:v>8</c:v>
                      </c:pt>
                      <c:pt idx="109">
                        <c:v>5</c:v>
                      </c:pt>
                      <c:pt idx="110">
                        <c:v>8</c:v>
                      </c:pt>
                      <c:pt idx="111">
                        <c:v>3</c:v>
                      </c:pt>
                      <c:pt idx="112">
                        <c:v>9</c:v>
                      </c:pt>
                      <c:pt idx="113">
                        <c:v>10</c:v>
                      </c:pt>
                      <c:pt idx="114">
                        <c:v>10</c:v>
                      </c:pt>
                      <c:pt idx="115">
                        <c:v>8</c:v>
                      </c:pt>
                      <c:pt idx="116">
                        <c:v>8</c:v>
                      </c:pt>
                      <c:pt idx="117">
                        <c:v>7</c:v>
                      </c:pt>
                      <c:pt idx="118">
                        <c:v>7</c:v>
                      </c:pt>
                      <c:pt idx="119">
                        <c:v>10</c:v>
                      </c:pt>
                      <c:pt idx="120">
                        <c:v>10</c:v>
                      </c:pt>
                      <c:pt idx="121">
                        <c:v>8</c:v>
                      </c:pt>
                      <c:pt idx="122">
                        <c:v>9</c:v>
                      </c:pt>
                      <c:pt idx="123">
                        <c:v>10</c:v>
                      </c:pt>
                      <c:pt idx="124">
                        <c:v>9</c:v>
                      </c:pt>
                      <c:pt idx="125">
                        <c:v>8</c:v>
                      </c:pt>
                      <c:pt idx="126">
                        <c:v>7</c:v>
                      </c:pt>
                      <c:pt idx="127">
                        <c:v>8</c:v>
                      </c:pt>
                      <c:pt idx="128">
                        <c:v>9</c:v>
                      </c:pt>
                      <c:pt idx="129">
                        <c:v>7</c:v>
                      </c:pt>
                      <c:pt idx="130">
                        <c:v>6</c:v>
                      </c:pt>
                      <c:pt idx="131">
                        <c:v>9</c:v>
                      </c:pt>
                      <c:pt idx="132">
                        <c:v>8</c:v>
                      </c:pt>
                      <c:pt idx="133">
                        <c:v>7</c:v>
                      </c:pt>
                      <c:pt idx="134">
                        <c:v>2</c:v>
                      </c:pt>
                      <c:pt idx="135">
                        <c:v>8</c:v>
                      </c:pt>
                      <c:pt idx="136">
                        <c:v>7</c:v>
                      </c:pt>
                      <c:pt idx="137">
                        <c:v>9</c:v>
                      </c:pt>
                      <c:pt idx="138">
                        <c:v>7</c:v>
                      </c:pt>
                      <c:pt idx="139">
                        <c:v>8</c:v>
                      </c:pt>
                      <c:pt idx="140">
                        <c:v>9</c:v>
                      </c:pt>
                      <c:pt idx="141">
                        <c:v>5</c:v>
                      </c:pt>
                      <c:pt idx="142">
                        <c:v>8</c:v>
                      </c:pt>
                    </c:numCache>
                  </c:numRef>
                </c:xVal>
                <c:yVal>
                  <c:numRef>
                    <c:extLst>
                      <c:ext uri="{02D57815-91ED-43cb-92C2-25804820EDAC}">
                        <c15:formulaRef>
                          <c15:sqref>ConcentrixCombined!$F$2:$F$144</c15:sqref>
                        </c15:formulaRef>
                      </c:ext>
                    </c:extLst>
                    <c:numCache>
                      <c:formatCode>General</c:formatCode>
                      <c:ptCount val="143"/>
                      <c:pt idx="0">
                        <c:v>1</c:v>
                      </c:pt>
                      <c:pt idx="1">
                        <c:v>1</c:v>
                      </c:pt>
                      <c:pt idx="2">
                        <c:v>5</c:v>
                      </c:pt>
                      <c:pt idx="3">
                        <c:v>5</c:v>
                      </c:pt>
                      <c:pt idx="4">
                        <c:v>5</c:v>
                      </c:pt>
                      <c:pt idx="5">
                        <c:v>1</c:v>
                      </c:pt>
                      <c:pt idx="6">
                        <c:v>5</c:v>
                      </c:pt>
                      <c:pt idx="7">
                        <c:v>2</c:v>
                      </c:pt>
                      <c:pt idx="8">
                        <c:v>1</c:v>
                      </c:pt>
                      <c:pt idx="9">
                        <c:v>3</c:v>
                      </c:pt>
                      <c:pt idx="10">
                        <c:v>1</c:v>
                      </c:pt>
                      <c:pt idx="11">
                        <c:v>3</c:v>
                      </c:pt>
                      <c:pt idx="12">
                        <c:v>1</c:v>
                      </c:pt>
                      <c:pt idx="13">
                        <c:v>1</c:v>
                      </c:pt>
                      <c:pt idx="14">
                        <c:v>3</c:v>
                      </c:pt>
                      <c:pt idx="15">
                        <c:v>2</c:v>
                      </c:pt>
                      <c:pt idx="16">
                        <c:v>1</c:v>
                      </c:pt>
                      <c:pt idx="17">
                        <c:v>1</c:v>
                      </c:pt>
                      <c:pt idx="18">
                        <c:v>3</c:v>
                      </c:pt>
                      <c:pt idx="19">
                        <c:v>3</c:v>
                      </c:pt>
                      <c:pt idx="20">
                        <c:v>1</c:v>
                      </c:pt>
                      <c:pt idx="21">
                        <c:v>5</c:v>
                      </c:pt>
                      <c:pt idx="22">
                        <c:v>1</c:v>
                      </c:pt>
                      <c:pt idx="23">
                        <c:v>1</c:v>
                      </c:pt>
                      <c:pt idx="24">
                        <c:v>5</c:v>
                      </c:pt>
                      <c:pt idx="25">
                        <c:v>3</c:v>
                      </c:pt>
                      <c:pt idx="26">
                        <c:v>1</c:v>
                      </c:pt>
                      <c:pt idx="27">
                        <c:v>1</c:v>
                      </c:pt>
                      <c:pt idx="28">
                        <c:v>3</c:v>
                      </c:pt>
                      <c:pt idx="29">
                        <c:v>1</c:v>
                      </c:pt>
                      <c:pt idx="30">
                        <c:v>3</c:v>
                      </c:pt>
                      <c:pt idx="31">
                        <c:v>3</c:v>
                      </c:pt>
                      <c:pt idx="32">
                        <c:v>1</c:v>
                      </c:pt>
                      <c:pt idx="33">
                        <c:v>3</c:v>
                      </c:pt>
                      <c:pt idx="34">
                        <c:v>1</c:v>
                      </c:pt>
                      <c:pt idx="35">
                        <c:v>3</c:v>
                      </c:pt>
                      <c:pt idx="36">
                        <c:v>1</c:v>
                      </c:pt>
                      <c:pt idx="37">
                        <c:v>1</c:v>
                      </c:pt>
                      <c:pt idx="38">
                        <c:v>3</c:v>
                      </c:pt>
                      <c:pt idx="39">
                        <c:v>4</c:v>
                      </c:pt>
                      <c:pt idx="40">
                        <c:v>1</c:v>
                      </c:pt>
                      <c:pt idx="41">
                        <c:v>3</c:v>
                      </c:pt>
                      <c:pt idx="42">
                        <c:v>1</c:v>
                      </c:pt>
                      <c:pt idx="43">
                        <c:v>1</c:v>
                      </c:pt>
                      <c:pt idx="44">
                        <c:v>3</c:v>
                      </c:pt>
                      <c:pt idx="45">
                        <c:v>1</c:v>
                      </c:pt>
                      <c:pt idx="46">
                        <c:v>1</c:v>
                      </c:pt>
                      <c:pt idx="47">
                        <c:v>1</c:v>
                      </c:pt>
                      <c:pt idx="48">
                        <c:v>1</c:v>
                      </c:pt>
                      <c:pt idx="49">
                        <c:v>1</c:v>
                      </c:pt>
                      <c:pt idx="50">
                        <c:v>5</c:v>
                      </c:pt>
                      <c:pt idx="51">
                        <c:v>3</c:v>
                      </c:pt>
                      <c:pt idx="52">
                        <c:v>1</c:v>
                      </c:pt>
                      <c:pt idx="53">
                        <c:v>2</c:v>
                      </c:pt>
                      <c:pt idx="54">
                        <c:v>1</c:v>
                      </c:pt>
                      <c:pt idx="55">
                        <c:v>4</c:v>
                      </c:pt>
                      <c:pt idx="56">
                        <c:v>5</c:v>
                      </c:pt>
                      <c:pt idx="57">
                        <c:v>5</c:v>
                      </c:pt>
                      <c:pt idx="58">
                        <c:v>4</c:v>
                      </c:pt>
                      <c:pt idx="59">
                        <c:v>5</c:v>
                      </c:pt>
                      <c:pt idx="60">
                        <c:v>5</c:v>
                      </c:pt>
                      <c:pt idx="61">
                        <c:v>5</c:v>
                      </c:pt>
                      <c:pt idx="62">
                        <c:v>5</c:v>
                      </c:pt>
                      <c:pt idx="63">
                        <c:v>5</c:v>
                      </c:pt>
                      <c:pt idx="64">
                        <c:v>4</c:v>
                      </c:pt>
                      <c:pt idx="65">
                        <c:v>5</c:v>
                      </c:pt>
                      <c:pt idx="66">
                        <c:v>4</c:v>
                      </c:pt>
                      <c:pt idx="67">
                        <c:v>5</c:v>
                      </c:pt>
                      <c:pt idx="68">
                        <c:v>5</c:v>
                      </c:pt>
                      <c:pt idx="69">
                        <c:v>5</c:v>
                      </c:pt>
                      <c:pt idx="70">
                        <c:v>1</c:v>
                      </c:pt>
                      <c:pt idx="71">
                        <c:v>3</c:v>
                      </c:pt>
                      <c:pt idx="72">
                        <c:v>3</c:v>
                      </c:pt>
                      <c:pt idx="73">
                        <c:v>1</c:v>
                      </c:pt>
                      <c:pt idx="74">
                        <c:v>3</c:v>
                      </c:pt>
                      <c:pt idx="75">
                        <c:v>3</c:v>
                      </c:pt>
                      <c:pt idx="76">
                        <c:v>3</c:v>
                      </c:pt>
                      <c:pt idx="77">
                        <c:v>2</c:v>
                      </c:pt>
                      <c:pt idx="78">
                        <c:v>5</c:v>
                      </c:pt>
                      <c:pt idx="79">
                        <c:v>2</c:v>
                      </c:pt>
                      <c:pt idx="80">
                        <c:v>2</c:v>
                      </c:pt>
                      <c:pt idx="81">
                        <c:v>3</c:v>
                      </c:pt>
                      <c:pt idx="82">
                        <c:v>1</c:v>
                      </c:pt>
                      <c:pt idx="83">
                        <c:v>3</c:v>
                      </c:pt>
                      <c:pt idx="84">
                        <c:v>5</c:v>
                      </c:pt>
                      <c:pt idx="85">
                        <c:v>5</c:v>
                      </c:pt>
                      <c:pt idx="86">
                        <c:v>5</c:v>
                      </c:pt>
                      <c:pt idx="87">
                        <c:v>5</c:v>
                      </c:pt>
                      <c:pt idx="88">
                        <c:v>5</c:v>
                      </c:pt>
                      <c:pt idx="89">
                        <c:v>5</c:v>
                      </c:pt>
                      <c:pt idx="90">
                        <c:v>2</c:v>
                      </c:pt>
                      <c:pt idx="91">
                        <c:v>2</c:v>
                      </c:pt>
                      <c:pt idx="92">
                        <c:v>3</c:v>
                      </c:pt>
                      <c:pt idx="93">
                        <c:v>2</c:v>
                      </c:pt>
                      <c:pt idx="94">
                        <c:v>3</c:v>
                      </c:pt>
                      <c:pt idx="95">
                        <c:v>3</c:v>
                      </c:pt>
                      <c:pt idx="96">
                        <c:v>4</c:v>
                      </c:pt>
                      <c:pt idx="97">
                        <c:v>3</c:v>
                      </c:pt>
                      <c:pt idx="98">
                        <c:v>3</c:v>
                      </c:pt>
                      <c:pt idx="99">
                        <c:v>3</c:v>
                      </c:pt>
                      <c:pt idx="100">
                        <c:v>4</c:v>
                      </c:pt>
                      <c:pt idx="101">
                        <c:v>2</c:v>
                      </c:pt>
                      <c:pt idx="102">
                        <c:v>4</c:v>
                      </c:pt>
                      <c:pt idx="103">
                        <c:v>3</c:v>
                      </c:pt>
                      <c:pt idx="104">
                        <c:v>3</c:v>
                      </c:pt>
                      <c:pt idx="105">
                        <c:v>4</c:v>
                      </c:pt>
                      <c:pt idx="106">
                        <c:v>2</c:v>
                      </c:pt>
                      <c:pt idx="107">
                        <c:v>4</c:v>
                      </c:pt>
                      <c:pt idx="108">
                        <c:v>2</c:v>
                      </c:pt>
                      <c:pt idx="109">
                        <c:v>2</c:v>
                      </c:pt>
                      <c:pt idx="110">
                        <c:v>2</c:v>
                      </c:pt>
                      <c:pt idx="111">
                        <c:v>2</c:v>
                      </c:pt>
                      <c:pt idx="112">
                        <c:v>2</c:v>
                      </c:pt>
                      <c:pt idx="113">
                        <c:v>5</c:v>
                      </c:pt>
                      <c:pt idx="114">
                        <c:v>5</c:v>
                      </c:pt>
                      <c:pt idx="115">
                        <c:v>3</c:v>
                      </c:pt>
                      <c:pt idx="116">
                        <c:v>5</c:v>
                      </c:pt>
                      <c:pt idx="117">
                        <c:v>4</c:v>
                      </c:pt>
                      <c:pt idx="118">
                        <c:v>4</c:v>
                      </c:pt>
                      <c:pt idx="119">
                        <c:v>5</c:v>
                      </c:pt>
                      <c:pt idx="120">
                        <c:v>3</c:v>
                      </c:pt>
                      <c:pt idx="121">
                        <c:v>2</c:v>
                      </c:pt>
                      <c:pt idx="122">
                        <c:v>2</c:v>
                      </c:pt>
                      <c:pt idx="123">
                        <c:v>3</c:v>
                      </c:pt>
                      <c:pt idx="124">
                        <c:v>3</c:v>
                      </c:pt>
                      <c:pt idx="125">
                        <c:v>3</c:v>
                      </c:pt>
                      <c:pt idx="126">
                        <c:v>4</c:v>
                      </c:pt>
                      <c:pt idx="127">
                        <c:v>3</c:v>
                      </c:pt>
                      <c:pt idx="128">
                        <c:v>3</c:v>
                      </c:pt>
                      <c:pt idx="129">
                        <c:v>4</c:v>
                      </c:pt>
                      <c:pt idx="130">
                        <c:v>2</c:v>
                      </c:pt>
                      <c:pt idx="131">
                        <c:v>4</c:v>
                      </c:pt>
                      <c:pt idx="132">
                        <c:v>3</c:v>
                      </c:pt>
                      <c:pt idx="133">
                        <c:v>1</c:v>
                      </c:pt>
                      <c:pt idx="134">
                        <c:v>1</c:v>
                      </c:pt>
                      <c:pt idx="135">
                        <c:v>3</c:v>
                      </c:pt>
                      <c:pt idx="136">
                        <c:v>1</c:v>
                      </c:pt>
                      <c:pt idx="137">
                        <c:v>3</c:v>
                      </c:pt>
                      <c:pt idx="138">
                        <c:v>1</c:v>
                      </c:pt>
                      <c:pt idx="139">
                        <c:v>3</c:v>
                      </c:pt>
                      <c:pt idx="140">
                        <c:v>3</c:v>
                      </c:pt>
                      <c:pt idx="141">
                        <c:v>1</c:v>
                      </c:pt>
                      <c:pt idx="142">
                        <c:v>5</c:v>
                      </c:pt>
                    </c:numCache>
                  </c:numRef>
                </c:yVal>
                <c:smooth val="0"/>
                <c:extLst>
                  <c:ext xmlns:c16="http://schemas.microsoft.com/office/drawing/2014/chart" uri="{C3380CC4-5D6E-409C-BE32-E72D297353CC}">
                    <c16:uniqueId val="{00000003-474A-4BD7-AD84-BBBAF10BA68D}"/>
                  </c:ext>
                </c:extLst>
              </c15:ser>
            </c15:filteredScatterSeries>
          </c:ext>
        </c:extLst>
      </c:scatterChart>
      <c:valAx>
        <c:axId val="13737118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ln>
                      <a:noFill/>
                    </a:ln>
                    <a:solidFill>
                      <a:schemeClr val="tx1">
                        <a:lumMod val="95000"/>
                        <a:lumOff val="5000"/>
                      </a:schemeClr>
                    </a:solidFill>
                    <a:latin typeface="+mn-lt"/>
                    <a:ea typeface="+mn-ea"/>
                    <a:cs typeface="+mn-cs"/>
                  </a:defRPr>
                </a:pPr>
                <a:r>
                  <a:rPr lang="en-US" sz="1400" baseline="0"/>
                  <a:t>Overall Experience</a:t>
                </a:r>
              </a:p>
            </c:rich>
          </c:tx>
          <c:overlay val="0"/>
          <c:spPr>
            <a:noFill/>
            <a:ln>
              <a:noFill/>
            </a:ln>
            <a:effectLst/>
          </c:spPr>
          <c:txPr>
            <a:bodyPr rot="0" spcFirstLastPara="1" vertOverflow="ellipsis" vert="horz" wrap="square" anchor="ctr" anchorCtr="1"/>
            <a:lstStyle/>
            <a:p>
              <a:pPr>
                <a:defRPr sz="1400" b="0" i="0" u="none" strike="noStrike" kern="1200" baseline="0">
                  <a:ln>
                    <a:noFill/>
                  </a:ln>
                  <a:solidFill>
                    <a:schemeClr val="tx1">
                      <a:lumMod val="95000"/>
                      <a:lumOff val="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ln>
                  <a:noFill/>
                </a:ln>
                <a:solidFill>
                  <a:schemeClr val="tx1">
                    <a:lumMod val="95000"/>
                    <a:lumOff val="5000"/>
                  </a:schemeClr>
                </a:solidFill>
                <a:latin typeface="+mn-lt"/>
                <a:ea typeface="+mn-ea"/>
                <a:cs typeface="+mn-cs"/>
              </a:defRPr>
            </a:pPr>
            <a:endParaRPr lang="en-US"/>
          </a:p>
        </c:txPr>
        <c:crossAx val="137375983"/>
        <c:crosses val="autoZero"/>
        <c:crossBetween val="midCat"/>
      </c:valAx>
      <c:valAx>
        <c:axId val="1373759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ln>
                      <a:noFill/>
                    </a:ln>
                    <a:solidFill>
                      <a:schemeClr val="tx1">
                        <a:lumMod val="95000"/>
                        <a:lumOff val="5000"/>
                      </a:schemeClr>
                    </a:solidFill>
                    <a:latin typeface="+mn-lt"/>
                    <a:ea typeface="+mn-ea"/>
                    <a:cs typeface="+mn-cs"/>
                  </a:defRPr>
                </a:pPr>
                <a:r>
                  <a:rPr lang="en-US" sz="1400" baseline="0"/>
                  <a:t>NPS Score</a:t>
                </a:r>
              </a:p>
            </c:rich>
          </c:tx>
          <c:overlay val="0"/>
          <c:spPr>
            <a:noFill/>
            <a:ln>
              <a:noFill/>
            </a:ln>
            <a:effectLst/>
          </c:spPr>
          <c:txPr>
            <a:bodyPr rot="-5400000" spcFirstLastPara="1" vertOverflow="ellipsis" vert="horz" wrap="square" anchor="ctr" anchorCtr="1"/>
            <a:lstStyle/>
            <a:p>
              <a:pPr>
                <a:defRPr sz="1400" b="0" i="0" u="none" strike="noStrike" kern="1200" baseline="0">
                  <a:ln>
                    <a:noFill/>
                  </a:ln>
                  <a:solidFill>
                    <a:schemeClr val="tx1">
                      <a:lumMod val="95000"/>
                      <a:lumOff val="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ln>
                  <a:noFill/>
                </a:ln>
                <a:solidFill>
                  <a:schemeClr val="tx1">
                    <a:lumMod val="95000"/>
                    <a:lumOff val="5000"/>
                  </a:schemeClr>
                </a:solidFill>
                <a:latin typeface="+mn-lt"/>
                <a:ea typeface="+mn-ea"/>
                <a:cs typeface="+mn-cs"/>
              </a:defRPr>
            </a:pPr>
            <a:endParaRPr lang="en-US"/>
          </a:p>
        </c:txPr>
        <c:crossAx val="13737118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n>
            <a:noFill/>
          </a:ln>
          <a:solidFill>
            <a:schemeClr val="tx1">
              <a:lumMod val="95000"/>
              <a:lumOff val="5000"/>
            </a:schemeClr>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solidFill>
                <a:latin typeface="+mn-lt"/>
                <a:ea typeface="+mn-ea"/>
                <a:cs typeface="+mn-cs"/>
              </a:defRPr>
            </a:pPr>
            <a:r>
              <a:rPr lang="en-US"/>
              <a:t>Frequency of Different Contact Resolutions</a:t>
            </a:r>
          </a:p>
        </c:rich>
      </c:tx>
      <c:overlay val="0"/>
      <c:spPr>
        <a:noFill/>
        <a:ln>
          <a:noFill/>
        </a:ln>
        <a:effectLst/>
      </c:spPr>
      <c:txPr>
        <a:bodyPr rot="0" spcFirstLastPara="1" vertOverflow="ellipsis" vert="horz" wrap="square" anchor="ctr" anchorCtr="1"/>
        <a:lstStyle/>
        <a:p>
          <a:pPr>
            <a:defRPr sz="1400" b="0" i="0" u="none" strike="noStrike"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lumMod val="75000"/>
              </a:schemeClr>
            </a:solidFill>
            <a:ln>
              <a:noFill/>
            </a:ln>
            <a:effectLst/>
          </c:spPr>
          <c:invertIfNegative val="0"/>
          <c:dPt>
            <c:idx val="0"/>
            <c:invertIfNegative val="0"/>
            <c:bubble3D val="0"/>
            <c:spPr>
              <a:solidFill>
                <a:schemeClr val="accent2">
                  <a:lumMod val="75000"/>
                </a:schemeClr>
              </a:solidFill>
              <a:ln w="38100">
                <a:solidFill>
                  <a:srgbClr val="00B050"/>
                </a:solidFill>
              </a:ln>
              <a:effectLst/>
            </c:spPr>
            <c:extLst>
              <c:ext xmlns:c16="http://schemas.microsoft.com/office/drawing/2014/chart" uri="{C3380CC4-5D6E-409C-BE32-E72D297353CC}">
                <c16:uniqueId val="{00000001-0B96-4BA1-B4C9-E8F4C1B0312E}"/>
              </c:ext>
            </c:extLst>
          </c:dPt>
          <c:cat>
            <c:strRef>
              <c:f>ConcentrixCombined!$J$167:$J$177</c:f>
              <c:strCache>
                <c:ptCount val="11"/>
                <c:pt idx="0">
                  <c:v>Refund Account</c:v>
                </c:pt>
                <c:pt idx="1">
                  <c:v>Process Payment</c:v>
                </c:pt>
                <c:pt idx="2">
                  <c:v>Transfer</c:v>
                </c:pt>
                <c:pt idx="3">
                  <c:v>Disconnect</c:v>
                </c:pt>
                <c:pt idx="4">
                  <c:v>Add Data</c:v>
                </c:pt>
                <c:pt idx="5">
                  <c:v>Provide Info</c:v>
                </c:pt>
                <c:pt idx="6">
                  <c:v>Add Device</c:v>
                </c:pt>
                <c:pt idx="7">
                  <c:v>Activate Device</c:v>
                </c:pt>
                <c:pt idx="8">
                  <c:v>Explain Bill</c:v>
                </c:pt>
                <c:pt idx="9">
                  <c:v>Change Plan</c:v>
                </c:pt>
                <c:pt idx="10">
                  <c:v>Cancel Service</c:v>
                </c:pt>
              </c:strCache>
            </c:strRef>
          </c:cat>
          <c:val>
            <c:numRef>
              <c:f>ConcentrixCombined!$K$167:$K$177</c:f>
              <c:numCache>
                <c:formatCode>General</c:formatCode>
                <c:ptCount val="11"/>
                <c:pt idx="0">
                  <c:v>39</c:v>
                </c:pt>
                <c:pt idx="1">
                  <c:v>19</c:v>
                </c:pt>
                <c:pt idx="2">
                  <c:v>18</c:v>
                </c:pt>
                <c:pt idx="3">
                  <c:v>13</c:v>
                </c:pt>
                <c:pt idx="4">
                  <c:v>13</c:v>
                </c:pt>
                <c:pt idx="5">
                  <c:v>11</c:v>
                </c:pt>
                <c:pt idx="6">
                  <c:v>10</c:v>
                </c:pt>
                <c:pt idx="7">
                  <c:v>7</c:v>
                </c:pt>
                <c:pt idx="8">
                  <c:v>6</c:v>
                </c:pt>
                <c:pt idx="9">
                  <c:v>4</c:v>
                </c:pt>
                <c:pt idx="10">
                  <c:v>3</c:v>
                </c:pt>
              </c:numCache>
            </c:numRef>
          </c:val>
          <c:extLst>
            <c:ext xmlns:c16="http://schemas.microsoft.com/office/drawing/2014/chart" uri="{C3380CC4-5D6E-409C-BE32-E72D297353CC}">
              <c16:uniqueId val="{00000000-0B96-4BA1-B4C9-E8F4C1B0312E}"/>
            </c:ext>
          </c:extLst>
        </c:ser>
        <c:dLbls>
          <c:showLegendKey val="0"/>
          <c:showVal val="0"/>
          <c:showCatName val="0"/>
          <c:showSerName val="0"/>
          <c:showPercent val="0"/>
          <c:showBubbleSize val="0"/>
        </c:dLbls>
        <c:gapWidth val="26"/>
        <c:axId val="1171335328"/>
        <c:axId val="962351248"/>
      </c:barChart>
      <c:catAx>
        <c:axId val="1171335328"/>
        <c:scaling>
          <c:orientation val="minMax"/>
        </c:scaling>
        <c:delete val="0"/>
        <c:axPos val="b"/>
        <c:title>
          <c:tx>
            <c:rich>
              <a:bodyPr rot="0" spcFirstLastPara="1" vertOverflow="ellipsis" vert="horz" wrap="square" anchor="ctr" anchorCtr="1"/>
              <a:lstStyle/>
              <a:p>
                <a:pPr>
                  <a:defRPr sz="900" b="0" i="0" u="none" strike="noStrike" baseline="0">
                    <a:solidFill>
                      <a:schemeClr val="tx1"/>
                    </a:solidFill>
                    <a:latin typeface="+mn-lt"/>
                    <a:ea typeface="+mn-ea"/>
                    <a:cs typeface="+mn-cs"/>
                  </a:defRPr>
                </a:pPr>
                <a:r>
                  <a:rPr lang="en-US"/>
                  <a:t>Contact Resolutions</a:t>
                </a:r>
              </a:p>
            </c:rich>
          </c:tx>
          <c:overlay val="0"/>
          <c:spPr>
            <a:noFill/>
            <a:ln>
              <a:noFill/>
            </a:ln>
            <a:effectLst/>
          </c:spPr>
          <c:txPr>
            <a:bodyPr rot="0" spcFirstLastPara="1" vertOverflow="ellipsis" vert="horz" wrap="square" anchor="ctr" anchorCtr="1"/>
            <a:lstStyle/>
            <a:p>
              <a:pPr>
                <a:defRPr sz="900" b="0" i="0" u="none" strike="noStrike"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solidFill>
                <a:latin typeface="+mn-lt"/>
                <a:ea typeface="+mn-ea"/>
                <a:cs typeface="+mn-cs"/>
              </a:defRPr>
            </a:pPr>
            <a:endParaRPr lang="en-US"/>
          </a:p>
        </c:txPr>
        <c:crossAx val="962351248"/>
        <c:crosses val="autoZero"/>
        <c:auto val="1"/>
        <c:lblAlgn val="ctr"/>
        <c:lblOffset val="100"/>
        <c:noMultiLvlLbl val="0"/>
      </c:catAx>
      <c:valAx>
        <c:axId val="962351248"/>
        <c:scaling>
          <c:orientation val="minMax"/>
        </c:scaling>
        <c:delete val="1"/>
        <c:axPos val="l"/>
        <c:numFmt formatCode="General" sourceLinked="1"/>
        <c:majorTickMark val="none"/>
        <c:minorTickMark val="none"/>
        <c:tickLblPos val="nextTo"/>
        <c:crossAx val="1171335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a:softEdge rad="0"/>
    </a:effectLst>
  </c:spPr>
  <c:txPr>
    <a:bodyPr/>
    <a:lstStyle/>
    <a:p>
      <a:pPr>
        <a:defRPr>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765EF7-1494-4E16-9C3F-864D5097600C}" type="datetimeFigureOut">
              <a:rPr lang="en-US" smtClean="0"/>
              <a:t>10/7/2024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A4CD34-04EC-448E-AEF8-9D18E360B838}" type="slidenum">
              <a:rPr lang="en-US" smtClean="0"/>
              <a:t>‹#›</a:t>
            </a:fld>
            <a:endParaRPr lang="en-US"/>
          </a:p>
        </p:txBody>
      </p:sp>
    </p:spTree>
    <p:extLst>
      <p:ext uri="{BB962C8B-B14F-4D97-AF65-F5344CB8AC3E}">
        <p14:creationId xmlns:p14="http://schemas.microsoft.com/office/powerpoint/2010/main" val="4216792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A4CD34-04EC-448E-AEF8-9D18E360B838}" type="slidenum">
              <a:rPr lang="en-US" smtClean="0"/>
              <a:t>5</a:t>
            </a:fld>
            <a:endParaRPr lang="en-US"/>
          </a:p>
        </p:txBody>
      </p:sp>
    </p:spTree>
    <p:extLst>
      <p:ext uri="{BB962C8B-B14F-4D97-AF65-F5344CB8AC3E}">
        <p14:creationId xmlns:p14="http://schemas.microsoft.com/office/powerpoint/2010/main" val="400340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A4CD34-04EC-448E-AEF8-9D18E360B838}" type="slidenum">
              <a:rPr lang="en-US" smtClean="0"/>
              <a:t>7</a:t>
            </a:fld>
            <a:endParaRPr lang="en-US"/>
          </a:p>
        </p:txBody>
      </p:sp>
    </p:spTree>
    <p:extLst>
      <p:ext uri="{BB962C8B-B14F-4D97-AF65-F5344CB8AC3E}">
        <p14:creationId xmlns:p14="http://schemas.microsoft.com/office/powerpoint/2010/main" val="4283250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DD4EE3E-C280-43E0-BC8E-241233B868D9}"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58636-9B6E-46B5-AFE8-02EE6455BB1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4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D4EE3E-C280-43E0-BC8E-241233B868D9}"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58636-9B6E-46B5-AFE8-02EE6455BB1F}" type="slidenum">
              <a:rPr lang="en-US" smtClean="0"/>
              <a:t>‹#›</a:t>
            </a:fld>
            <a:endParaRPr lang="en-US"/>
          </a:p>
        </p:txBody>
      </p:sp>
    </p:spTree>
    <p:extLst>
      <p:ext uri="{BB962C8B-B14F-4D97-AF65-F5344CB8AC3E}">
        <p14:creationId xmlns:p14="http://schemas.microsoft.com/office/powerpoint/2010/main" val="1752114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D4EE3E-C280-43E0-BC8E-241233B868D9}"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58636-9B6E-46B5-AFE8-02EE6455BB1F}"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976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D4EE3E-C280-43E0-BC8E-241233B868D9}"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58636-9B6E-46B5-AFE8-02EE6455BB1F}" type="slidenum">
              <a:rPr lang="en-US" smtClean="0"/>
              <a:t>‹#›</a:t>
            </a:fld>
            <a:endParaRPr lang="en-US"/>
          </a:p>
        </p:txBody>
      </p:sp>
    </p:spTree>
    <p:extLst>
      <p:ext uri="{BB962C8B-B14F-4D97-AF65-F5344CB8AC3E}">
        <p14:creationId xmlns:p14="http://schemas.microsoft.com/office/powerpoint/2010/main" val="881290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D4EE3E-C280-43E0-BC8E-241233B868D9}"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58636-9B6E-46B5-AFE8-02EE6455BB1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044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D4EE3E-C280-43E0-BC8E-241233B868D9}"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358636-9B6E-46B5-AFE8-02EE6455BB1F}" type="slidenum">
              <a:rPr lang="en-US" smtClean="0"/>
              <a:t>‹#›</a:t>
            </a:fld>
            <a:endParaRPr lang="en-US"/>
          </a:p>
        </p:txBody>
      </p:sp>
    </p:spTree>
    <p:extLst>
      <p:ext uri="{BB962C8B-B14F-4D97-AF65-F5344CB8AC3E}">
        <p14:creationId xmlns:p14="http://schemas.microsoft.com/office/powerpoint/2010/main" val="1947531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D4EE3E-C280-43E0-BC8E-241233B868D9}" type="datetimeFigureOut">
              <a:rPr lang="en-US" smtClean="0"/>
              <a:t>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358636-9B6E-46B5-AFE8-02EE6455BB1F}" type="slidenum">
              <a:rPr lang="en-US" smtClean="0"/>
              <a:t>‹#›</a:t>
            </a:fld>
            <a:endParaRPr lang="en-US"/>
          </a:p>
        </p:txBody>
      </p:sp>
    </p:spTree>
    <p:extLst>
      <p:ext uri="{BB962C8B-B14F-4D97-AF65-F5344CB8AC3E}">
        <p14:creationId xmlns:p14="http://schemas.microsoft.com/office/powerpoint/2010/main" val="3976001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D4EE3E-C280-43E0-BC8E-241233B868D9}" type="datetimeFigureOut">
              <a:rPr lang="en-US" smtClean="0"/>
              <a:t>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358636-9B6E-46B5-AFE8-02EE6455BB1F}" type="slidenum">
              <a:rPr lang="en-US" smtClean="0"/>
              <a:t>‹#›</a:t>
            </a:fld>
            <a:endParaRPr lang="en-US"/>
          </a:p>
        </p:txBody>
      </p:sp>
    </p:spTree>
    <p:extLst>
      <p:ext uri="{BB962C8B-B14F-4D97-AF65-F5344CB8AC3E}">
        <p14:creationId xmlns:p14="http://schemas.microsoft.com/office/powerpoint/2010/main" val="2971283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D4EE3E-C280-43E0-BC8E-241233B868D9}" type="datetimeFigureOut">
              <a:rPr lang="en-US" smtClean="0"/>
              <a:t>10/7/2024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358636-9B6E-46B5-AFE8-02EE6455BB1F}" type="slidenum">
              <a:rPr lang="en-US" smtClean="0"/>
              <a:t>‹#›</a:t>
            </a:fld>
            <a:endParaRPr lang="en-US"/>
          </a:p>
        </p:txBody>
      </p:sp>
    </p:spTree>
    <p:extLst>
      <p:ext uri="{BB962C8B-B14F-4D97-AF65-F5344CB8AC3E}">
        <p14:creationId xmlns:p14="http://schemas.microsoft.com/office/powerpoint/2010/main" val="166799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D4EE3E-C280-43E0-BC8E-241233B868D9}"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358636-9B6E-46B5-AFE8-02EE6455BB1F}" type="slidenum">
              <a:rPr lang="en-US" smtClean="0"/>
              <a:t>‹#›</a:t>
            </a:fld>
            <a:endParaRPr lang="en-US"/>
          </a:p>
        </p:txBody>
      </p:sp>
    </p:spTree>
    <p:extLst>
      <p:ext uri="{BB962C8B-B14F-4D97-AF65-F5344CB8AC3E}">
        <p14:creationId xmlns:p14="http://schemas.microsoft.com/office/powerpoint/2010/main" val="904265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D4EE3E-C280-43E0-BC8E-241233B868D9}"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358636-9B6E-46B5-AFE8-02EE6455BB1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012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DD4EE3E-C280-43E0-BC8E-241233B868D9}" type="datetimeFigureOut">
              <a:rPr lang="en-US" smtClean="0"/>
              <a:t>10/7/2024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E358636-9B6E-46B5-AFE8-02EE6455BB1F}"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1979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p:nvSpPr>
          <p:cNvPr id="8"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6" name="Rectangle 5">
            <a:extLst>
              <a:ext uri="{FF2B5EF4-FFF2-40B4-BE49-F238E27FC236}">
                <a16:creationId xmlns:a16="http://schemas.microsoft.com/office/drawing/2014/main" id="{0567B965-AD32-53AA-1CEF-98AC2D452C36}"/>
              </a:ext>
            </a:extLst>
          </p:cNvPr>
          <p:cNvSpPr/>
          <p:nvPr/>
        </p:nvSpPr>
        <p:spPr>
          <a:xfrm>
            <a:off x="3894020" y="4180404"/>
            <a:ext cx="7654513" cy="173736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ADE0B718-C897-33B5-DD14-08EE018B9796}"/>
              </a:ext>
            </a:extLst>
          </p:cNvPr>
          <p:cNvSpPr>
            <a:spLocks noGrp="1"/>
          </p:cNvSpPr>
          <p:nvPr>
            <p:ph type="title"/>
          </p:nvPr>
        </p:nvSpPr>
        <p:spPr>
          <a:xfrm>
            <a:off x="4307622" y="4386913"/>
            <a:ext cx="6827307" cy="655184"/>
          </a:xfrm>
        </p:spPr>
        <p:txBody>
          <a:bodyPr anchor="t">
            <a:normAutofit fontScale="90000"/>
          </a:bodyPr>
          <a:lstStyle/>
          <a:p>
            <a:r>
              <a:rPr lang="en-US" dirty="0" err="1">
                <a:solidFill>
                  <a:schemeClr val="bg1"/>
                </a:solidFill>
              </a:rPr>
              <a:t>TelcO</a:t>
            </a:r>
            <a:r>
              <a:rPr lang="en-US" dirty="0">
                <a:solidFill>
                  <a:schemeClr val="bg1"/>
                </a:solidFill>
              </a:rPr>
              <a:t> Inc Case study</a:t>
            </a:r>
          </a:p>
        </p:txBody>
      </p:sp>
      <p:sp>
        <p:nvSpPr>
          <p:cNvPr id="3" name="Content Placeholder 2">
            <a:extLst>
              <a:ext uri="{FF2B5EF4-FFF2-40B4-BE49-F238E27FC236}">
                <a16:creationId xmlns:a16="http://schemas.microsoft.com/office/drawing/2014/main" id="{647D70F5-4D0F-6BEB-3EA1-EE0E192C9914}"/>
              </a:ext>
            </a:extLst>
          </p:cNvPr>
          <p:cNvSpPr>
            <a:spLocks noGrp="1"/>
          </p:cNvSpPr>
          <p:nvPr>
            <p:ph idx="1"/>
          </p:nvPr>
        </p:nvSpPr>
        <p:spPr>
          <a:xfrm>
            <a:off x="4307622" y="5044169"/>
            <a:ext cx="6827306" cy="1083399"/>
          </a:xfrm>
        </p:spPr>
        <p:txBody>
          <a:bodyPr anchor="t">
            <a:normAutofit/>
          </a:bodyPr>
          <a:lstStyle/>
          <a:p>
            <a:pPr marL="0" indent="0">
              <a:buNone/>
            </a:pPr>
            <a:r>
              <a:rPr lang="en-US" sz="3200" dirty="0">
                <a:solidFill>
                  <a:schemeClr val="bg1"/>
                </a:solidFill>
              </a:rPr>
              <a:t>Customer Support and Brand perception</a:t>
            </a:r>
          </a:p>
        </p:txBody>
      </p:sp>
      <p:cxnSp>
        <p:nvCxnSpPr>
          <p:cNvPr id="12" name="Straight Connector 11">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a:off x="4324317" y="5047953"/>
            <a:ext cx="4572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1C72B05-D24D-EC03-D51F-0CC97F9DE1DF}"/>
              </a:ext>
            </a:extLst>
          </p:cNvPr>
          <p:cNvSpPr/>
          <p:nvPr/>
        </p:nvSpPr>
        <p:spPr>
          <a:xfrm>
            <a:off x="3894019" y="1469038"/>
            <a:ext cx="7654514" cy="173736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1119AB0-24E9-3987-C9DC-E718299530C5}"/>
              </a:ext>
            </a:extLst>
          </p:cNvPr>
          <p:cNvSpPr txBox="1"/>
          <p:nvPr/>
        </p:nvSpPr>
        <p:spPr>
          <a:xfrm>
            <a:off x="4038582" y="1787806"/>
            <a:ext cx="7365385" cy="1015663"/>
          </a:xfrm>
          <a:prstGeom prst="rect">
            <a:avLst/>
          </a:prstGeom>
          <a:noFill/>
        </p:spPr>
        <p:txBody>
          <a:bodyPr wrap="square" rtlCol="0">
            <a:spAutoFit/>
          </a:bodyPr>
          <a:lstStyle/>
          <a:p>
            <a:r>
              <a:rPr lang="en-US" sz="6000" dirty="0">
                <a:solidFill>
                  <a:schemeClr val="bg1"/>
                </a:solidFill>
              </a:rPr>
              <a:t>(Company Name/Logo)</a:t>
            </a:r>
          </a:p>
        </p:txBody>
      </p:sp>
    </p:spTree>
    <p:extLst>
      <p:ext uri="{BB962C8B-B14F-4D97-AF65-F5344CB8AC3E}">
        <p14:creationId xmlns:p14="http://schemas.microsoft.com/office/powerpoint/2010/main" val="134910396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47CDEA-F08C-B036-6667-F15CC24ADC69}"/>
              </a:ext>
            </a:extLst>
          </p:cNvPr>
          <p:cNvSpPr/>
          <p:nvPr/>
        </p:nvSpPr>
        <p:spPr>
          <a:xfrm>
            <a:off x="0" y="1"/>
            <a:ext cx="6096000" cy="6858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F9AB57-94C9-D331-9706-CA5C3E3898C3}"/>
              </a:ext>
            </a:extLst>
          </p:cNvPr>
          <p:cNvSpPr>
            <a:spLocks noGrp="1"/>
          </p:cNvSpPr>
          <p:nvPr>
            <p:ph type="title"/>
          </p:nvPr>
        </p:nvSpPr>
        <p:spPr>
          <a:xfrm>
            <a:off x="1291336" y="2708989"/>
            <a:ext cx="3518408" cy="1440022"/>
          </a:xfrm>
        </p:spPr>
        <p:txBody>
          <a:bodyPr>
            <a:noAutofit/>
          </a:bodyPr>
          <a:lstStyle/>
          <a:p>
            <a:pPr algn="ctr"/>
            <a:r>
              <a:rPr lang="en-US" sz="8000" dirty="0">
                <a:solidFill>
                  <a:schemeClr val="bg1"/>
                </a:solidFill>
              </a:rPr>
              <a:t>Overview</a:t>
            </a:r>
          </a:p>
        </p:txBody>
      </p:sp>
      <p:graphicFrame>
        <p:nvGraphicFramePr>
          <p:cNvPr id="5" name="Table 4">
            <a:extLst>
              <a:ext uri="{FF2B5EF4-FFF2-40B4-BE49-F238E27FC236}">
                <a16:creationId xmlns:a16="http://schemas.microsoft.com/office/drawing/2014/main" id="{7A309A67-45ED-7C4A-9323-772641FE5883}"/>
              </a:ext>
            </a:extLst>
          </p:cNvPr>
          <p:cNvGraphicFramePr>
            <a:graphicFrameLocks noGrp="1"/>
          </p:cNvGraphicFramePr>
          <p:nvPr>
            <p:extLst>
              <p:ext uri="{D42A27DB-BD31-4B8C-83A1-F6EECF244321}">
                <p14:modId xmlns:p14="http://schemas.microsoft.com/office/powerpoint/2010/main" val="1657402805"/>
              </p:ext>
            </p:extLst>
          </p:nvPr>
        </p:nvGraphicFramePr>
        <p:xfrm>
          <a:off x="0" y="0"/>
          <a:ext cx="12192000" cy="25908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155069084"/>
                    </a:ext>
                  </a:extLst>
                </a:gridCol>
                <a:gridCol w="2438400">
                  <a:extLst>
                    <a:ext uri="{9D8B030D-6E8A-4147-A177-3AD203B41FA5}">
                      <a16:colId xmlns:a16="http://schemas.microsoft.com/office/drawing/2014/main" val="2569745688"/>
                    </a:ext>
                  </a:extLst>
                </a:gridCol>
                <a:gridCol w="2438400">
                  <a:extLst>
                    <a:ext uri="{9D8B030D-6E8A-4147-A177-3AD203B41FA5}">
                      <a16:colId xmlns:a16="http://schemas.microsoft.com/office/drawing/2014/main" val="181990674"/>
                    </a:ext>
                  </a:extLst>
                </a:gridCol>
                <a:gridCol w="2438400">
                  <a:extLst>
                    <a:ext uri="{9D8B030D-6E8A-4147-A177-3AD203B41FA5}">
                      <a16:colId xmlns:a16="http://schemas.microsoft.com/office/drawing/2014/main" val="357118490"/>
                    </a:ext>
                  </a:extLst>
                </a:gridCol>
                <a:gridCol w="2438400">
                  <a:extLst>
                    <a:ext uri="{9D8B030D-6E8A-4147-A177-3AD203B41FA5}">
                      <a16:colId xmlns:a16="http://schemas.microsoft.com/office/drawing/2014/main" val="2549913498"/>
                    </a:ext>
                  </a:extLst>
                </a:gridCol>
              </a:tblGrid>
              <a:tr h="230188">
                <a:tc>
                  <a:txBody>
                    <a:bodyPr/>
                    <a:lstStyle/>
                    <a:p>
                      <a:pPr algn="ctr"/>
                      <a:r>
                        <a:rPr lang="en-US" sz="1100" b="1" dirty="0">
                          <a:solidFill>
                            <a:schemeClr val="tx1"/>
                          </a:solidFill>
                        </a:rPr>
                        <a:t>Overview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100" b="1" dirty="0">
                          <a:solidFill>
                            <a:schemeClr val="tx1"/>
                          </a:solidFill>
                        </a:rPr>
                        <a:t>Drivers of Customer Satisfaction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b="1" dirty="0">
                          <a:solidFill>
                            <a:schemeClr val="tx1"/>
                          </a:solidFill>
                        </a:rPr>
                        <a:t>Impact on Brand Perception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b="1" dirty="0">
                          <a:solidFill>
                            <a:schemeClr val="tx1"/>
                          </a:solidFill>
                        </a:rPr>
                        <a:t>Pain Points in Customer Experience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b="1" dirty="0">
                          <a:solidFill>
                            <a:schemeClr val="tx1"/>
                          </a:solidFill>
                        </a:rPr>
                        <a:t>Recommendations and Benefits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0544786"/>
                  </a:ext>
                </a:extLst>
              </a:tr>
            </a:tbl>
          </a:graphicData>
        </a:graphic>
      </p:graphicFrame>
      <p:sp>
        <p:nvSpPr>
          <p:cNvPr id="6" name="Isosceles Triangle 5">
            <a:extLst>
              <a:ext uri="{FF2B5EF4-FFF2-40B4-BE49-F238E27FC236}">
                <a16:creationId xmlns:a16="http://schemas.microsoft.com/office/drawing/2014/main" id="{83372F71-09F4-4FF5-7C4D-12FE2B9A5B9C}"/>
              </a:ext>
            </a:extLst>
          </p:cNvPr>
          <p:cNvSpPr/>
          <p:nvPr/>
        </p:nvSpPr>
        <p:spPr>
          <a:xfrm rot="5400000">
            <a:off x="5940136" y="3238716"/>
            <a:ext cx="572655" cy="427182"/>
          </a:xfrm>
          <a:prstGeom prst="triangl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B174A85-25FE-D15F-EBD3-FA4233FFC4B9}"/>
              </a:ext>
            </a:extLst>
          </p:cNvPr>
          <p:cNvSpPr/>
          <p:nvPr/>
        </p:nvSpPr>
        <p:spPr>
          <a:xfrm>
            <a:off x="7370616" y="1286814"/>
            <a:ext cx="581891" cy="581891"/>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8635DE5-9420-0DAE-14E2-7A371700EE57}"/>
              </a:ext>
            </a:extLst>
          </p:cNvPr>
          <p:cNvSpPr/>
          <p:nvPr/>
        </p:nvSpPr>
        <p:spPr>
          <a:xfrm>
            <a:off x="7370616" y="2532823"/>
            <a:ext cx="581891" cy="581891"/>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E003377-EE80-0D8A-1512-505F0FB74D66}"/>
              </a:ext>
            </a:extLst>
          </p:cNvPr>
          <p:cNvSpPr/>
          <p:nvPr/>
        </p:nvSpPr>
        <p:spPr>
          <a:xfrm>
            <a:off x="7370616" y="3778832"/>
            <a:ext cx="581891" cy="581891"/>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02ACE55-F3CD-051E-F777-12E8BD6DE616}"/>
              </a:ext>
            </a:extLst>
          </p:cNvPr>
          <p:cNvSpPr/>
          <p:nvPr/>
        </p:nvSpPr>
        <p:spPr>
          <a:xfrm>
            <a:off x="7370616" y="5024842"/>
            <a:ext cx="581891" cy="581891"/>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3C99C9B-B945-C80F-A815-2F4D375DAD14}"/>
              </a:ext>
            </a:extLst>
          </p:cNvPr>
          <p:cNvSpPr txBox="1"/>
          <p:nvPr/>
        </p:nvSpPr>
        <p:spPr>
          <a:xfrm>
            <a:off x="7416798" y="1162260"/>
            <a:ext cx="244763" cy="830997"/>
          </a:xfrm>
          <a:prstGeom prst="rect">
            <a:avLst/>
          </a:prstGeom>
          <a:noFill/>
        </p:spPr>
        <p:txBody>
          <a:bodyPr wrap="square" rtlCol="0">
            <a:spAutoFit/>
          </a:bodyPr>
          <a:lstStyle/>
          <a:p>
            <a:r>
              <a:rPr lang="en-US" sz="4800" dirty="0">
                <a:solidFill>
                  <a:schemeClr val="bg1"/>
                </a:solidFill>
              </a:rPr>
              <a:t>1</a:t>
            </a:r>
          </a:p>
        </p:txBody>
      </p:sp>
      <p:sp>
        <p:nvSpPr>
          <p:cNvPr id="12" name="TextBox 11">
            <a:extLst>
              <a:ext uri="{FF2B5EF4-FFF2-40B4-BE49-F238E27FC236}">
                <a16:creationId xmlns:a16="http://schemas.microsoft.com/office/drawing/2014/main" id="{9A14E5E0-7D15-0333-4E06-84457E52176D}"/>
              </a:ext>
            </a:extLst>
          </p:cNvPr>
          <p:cNvSpPr txBox="1"/>
          <p:nvPr/>
        </p:nvSpPr>
        <p:spPr>
          <a:xfrm>
            <a:off x="7412182" y="2408269"/>
            <a:ext cx="244763" cy="830997"/>
          </a:xfrm>
          <a:prstGeom prst="rect">
            <a:avLst/>
          </a:prstGeom>
          <a:noFill/>
        </p:spPr>
        <p:txBody>
          <a:bodyPr wrap="square" rtlCol="0">
            <a:spAutoFit/>
          </a:bodyPr>
          <a:lstStyle/>
          <a:p>
            <a:r>
              <a:rPr lang="en-US" sz="4800" dirty="0">
                <a:solidFill>
                  <a:schemeClr val="bg1"/>
                </a:solidFill>
              </a:rPr>
              <a:t>2</a:t>
            </a:r>
          </a:p>
        </p:txBody>
      </p:sp>
      <p:sp>
        <p:nvSpPr>
          <p:cNvPr id="13" name="TextBox 12">
            <a:extLst>
              <a:ext uri="{FF2B5EF4-FFF2-40B4-BE49-F238E27FC236}">
                <a16:creationId xmlns:a16="http://schemas.microsoft.com/office/drawing/2014/main" id="{156F5FE4-EB60-D32B-C631-1C31C0AEA9CC}"/>
              </a:ext>
            </a:extLst>
          </p:cNvPr>
          <p:cNvSpPr txBox="1"/>
          <p:nvPr/>
        </p:nvSpPr>
        <p:spPr>
          <a:xfrm>
            <a:off x="7412180" y="4900287"/>
            <a:ext cx="244763" cy="830997"/>
          </a:xfrm>
          <a:prstGeom prst="rect">
            <a:avLst/>
          </a:prstGeom>
          <a:noFill/>
        </p:spPr>
        <p:txBody>
          <a:bodyPr wrap="square" rtlCol="0">
            <a:spAutoFit/>
          </a:bodyPr>
          <a:lstStyle/>
          <a:p>
            <a:r>
              <a:rPr lang="en-US" sz="4800" dirty="0">
                <a:solidFill>
                  <a:schemeClr val="bg1"/>
                </a:solidFill>
              </a:rPr>
              <a:t>4</a:t>
            </a:r>
          </a:p>
        </p:txBody>
      </p:sp>
      <p:sp>
        <p:nvSpPr>
          <p:cNvPr id="14" name="TextBox 13">
            <a:extLst>
              <a:ext uri="{FF2B5EF4-FFF2-40B4-BE49-F238E27FC236}">
                <a16:creationId xmlns:a16="http://schemas.microsoft.com/office/drawing/2014/main" id="{7CBBEAF8-78A3-CAA3-BBBE-AC8606851B89}"/>
              </a:ext>
            </a:extLst>
          </p:cNvPr>
          <p:cNvSpPr txBox="1"/>
          <p:nvPr/>
        </p:nvSpPr>
        <p:spPr>
          <a:xfrm>
            <a:off x="7412181" y="3654278"/>
            <a:ext cx="244763" cy="830997"/>
          </a:xfrm>
          <a:prstGeom prst="rect">
            <a:avLst/>
          </a:prstGeom>
          <a:noFill/>
        </p:spPr>
        <p:txBody>
          <a:bodyPr wrap="square" rtlCol="0">
            <a:spAutoFit/>
          </a:bodyPr>
          <a:lstStyle/>
          <a:p>
            <a:r>
              <a:rPr lang="en-US" sz="4800" dirty="0">
                <a:solidFill>
                  <a:schemeClr val="bg1"/>
                </a:solidFill>
              </a:rPr>
              <a:t>3</a:t>
            </a:r>
          </a:p>
        </p:txBody>
      </p:sp>
      <p:sp>
        <p:nvSpPr>
          <p:cNvPr id="15" name="TextBox 14">
            <a:extLst>
              <a:ext uri="{FF2B5EF4-FFF2-40B4-BE49-F238E27FC236}">
                <a16:creationId xmlns:a16="http://schemas.microsoft.com/office/drawing/2014/main" id="{E56333FF-126E-3675-A6FD-CB6F8A79B2A1}"/>
              </a:ext>
            </a:extLst>
          </p:cNvPr>
          <p:cNvSpPr txBox="1"/>
          <p:nvPr/>
        </p:nvSpPr>
        <p:spPr>
          <a:xfrm>
            <a:off x="8014853" y="1346925"/>
            <a:ext cx="4177147" cy="461665"/>
          </a:xfrm>
          <a:prstGeom prst="rect">
            <a:avLst/>
          </a:prstGeom>
          <a:noFill/>
        </p:spPr>
        <p:txBody>
          <a:bodyPr wrap="square" rtlCol="0">
            <a:spAutoFit/>
          </a:bodyPr>
          <a:lstStyle/>
          <a:p>
            <a:r>
              <a:rPr lang="en-US" sz="2400" dirty="0"/>
              <a:t>Drivers of Customer Satisfaction</a:t>
            </a:r>
          </a:p>
        </p:txBody>
      </p:sp>
      <p:sp>
        <p:nvSpPr>
          <p:cNvPr id="16" name="TextBox 15">
            <a:extLst>
              <a:ext uri="{FF2B5EF4-FFF2-40B4-BE49-F238E27FC236}">
                <a16:creationId xmlns:a16="http://schemas.microsoft.com/office/drawing/2014/main" id="{31E4E368-6E53-1CF9-290C-C73C93EA0B2B}"/>
              </a:ext>
            </a:extLst>
          </p:cNvPr>
          <p:cNvSpPr txBox="1"/>
          <p:nvPr/>
        </p:nvSpPr>
        <p:spPr>
          <a:xfrm>
            <a:off x="8011989" y="2592934"/>
            <a:ext cx="3611419" cy="461665"/>
          </a:xfrm>
          <a:prstGeom prst="rect">
            <a:avLst/>
          </a:prstGeom>
          <a:noFill/>
        </p:spPr>
        <p:txBody>
          <a:bodyPr wrap="square" rtlCol="0">
            <a:spAutoFit/>
          </a:bodyPr>
          <a:lstStyle/>
          <a:p>
            <a:r>
              <a:rPr lang="en-US" sz="2400" dirty="0"/>
              <a:t>Impact on Brand Perception</a:t>
            </a:r>
          </a:p>
        </p:txBody>
      </p:sp>
      <p:sp>
        <p:nvSpPr>
          <p:cNvPr id="17" name="TextBox 16">
            <a:extLst>
              <a:ext uri="{FF2B5EF4-FFF2-40B4-BE49-F238E27FC236}">
                <a16:creationId xmlns:a16="http://schemas.microsoft.com/office/drawing/2014/main" id="{067102D7-10F5-DDE9-1AD7-6D7F24884493}"/>
              </a:ext>
            </a:extLst>
          </p:cNvPr>
          <p:cNvSpPr txBox="1"/>
          <p:nvPr/>
        </p:nvSpPr>
        <p:spPr>
          <a:xfrm>
            <a:off x="8011989" y="3654278"/>
            <a:ext cx="3611419" cy="830997"/>
          </a:xfrm>
          <a:prstGeom prst="rect">
            <a:avLst/>
          </a:prstGeom>
          <a:noFill/>
        </p:spPr>
        <p:txBody>
          <a:bodyPr wrap="square" rtlCol="0">
            <a:spAutoFit/>
          </a:bodyPr>
          <a:lstStyle/>
          <a:p>
            <a:r>
              <a:rPr lang="en-US" sz="2400" dirty="0"/>
              <a:t>Pain Points in Customer Experience</a:t>
            </a:r>
          </a:p>
        </p:txBody>
      </p:sp>
      <p:sp>
        <p:nvSpPr>
          <p:cNvPr id="18" name="TextBox 17">
            <a:extLst>
              <a:ext uri="{FF2B5EF4-FFF2-40B4-BE49-F238E27FC236}">
                <a16:creationId xmlns:a16="http://schemas.microsoft.com/office/drawing/2014/main" id="{97AA1805-B832-D136-BB87-7A2D353DD7BF}"/>
              </a:ext>
            </a:extLst>
          </p:cNvPr>
          <p:cNvSpPr txBox="1"/>
          <p:nvPr/>
        </p:nvSpPr>
        <p:spPr>
          <a:xfrm>
            <a:off x="7952507" y="5170449"/>
            <a:ext cx="3611419" cy="461665"/>
          </a:xfrm>
          <a:prstGeom prst="rect">
            <a:avLst/>
          </a:prstGeom>
          <a:noFill/>
        </p:spPr>
        <p:txBody>
          <a:bodyPr wrap="square" rtlCol="0">
            <a:spAutoFit/>
          </a:bodyPr>
          <a:lstStyle/>
          <a:p>
            <a:r>
              <a:rPr lang="en-US" sz="2400" dirty="0"/>
              <a:t>Recommendations</a:t>
            </a:r>
          </a:p>
        </p:txBody>
      </p:sp>
    </p:spTree>
    <p:extLst>
      <p:ext uri="{BB962C8B-B14F-4D97-AF65-F5344CB8AC3E}">
        <p14:creationId xmlns:p14="http://schemas.microsoft.com/office/powerpoint/2010/main" val="1152248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a:extLst>
              <a:ext uri="{FF2B5EF4-FFF2-40B4-BE49-F238E27FC236}">
                <a16:creationId xmlns:a16="http://schemas.microsoft.com/office/drawing/2014/main" id="{E7B7699A-D906-4984-919B-6F02569C62F7}"/>
              </a:ext>
            </a:extLst>
          </p:cNvPr>
          <p:cNvGraphicFramePr>
            <a:graphicFrameLocks/>
          </p:cNvGraphicFramePr>
          <p:nvPr>
            <p:extLst>
              <p:ext uri="{D42A27DB-BD31-4B8C-83A1-F6EECF244321}">
                <p14:modId xmlns:p14="http://schemas.microsoft.com/office/powerpoint/2010/main" val="1745376633"/>
              </p:ext>
            </p:extLst>
          </p:nvPr>
        </p:nvGraphicFramePr>
        <p:xfrm>
          <a:off x="494145" y="1773383"/>
          <a:ext cx="6753905"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BDCA1F78-359E-6598-D815-D93C1C2DFBDC}"/>
              </a:ext>
            </a:extLst>
          </p:cNvPr>
          <p:cNvSpPr>
            <a:spLocks noGrp="1"/>
          </p:cNvSpPr>
          <p:nvPr>
            <p:ph type="title"/>
          </p:nvPr>
        </p:nvSpPr>
        <p:spPr/>
        <p:txBody>
          <a:bodyPr>
            <a:normAutofit/>
          </a:bodyPr>
          <a:lstStyle/>
          <a:p>
            <a:r>
              <a:rPr lang="en-US" sz="4800" dirty="0"/>
              <a:t>Contact reasons: Summary</a:t>
            </a:r>
          </a:p>
        </p:txBody>
      </p:sp>
      <p:graphicFrame>
        <p:nvGraphicFramePr>
          <p:cNvPr id="8" name="Table 7">
            <a:extLst>
              <a:ext uri="{FF2B5EF4-FFF2-40B4-BE49-F238E27FC236}">
                <a16:creationId xmlns:a16="http://schemas.microsoft.com/office/drawing/2014/main" id="{F03805D5-22DF-A150-33B8-87DD9DDCF484}"/>
              </a:ext>
            </a:extLst>
          </p:cNvPr>
          <p:cNvGraphicFramePr>
            <a:graphicFrameLocks noGrp="1"/>
          </p:cNvGraphicFramePr>
          <p:nvPr>
            <p:extLst>
              <p:ext uri="{D42A27DB-BD31-4B8C-83A1-F6EECF244321}">
                <p14:modId xmlns:p14="http://schemas.microsoft.com/office/powerpoint/2010/main" val="1109830326"/>
              </p:ext>
            </p:extLst>
          </p:nvPr>
        </p:nvGraphicFramePr>
        <p:xfrm>
          <a:off x="0" y="0"/>
          <a:ext cx="12192000" cy="25908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155069084"/>
                    </a:ext>
                  </a:extLst>
                </a:gridCol>
                <a:gridCol w="2438400">
                  <a:extLst>
                    <a:ext uri="{9D8B030D-6E8A-4147-A177-3AD203B41FA5}">
                      <a16:colId xmlns:a16="http://schemas.microsoft.com/office/drawing/2014/main" val="2569745688"/>
                    </a:ext>
                  </a:extLst>
                </a:gridCol>
                <a:gridCol w="2438400">
                  <a:extLst>
                    <a:ext uri="{9D8B030D-6E8A-4147-A177-3AD203B41FA5}">
                      <a16:colId xmlns:a16="http://schemas.microsoft.com/office/drawing/2014/main" val="181990674"/>
                    </a:ext>
                  </a:extLst>
                </a:gridCol>
                <a:gridCol w="2438400">
                  <a:extLst>
                    <a:ext uri="{9D8B030D-6E8A-4147-A177-3AD203B41FA5}">
                      <a16:colId xmlns:a16="http://schemas.microsoft.com/office/drawing/2014/main" val="357118490"/>
                    </a:ext>
                  </a:extLst>
                </a:gridCol>
                <a:gridCol w="2438400">
                  <a:extLst>
                    <a:ext uri="{9D8B030D-6E8A-4147-A177-3AD203B41FA5}">
                      <a16:colId xmlns:a16="http://schemas.microsoft.com/office/drawing/2014/main" val="2549913498"/>
                    </a:ext>
                  </a:extLst>
                </a:gridCol>
              </a:tblGrid>
              <a:tr h="230188">
                <a:tc>
                  <a:txBody>
                    <a:bodyPr/>
                    <a:lstStyle/>
                    <a:p>
                      <a:pPr algn="ctr"/>
                      <a:r>
                        <a:rPr lang="en-US" sz="1100" b="1" dirty="0">
                          <a:solidFill>
                            <a:schemeClr val="tx1"/>
                          </a:solidFill>
                        </a:rPr>
                        <a:t>Overview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b="1" dirty="0">
                          <a:solidFill>
                            <a:schemeClr val="tx1"/>
                          </a:solidFill>
                        </a:rPr>
                        <a:t>Drivers of Customer Satisfaction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100" b="1" dirty="0">
                          <a:solidFill>
                            <a:schemeClr val="tx1"/>
                          </a:solidFill>
                        </a:rPr>
                        <a:t>Impact on Brand Perception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b="1" dirty="0">
                          <a:solidFill>
                            <a:schemeClr val="tx1"/>
                          </a:solidFill>
                        </a:rPr>
                        <a:t>Pain Points in Customer Experience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b="1" dirty="0">
                          <a:solidFill>
                            <a:schemeClr val="tx1"/>
                          </a:solidFill>
                        </a:rPr>
                        <a:t>Recommendations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0544786"/>
                  </a:ext>
                </a:extLst>
              </a:tr>
            </a:tbl>
          </a:graphicData>
        </a:graphic>
      </p:graphicFrame>
      <p:sp>
        <p:nvSpPr>
          <p:cNvPr id="10" name="TextBox 9">
            <a:extLst>
              <a:ext uri="{FF2B5EF4-FFF2-40B4-BE49-F238E27FC236}">
                <a16:creationId xmlns:a16="http://schemas.microsoft.com/office/drawing/2014/main" id="{65660914-9B0B-E7CA-2EA3-EAD48699281E}"/>
              </a:ext>
            </a:extLst>
          </p:cNvPr>
          <p:cNvSpPr txBox="1"/>
          <p:nvPr/>
        </p:nvSpPr>
        <p:spPr>
          <a:xfrm>
            <a:off x="7248050" y="1228186"/>
            <a:ext cx="4840224" cy="313932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B050"/>
                </a:solidFill>
              </a:rPr>
              <a:t>64% of customer support inquiries are related to adding services, payments, and billing questions</a:t>
            </a:r>
          </a:p>
          <a:p>
            <a:pPr marL="285750" indent="-285750">
              <a:buFont typeface="Arial" panose="020B0604020202020204" pitchFamily="34" charset="0"/>
              <a:buChar char="•"/>
            </a:pPr>
            <a:r>
              <a:rPr lang="en-US" dirty="0"/>
              <a:t>Low Customer Satisfaction</a:t>
            </a:r>
          </a:p>
          <a:p>
            <a:pPr marL="742950" lvl="1" indent="-285750">
              <a:buFont typeface="Arial" panose="020B0604020202020204" pitchFamily="34" charset="0"/>
              <a:buChar char="•"/>
            </a:pPr>
            <a:r>
              <a:rPr lang="en-US" dirty="0"/>
              <a:t>Users canceling services, asking service-related questions, or making payments led to poor brand perception</a:t>
            </a:r>
          </a:p>
          <a:p>
            <a:pPr marL="285750" indent="-285750">
              <a:buFont typeface="Arial" panose="020B0604020202020204" pitchFamily="34" charset="0"/>
              <a:buChar char="•"/>
            </a:pPr>
            <a:r>
              <a:rPr lang="en-US" dirty="0"/>
              <a:t>Unsatisfactory Experiences</a:t>
            </a:r>
          </a:p>
          <a:p>
            <a:pPr marL="742950" lvl="1" indent="-285750">
              <a:buFont typeface="Arial" panose="020B0604020202020204" pitchFamily="34" charset="0"/>
              <a:buChar char="•"/>
            </a:pPr>
            <a:r>
              <a:rPr lang="en-US" dirty="0"/>
              <a:t>Adding services, changing plans, and service questions saw some of the lowest ratings for customer experience</a:t>
            </a:r>
          </a:p>
        </p:txBody>
      </p:sp>
      <p:graphicFrame>
        <p:nvGraphicFramePr>
          <p:cNvPr id="9" name="Table 8">
            <a:extLst>
              <a:ext uri="{FF2B5EF4-FFF2-40B4-BE49-F238E27FC236}">
                <a16:creationId xmlns:a16="http://schemas.microsoft.com/office/drawing/2014/main" id="{7401F5BC-7A02-2F5F-AF01-5653E2D3BB45}"/>
              </a:ext>
            </a:extLst>
          </p:cNvPr>
          <p:cNvGraphicFramePr>
            <a:graphicFrameLocks noGrp="1"/>
          </p:cNvGraphicFramePr>
          <p:nvPr>
            <p:extLst>
              <p:ext uri="{D42A27DB-BD31-4B8C-83A1-F6EECF244321}">
                <p14:modId xmlns:p14="http://schemas.microsoft.com/office/powerpoint/2010/main" val="694372704"/>
              </p:ext>
            </p:extLst>
          </p:nvPr>
        </p:nvGraphicFramePr>
        <p:xfrm>
          <a:off x="7477586" y="4430858"/>
          <a:ext cx="4381151" cy="2219325"/>
        </p:xfrm>
        <a:graphic>
          <a:graphicData uri="http://schemas.openxmlformats.org/drawingml/2006/table">
            <a:tbl>
              <a:tblPr>
                <a:tableStyleId>{5C22544A-7EE6-4342-B048-85BDC9FD1C3A}</a:tableStyleId>
              </a:tblPr>
              <a:tblGrid>
                <a:gridCol w="1257300">
                  <a:extLst>
                    <a:ext uri="{9D8B030D-6E8A-4147-A177-3AD203B41FA5}">
                      <a16:colId xmlns:a16="http://schemas.microsoft.com/office/drawing/2014/main" val="2309510418"/>
                    </a:ext>
                  </a:extLst>
                </a:gridCol>
                <a:gridCol w="1322483">
                  <a:extLst>
                    <a:ext uri="{9D8B030D-6E8A-4147-A177-3AD203B41FA5}">
                      <a16:colId xmlns:a16="http://schemas.microsoft.com/office/drawing/2014/main" val="2220382805"/>
                    </a:ext>
                  </a:extLst>
                </a:gridCol>
                <a:gridCol w="1801368">
                  <a:extLst>
                    <a:ext uri="{9D8B030D-6E8A-4147-A177-3AD203B41FA5}">
                      <a16:colId xmlns:a16="http://schemas.microsoft.com/office/drawing/2014/main" val="3368553743"/>
                    </a:ext>
                  </a:extLst>
                </a:gridCol>
              </a:tblGrid>
              <a:tr h="200025">
                <a:tc>
                  <a:txBody>
                    <a:bodyPr/>
                    <a:lstStyle/>
                    <a:p>
                      <a:pPr algn="ctr" fontAlgn="b"/>
                      <a:r>
                        <a:rPr lang="en-US" sz="1400" u="none" strike="noStrike" dirty="0">
                          <a:solidFill>
                            <a:schemeClr val="bg1"/>
                          </a:solidFill>
                          <a:effectLst/>
                        </a:rPr>
                        <a:t>Contact Reason</a:t>
                      </a:r>
                      <a:endParaRPr lang="en-US" sz="1400" b="1" i="0" u="none" strike="noStrike" dirty="0">
                        <a:solidFill>
                          <a:schemeClr val="bg1"/>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b"/>
                      <a:r>
                        <a:rPr lang="en-US" sz="1400" u="none" strike="noStrike" dirty="0">
                          <a:solidFill>
                            <a:schemeClr val="bg1"/>
                          </a:solidFill>
                          <a:effectLst/>
                        </a:rPr>
                        <a:t>Calculated NPS Score</a:t>
                      </a:r>
                      <a:endParaRPr lang="en-US" sz="1400" b="1" i="0" u="none" strike="noStrike" dirty="0">
                        <a:solidFill>
                          <a:schemeClr val="bg1"/>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b"/>
                      <a:r>
                        <a:rPr lang="en-US" sz="1400" u="none" strike="noStrike" dirty="0">
                          <a:solidFill>
                            <a:schemeClr val="bg1"/>
                          </a:solidFill>
                          <a:effectLst/>
                        </a:rPr>
                        <a:t>Average of Overall Experience</a:t>
                      </a:r>
                      <a:endParaRPr lang="en-US" sz="1400" b="1" i="0" u="none" strike="noStrike" dirty="0">
                        <a:solidFill>
                          <a:schemeClr val="bg1"/>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4232422565"/>
                  </a:ext>
                </a:extLst>
              </a:tr>
              <a:tr h="190500">
                <a:tc>
                  <a:txBody>
                    <a:bodyPr/>
                    <a:lstStyle/>
                    <a:p>
                      <a:pPr algn="l" fontAlgn="b"/>
                      <a:r>
                        <a:rPr lang="en-US" sz="1400" u="none" strike="noStrike" dirty="0">
                          <a:effectLst/>
                        </a:rPr>
                        <a:t>Add Services</a:t>
                      </a:r>
                      <a:endParaRPr lang="en-US" sz="1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400" u="none" strike="noStrike" dirty="0">
                          <a:effectLst/>
                        </a:rPr>
                        <a:t>-3%</a:t>
                      </a:r>
                      <a:endParaRPr lang="en-US" sz="1400" b="0" i="0" u="none" strike="noStrike" dirty="0">
                        <a:solidFill>
                          <a:srgbClr val="9C0006"/>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979"/>
                    </a:solidFill>
                  </a:tcPr>
                </a:tc>
                <a:tc>
                  <a:txBody>
                    <a:bodyPr/>
                    <a:lstStyle/>
                    <a:p>
                      <a:pPr algn="r" fontAlgn="b"/>
                      <a:r>
                        <a:rPr lang="en-US" sz="1400" u="none" strike="noStrike" dirty="0">
                          <a:effectLst/>
                        </a:rPr>
                        <a:t>2.125</a:t>
                      </a:r>
                      <a:endParaRPr lang="en-US" sz="1400" b="0" i="0" u="none" strike="noStrike" dirty="0">
                        <a:solidFill>
                          <a:srgbClr val="9C0006"/>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979"/>
                    </a:solidFill>
                  </a:tcPr>
                </a:tc>
                <a:extLst>
                  <a:ext uri="{0D108BD9-81ED-4DB2-BD59-A6C34878D82A}">
                    <a16:rowId xmlns:a16="http://schemas.microsoft.com/office/drawing/2014/main" val="3027854580"/>
                  </a:ext>
                </a:extLst>
              </a:tr>
              <a:tr h="190500">
                <a:tc>
                  <a:txBody>
                    <a:bodyPr/>
                    <a:lstStyle/>
                    <a:p>
                      <a:pPr algn="l" fontAlgn="b"/>
                      <a:r>
                        <a:rPr lang="en-US" sz="1400" u="none" strike="noStrike">
                          <a:effectLst/>
                        </a:rPr>
                        <a:t>Billing Dispute</a:t>
                      </a:r>
                      <a:endParaRPr lang="en-US" sz="1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400" u="none" strike="noStrike" dirty="0">
                          <a:effectLst/>
                        </a:rPr>
                        <a:t>-18%</a:t>
                      </a:r>
                      <a:endParaRPr lang="en-US" sz="1400" b="0" i="0" u="none" strike="noStrike" dirty="0">
                        <a:solidFill>
                          <a:srgbClr val="9C0006"/>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979"/>
                    </a:solidFill>
                  </a:tcPr>
                </a:tc>
                <a:tc>
                  <a:txBody>
                    <a:bodyPr/>
                    <a:lstStyle/>
                    <a:p>
                      <a:pPr algn="r" fontAlgn="b"/>
                      <a:r>
                        <a:rPr lang="en-US" sz="1400" u="none" strike="noStrike">
                          <a:effectLst/>
                        </a:rPr>
                        <a:t>3.058823529</a:t>
                      </a:r>
                      <a:endParaRPr lang="en-US" sz="1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84128760"/>
                  </a:ext>
                </a:extLst>
              </a:tr>
              <a:tr h="190500">
                <a:tc>
                  <a:txBody>
                    <a:bodyPr/>
                    <a:lstStyle/>
                    <a:p>
                      <a:pPr algn="l" fontAlgn="b"/>
                      <a:r>
                        <a:rPr lang="en-US" sz="1400" u="none" strike="noStrike">
                          <a:effectLst/>
                        </a:rPr>
                        <a:t>Billing Question</a:t>
                      </a:r>
                      <a:endParaRPr lang="en-US" sz="1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400" u="none" strike="noStrike" dirty="0">
                          <a:effectLst/>
                        </a:rPr>
                        <a:t>30%</a:t>
                      </a:r>
                      <a:endParaRPr lang="en-US" sz="1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400" u="none" strike="noStrike">
                          <a:effectLst/>
                        </a:rPr>
                        <a:t>2.966666667</a:t>
                      </a:r>
                      <a:endParaRPr lang="en-US" sz="1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4996370"/>
                  </a:ext>
                </a:extLst>
              </a:tr>
              <a:tr h="190500">
                <a:tc>
                  <a:txBody>
                    <a:bodyPr/>
                    <a:lstStyle/>
                    <a:p>
                      <a:pPr algn="l" fontAlgn="b"/>
                      <a:r>
                        <a:rPr lang="en-US" sz="1400" u="none" strike="noStrike">
                          <a:effectLst/>
                        </a:rPr>
                        <a:t>Cancel Service</a:t>
                      </a:r>
                      <a:endParaRPr lang="en-US" sz="1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400" u="none" strike="noStrike" dirty="0">
                          <a:effectLst/>
                        </a:rPr>
                        <a:t>-75%</a:t>
                      </a:r>
                      <a:endParaRPr lang="en-US" sz="1400" b="0" i="0" u="none" strike="noStrike" dirty="0">
                        <a:solidFill>
                          <a:srgbClr val="9C0006"/>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979"/>
                    </a:solidFill>
                  </a:tcPr>
                </a:tc>
                <a:tc>
                  <a:txBody>
                    <a:bodyPr/>
                    <a:lstStyle/>
                    <a:p>
                      <a:pPr algn="r" fontAlgn="b"/>
                      <a:r>
                        <a:rPr lang="en-US" sz="1400" u="none" strike="noStrike" dirty="0">
                          <a:effectLst/>
                        </a:rPr>
                        <a:t>2.875</a:t>
                      </a:r>
                      <a:endParaRPr lang="en-US" sz="1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037349"/>
                  </a:ext>
                </a:extLst>
              </a:tr>
              <a:tr h="190500">
                <a:tc>
                  <a:txBody>
                    <a:bodyPr/>
                    <a:lstStyle/>
                    <a:p>
                      <a:pPr algn="l" fontAlgn="b"/>
                      <a:r>
                        <a:rPr lang="en-US" sz="1400" u="none" strike="noStrike">
                          <a:effectLst/>
                        </a:rPr>
                        <a:t>Change Plan</a:t>
                      </a:r>
                      <a:endParaRPr lang="en-US" sz="1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400" u="none" strike="noStrike">
                          <a:effectLst/>
                        </a:rPr>
                        <a:t>17%</a:t>
                      </a:r>
                      <a:endParaRPr lang="en-US" sz="1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400" u="none" strike="noStrike" dirty="0">
                          <a:effectLst/>
                        </a:rPr>
                        <a:t>1.666666667</a:t>
                      </a:r>
                      <a:endParaRPr lang="en-US" sz="1400" b="0" i="0" u="none" strike="noStrike" dirty="0">
                        <a:solidFill>
                          <a:srgbClr val="9C0006"/>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979"/>
                    </a:solidFill>
                  </a:tcPr>
                </a:tc>
                <a:extLst>
                  <a:ext uri="{0D108BD9-81ED-4DB2-BD59-A6C34878D82A}">
                    <a16:rowId xmlns:a16="http://schemas.microsoft.com/office/drawing/2014/main" val="2757168100"/>
                  </a:ext>
                </a:extLst>
              </a:tr>
              <a:tr h="190500">
                <a:tc>
                  <a:txBody>
                    <a:bodyPr/>
                    <a:lstStyle/>
                    <a:p>
                      <a:pPr algn="l" fontAlgn="b"/>
                      <a:r>
                        <a:rPr lang="en-US" sz="1400" u="none" strike="noStrike">
                          <a:effectLst/>
                        </a:rPr>
                        <a:t>Device Question</a:t>
                      </a:r>
                      <a:endParaRPr lang="en-US" sz="1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400" u="none" strike="noStrike" dirty="0">
                          <a:effectLst/>
                        </a:rPr>
                        <a:t>63%</a:t>
                      </a:r>
                      <a:endParaRPr lang="en-US" sz="1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400" u="none" strike="noStrike" dirty="0">
                          <a:effectLst/>
                        </a:rPr>
                        <a:t>4.25</a:t>
                      </a:r>
                      <a:endParaRPr lang="en-US" sz="1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908752"/>
                  </a:ext>
                </a:extLst>
              </a:tr>
              <a:tr h="190500">
                <a:tc>
                  <a:txBody>
                    <a:bodyPr/>
                    <a:lstStyle/>
                    <a:p>
                      <a:pPr algn="l" fontAlgn="b"/>
                      <a:r>
                        <a:rPr lang="en-US" sz="1400" u="none" strike="noStrike">
                          <a:effectLst/>
                        </a:rPr>
                        <a:t>Make a Payment</a:t>
                      </a:r>
                      <a:endParaRPr lang="en-US" sz="1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400" u="none" strike="noStrike" dirty="0">
                          <a:effectLst/>
                        </a:rPr>
                        <a:t>-52%</a:t>
                      </a:r>
                      <a:endParaRPr lang="en-US" sz="1400" b="0" i="0" u="none" strike="noStrike" dirty="0">
                        <a:solidFill>
                          <a:srgbClr val="9C0006"/>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979"/>
                    </a:solidFill>
                  </a:tcPr>
                </a:tc>
                <a:tc>
                  <a:txBody>
                    <a:bodyPr/>
                    <a:lstStyle/>
                    <a:p>
                      <a:pPr algn="r" fontAlgn="b"/>
                      <a:r>
                        <a:rPr lang="en-US" sz="1400" u="none" strike="noStrike" dirty="0">
                          <a:effectLst/>
                        </a:rPr>
                        <a:t>4.19047619</a:t>
                      </a:r>
                      <a:endParaRPr lang="en-US" sz="1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56817185"/>
                  </a:ext>
                </a:extLst>
              </a:tr>
              <a:tr h="200025">
                <a:tc>
                  <a:txBody>
                    <a:bodyPr/>
                    <a:lstStyle/>
                    <a:p>
                      <a:pPr algn="l" fontAlgn="b"/>
                      <a:r>
                        <a:rPr lang="en-US" sz="1400" u="none" strike="noStrike">
                          <a:effectLst/>
                        </a:rPr>
                        <a:t>Service Question</a:t>
                      </a:r>
                      <a:endParaRPr lang="en-US" sz="1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400" u="none" strike="noStrike" dirty="0">
                          <a:effectLst/>
                        </a:rPr>
                        <a:t>-62%</a:t>
                      </a:r>
                      <a:endParaRPr lang="en-US" sz="1400" b="0" i="0" u="none" strike="noStrike" dirty="0">
                        <a:solidFill>
                          <a:srgbClr val="9C0006"/>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979"/>
                    </a:solidFill>
                  </a:tcPr>
                </a:tc>
                <a:tc>
                  <a:txBody>
                    <a:bodyPr/>
                    <a:lstStyle/>
                    <a:p>
                      <a:pPr algn="r" fontAlgn="b"/>
                      <a:r>
                        <a:rPr lang="en-US" sz="1400" u="none" strike="noStrike" dirty="0">
                          <a:effectLst/>
                        </a:rPr>
                        <a:t>2.307692308</a:t>
                      </a:r>
                      <a:endParaRPr lang="en-US" sz="1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979"/>
                    </a:solidFill>
                  </a:tcPr>
                </a:tc>
                <a:extLst>
                  <a:ext uri="{0D108BD9-81ED-4DB2-BD59-A6C34878D82A}">
                    <a16:rowId xmlns:a16="http://schemas.microsoft.com/office/drawing/2014/main" val="4201470761"/>
                  </a:ext>
                </a:extLst>
              </a:tr>
            </a:tbl>
          </a:graphicData>
        </a:graphic>
      </p:graphicFrame>
    </p:spTree>
    <p:extLst>
      <p:ext uri="{BB962C8B-B14F-4D97-AF65-F5344CB8AC3E}">
        <p14:creationId xmlns:p14="http://schemas.microsoft.com/office/powerpoint/2010/main" val="4280524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B31A6B1-FAC8-A37D-910A-DAB5F2327172}"/>
              </a:ext>
            </a:extLst>
          </p:cNvPr>
          <p:cNvSpPr/>
          <p:nvPr/>
        </p:nvSpPr>
        <p:spPr>
          <a:xfrm>
            <a:off x="868218" y="1929384"/>
            <a:ext cx="5227780" cy="149961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1521EE0-CFAA-5CF9-07B1-8254183C1C8F}"/>
              </a:ext>
            </a:extLst>
          </p:cNvPr>
          <p:cNvSpPr/>
          <p:nvPr/>
        </p:nvSpPr>
        <p:spPr>
          <a:xfrm>
            <a:off x="868218" y="3542202"/>
            <a:ext cx="5227780" cy="1517016"/>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4911E49-2186-9A27-16E6-D702FA82FEBA}"/>
              </a:ext>
            </a:extLst>
          </p:cNvPr>
          <p:cNvSpPr/>
          <p:nvPr/>
        </p:nvSpPr>
        <p:spPr>
          <a:xfrm>
            <a:off x="868218" y="5172419"/>
            <a:ext cx="5227780" cy="1499615"/>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576B3AB-ECFB-FDEF-BC92-2782A1D8E2A1}"/>
              </a:ext>
            </a:extLst>
          </p:cNvPr>
          <p:cNvSpPr txBox="1"/>
          <p:nvPr/>
        </p:nvSpPr>
        <p:spPr>
          <a:xfrm>
            <a:off x="868216" y="5098923"/>
            <a:ext cx="5227775" cy="1615827"/>
          </a:xfrm>
          <a:prstGeom prst="rect">
            <a:avLst/>
          </a:prstGeom>
          <a:noFill/>
        </p:spPr>
        <p:txBody>
          <a:bodyPr wrap="square" rtlCol="0">
            <a:spAutoFit/>
          </a:bodyPr>
          <a:lstStyle/>
          <a:p>
            <a:endParaRPr lang="en-US" sz="200" dirty="0"/>
          </a:p>
          <a:p>
            <a:r>
              <a:rPr lang="en-US" sz="1700" b="1" dirty="0"/>
              <a:t>Interactive Voice Response (IVR)</a:t>
            </a:r>
            <a:endParaRPr lang="en-US" sz="200" b="1" dirty="0"/>
          </a:p>
          <a:p>
            <a:r>
              <a:rPr lang="en-US" sz="1600" dirty="0"/>
              <a:t>Although prompting each user prior to speaking to a customer service representative, only 11% of users reported attempting to solve their issue with the interactive voice response system. Like app users, users who used IVR were overwhelmingly attempting to make payments.</a:t>
            </a:r>
          </a:p>
        </p:txBody>
      </p:sp>
      <p:sp>
        <p:nvSpPr>
          <p:cNvPr id="15" name="TextBox 14">
            <a:extLst>
              <a:ext uri="{FF2B5EF4-FFF2-40B4-BE49-F238E27FC236}">
                <a16:creationId xmlns:a16="http://schemas.microsoft.com/office/drawing/2014/main" id="{88B8D6E8-AE28-96D2-4C3F-A9C04CBC05FC}"/>
              </a:ext>
            </a:extLst>
          </p:cNvPr>
          <p:cNvSpPr txBox="1"/>
          <p:nvPr/>
        </p:nvSpPr>
        <p:spPr>
          <a:xfrm>
            <a:off x="868219" y="3519664"/>
            <a:ext cx="5227776" cy="1369606"/>
          </a:xfrm>
          <a:prstGeom prst="rect">
            <a:avLst/>
          </a:prstGeom>
          <a:noFill/>
        </p:spPr>
        <p:txBody>
          <a:bodyPr wrap="square" rtlCol="0">
            <a:spAutoFit/>
          </a:bodyPr>
          <a:lstStyle/>
          <a:p>
            <a:r>
              <a:rPr lang="en-US" sz="1700" b="1" dirty="0"/>
              <a:t>App and Website</a:t>
            </a:r>
          </a:p>
          <a:p>
            <a:endParaRPr lang="en-US" sz="200" b="1" dirty="0"/>
          </a:p>
          <a:p>
            <a:r>
              <a:rPr lang="en-US" sz="1600" dirty="0"/>
              <a:t>Prior to contacting support, 30% of users tried to resolve their issues on the website and app. Majority of app users ran into issues while attempting to make payments, while web users were attempting to answer service questions.</a:t>
            </a:r>
          </a:p>
        </p:txBody>
      </p:sp>
      <p:sp>
        <p:nvSpPr>
          <p:cNvPr id="17" name="TextBox 16">
            <a:extLst>
              <a:ext uri="{FF2B5EF4-FFF2-40B4-BE49-F238E27FC236}">
                <a16:creationId xmlns:a16="http://schemas.microsoft.com/office/drawing/2014/main" id="{FCFFC409-4477-C860-2FE7-2BF944386EF5}"/>
              </a:ext>
            </a:extLst>
          </p:cNvPr>
          <p:cNvSpPr txBox="1"/>
          <p:nvPr/>
        </p:nvSpPr>
        <p:spPr>
          <a:xfrm>
            <a:off x="868216" y="1929003"/>
            <a:ext cx="5227779" cy="1615827"/>
          </a:xfrm>
          <a:prstGeom prst="rect">
            <a:avLst/>
          </a:prstGeom>
          <a:noFill/>
        </p:spPr>
        <p:txBody>
          <a:bodyPr wrap="square" rtlCol="0">
            <a:spAutoFit/>
          </a:bodyPr>
          <a:lstStyle/>
          <a:p>
            <a:r>
              <a:rPr lang="en-US" sz="1700" b="1" dirty="0"/>
              <a:t>No Attempt or NA</a:t>
            </a:r>
            <a:endParaRPr lang="en-US" sz="200" dirty="0"/>
          </a:p>
          <a:p>
            <a:r>
              <a:rPr lang="en-US" sz="1600" dirty="0"/>
              <a:t>59% of users reported that they did not use a self-service channel, or their issue(s) did not apply to any of the self-service options. These users reported having favorable experiences and are likely to either recommend or remain passive on TelCo Inc.</a:t>
            </a:r>
          </a:p>
        </p:txBody>
      </p:sp>
      <p:sp>
        <p:nvSpPr>
          <p:cNvPr id="2" name="Title 1">
            <a:extLst>
              <a:ext uri="{FF2B5EF4-FFF2-40B4-BE49-F238E27FC236}">
                <a16:creationId xmlns:a16="http://schemas.microsoft.com/office/drawing/2014/main" id="{C6E5AC4F-A80F-37A5-B02F-B47B84C19BC7}"/>
              </a:ext>
            </a:extLst>
          </p:cNvPr>
          <p:cNvSpPr>
            <a:spLocks noGrp="1"/>
          </p:cNvSpPr>
          <p:nvPr>
            <p:ph type="title"/>
          </p:nvPr>
        </p:nvSpPr>
        <p:spPr/>
        <p:txBody>
          <a:bodyPr/>
          <a:lstStyle/>
          <a:p>
            <a:r>
              <a:rPr lang="en-US" dirty="0"/>
              <a:t>Self Service Channels: Summary</a:t>
            </a:r>
          </a:p>
        </p:txBody>
      </p:sp>
      <p:graphicFrame>
        <p:nvGraphicFramePr>
          <p:cNvPr id="6" name="Table 5">
            <a:extLst>
              <a:ext uri="{FF2B5EF4-FFF2-40B4-BE49-F238E27FC236}">
                <a16:creationId xmlns:a16="http://schemas.microsoft.com/office/drawing/2014/main" id="{31067C95-BB28-A9C3-9DFE-452FAF691635}"/>
              </a:ext>
            </a:extLst>
          </p:cNvPr>
          <p:cNvGraphicFramePr>
            <a:graphicFrameLocks noGrp="1"/>
          </p:cNvGraphicFramePr>
          <p:nvPr>
            <p:extLst>
              <p:ext uri="{D42A27DB-BD31-4B8C-83A1-F6EECF244321}">
                <p14:modId xmlns:p14="http://schemas.microsoft.com/office/powerpoint/2010/main" val="2373142211"/>
              </p:ext>
            </p:extLst>
          </p:nvPr>
        </p:nvGraphicFramePr>
        <p:xfrm>
          <a:off x="0" y="0"/>
          <a:ext cx="12192000" cy="25908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155069084"/>
                    </a:ext>
                  </a:extLst>
                </a:gridCol>
                <a:gridCol w="2438400">
                  <a:extLst>
                    <a:ext uri="{9D8B030D-6E8A-4147-A177-3AD203B41FA5}">
                      <a16:colId xmlns:a16="http://schemas.microsoft.com/office/drawing/2014/main" val="2569745688"/>
                    </a:ext>
                  </a:extLst>
                </a:gridCol>
                <a:gridCol w="2438400">
                  <a:extLst>
                    <a:ext uri="{9D8B030D-6E8A-4147-A177-3AD203B41FA5}">
                      <a16:colId xmlns:a16="http://schemas.microsoft.com/office/drawing/2014/main" val="181990674"/>
                    </a:ext>
                  </a:extLst>
                </a:gridCol>
                <a:gridCol w="2438400">
                  <a:extLst>
                    <a:ext uri="{9D8B030D-6E8A-4147-A177-3AD203B41FA5}">
                      <a16:colId xmlns:a16="http://schemas.microsoft.com/office/drawing/2014/main" val="357118490"/>
                    </a:ext>
                  </a:extLst>
                </a:gridCol>
                <a:gridCol w="2438400">
                  <a:extLst>
                    <a:ext uri="{9D8B030D-6E8A-4147-A177-3AD203B41FA5}">
                      <a16:colId xmlns:a16="http://schemas.microsoft.com/office/drawing/2014/main" val="2549913498"/>
                    </a:ext>
                  </a:extLst>
                </a:gridCol>
              </a:tblGrid>
              <a:tr h="230188">
                <a:tc>
                  <a:txBody>
                    <a:bodyPr/>
                    <a:lstStyle/>
                    <a:p>
                      <a:pPr algn="ctr"/>
                      <a:r>
                        <a:rPr lang="en-US" sz="1100" b="1" dirty="0">
                          <a:solidFill>
                            <a:schemeClr val="tx1"/>
                          </a:solidFill>
                        </a:rPr>
                        <a:t>Overview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b="1" dirty="0">
                          <a:solidFill>
                            <a:schemeClr val="tx1"/>
                          </a:solidFill>
                        </a:rPr>
                        <a:t>Drivers of Customer Satisfaction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100" b="1" dirty="0">
                          <a:solidFill>
                            <a:schemeClr val="tx1"/>
                          </a:solidFill>
                        </a:rPr>
                        <a:t>Impact on Brand Perception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b="1" dirty="0">
                          <a:solidFill>
                            <a:schemeClr val="tx1"/>
                          </a:solidFill>
                        </a:rPr>
                        <a:t>Pain Points in Customer Experience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b="1" dirty="0">
                          <a:solidFill>
                            <a:schemeClr val="tx1"/>
                          </a:solidFill>
                        </a:rPr>
                        <a:t>Recommendations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0544786"/>
                  </a:ext>
                </a:extLst>
              </a:tr>
            </a:tbl>
          </a:graphicData>
        </a:graphic>
      </p:graphicFrame>
      <p:graphicFrame>
        <p:nvGraphicFramePr>
          <p:cNvPr id="8" name="Chart 7">
            <a:extLst>
              <a:ext uri="{FF2B5EF4-FFF2-40B4-BE49-F238E27FC236}">
                <a16:creationId xmlns:a16="http://schemas.microsoft.com/office/drawing/2014/main" id="{44321E90-60B3-283A-6A06-B41813B8BF4E}"/>
              </a:ext>
            </a:extLst>
          </p:cNvPr>
          <p:cNvGraphicFramePr>
            <a:graphicFrameLocks/>
          </p:cNvGraphicFramePr>
          <p:nvPr>
            <p:extLst>
              <p:ext uri="{D42A27DB-BD31-4B8C-83A1-F6EECF244321}">
                <p14:modId xmlns:p14="http://schemas.microsoft.com/office/powerpoint/2010/main" val="3363786231"/>
              </p:ext>
            </p:extLst>
          </p:nvPr>
        </p:nvGraphicFramePr>
        <p:xfrm>
          <a:off x="6096000" y="1491820"/>
          <a:ext cx="5907971" cy="36805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30399602-8A49-C178-E840-39272D23119B}"/>
              </a:ext>
            </a:extLst>
          </p:cNvPr>
          <p:cNvGraphicFramePr>
            <a:graphicFrameLocks noGrp="1"/>
          </p:cNvGraphicFramePr>
          <p:nvPr>
            <p:extLst>
              <p:ext uri="{D42A27DB-BD31-4B8C-83A1-F6EECF244321}">
                <p14:modId xmlns:p14="http://schemas.microsoft.com/office/powerpoint/2010/main" val="3182387271"/>
              </p:ext>
            </p:extLst>
          </p:nvPr>
        </p:nvGraphicFramePr>
        <p:xfrm>
          <a:off x="6716778" y="5059218"/>
          <a:ext cx="4666414" cy="1550670"/>
        </p:xfrm>
        <a:graphic>
          <a:graphicData uri="http://schemas.openxmlformats.org/drawingml/2006/table">
            <a:tbl>
              <a:tblPr>
                <a:tableStyleId>{5C22544A-7EE6-4342-B048-85BDC9FD1C3A}</a:tableStyleId>
              </a:tblPr>
              <a:tblGrid>
                <a:gridCol w="1257300">
                  <a:extLst>
                    <a:ext uri="{9D8B030D-6E8A-4147-A177-3AD203B41FA5}">
                      <a16:colId xmlns:a16="http://schemas.microsoft.com/office/drawing/2014/main" val="2376953356"/>
                    </a:ext>
                  </a:extLst>
                </a:gridCol>
                <a:gridCol w="1690042">
                  <a:extLst>
                    <a:ext uri="{9D8B030D-6E8A-4147-A177-3AD203B41FA5}">
                      <a16:colId xmlns:a16="http://schemas.microsoft.com/office/drawing/2014/main" val="683252608"/>
                    </a:ext>
                  </a:extLst>
                </a:gridCol>
                <a:gridCol w="1719072">
                  <a:extLst>
                    <a:ext uri="{9D8B030D-6E8A-4147-A177-3AD203B41FA5}">
                      <a16:colId xmlns:a16="http://schemas.microsoft.com/office/drawing/2014/main" val="3337341218"/>
                    </a:ext>
                  </a:extLst>
                </a:gridCol>
              </a:tblGrid>
              <a:tr h="200025">
                <a:tc>
                  <a:txBody>
                    <a:bodyPr/>
                    <a:lstStyle/>
                    <a:p>
                      <a:pPr algn="ctr" fontAlgn="b"/>
                      <a:r>
                        <a:rPr lang="en-US" sz="1400" u="none" strike="noStrike" dirty="0">
                          <a:solidFill>
                            <a:schemeClr val="bg1"/>
                          </a:solidFill>
                          <a:effectLst/>
                        </a:rPr>
                        <a:t>Self Service Channel</a:t>
                      </a:r>
                      <a:endParaRPr lang="en-US" sz="1400" b="1" i="0" u="none" strike="noStrike" dirty="0">
                        <a:solidFill>
                          <a:schemeClr val="bg1"/>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b"/>
                      <a:r>
                        <a:rPr lang="en-US" sz="1400" u="none" strike="noStrike" dirty="0">
                          <a:solidFill>
                            <a:schemeClr val="bg1"/>
                          </a:solidFill>
                          <a:effectLst/>
                        </a:rPr>
                        <a:t>Calculated NPS </a:t>
                      </a:r>
                      <a:r>
                        <a:rPr lang="en-US" sz="1400" b="0" u="none" strike="noStrike" dirty="0">
                          <a:solidFill>
                            <a:schemeClr val="bg1"/>
                          </a:solidFill>
                          <a:effectLst/>
                        </a:rPr>
                        <a:t>Score</a:t>
                      </a:r>
                      <a:endParaRPr lang="en-US" sz="1400" b="0" i="0" u="none" strike="noStrike" dirty="0">
                        <a:solidFill>
                          <a:schemeClr val="bg1"/>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b"/>
                      <a:r>
                        <a:rPr lang="en-US" sz="1400" u="none" strike="noStrike" dirty="0">
                          <a:solidFill>
                            <a:schemeClr val="bg1"/>
                          </a:solidFill>
                          <a:effectLst/>
                        </a:rPr>
                        <a:t>Average of Overall Experience</a:t>
                      </a:r>
                      <a:endParaRPr lang="en-US" sz="1400" b="1" i="0" u="none" strike="noStrike" dirty="0">
                        <a:solidFill>
                          <a:schemeClr val="bg1"/>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3886953189"/>
                  </a:ext>
                </a:extLst>
              </a:tr>
              <a:tr h="190500">
                <a:tc>
                  <a:txBody>
                    <a:bodyPr/>
                    <a:lstStyle/>
                    <a:p>
                      <a:pPr algn="l" fontAlgn="b"/>
                      <a:r>
                        <a:rPr lang="en-US" sz="1400" u="none" strike="noStrike" dirty="0">
                          <a:effectLst/>
                        </a:rPr>
                        <a:t>App</a:t>
                      </a:r>
                      <a:endParaRPr lang="en-US" sz="1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400" u="none" strike="noStrike" dirty="0">
                          <a:effectLst/>
                        </a:rPr>
                        <a:t>-50%</a:t>
                      </a:r>
                      <a:endParaRPr lang="en-US" sz="1400" b="0" i="0" u="none" strike="noStrike" dirty="0">
                        <a:solidFill>
                          <a:srgbClr val="9C0006"/>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979"/>
                    </a:solidFill>
                  </a:tcPr>
                </a:tc>
                <a:tc>
                  <a:txBody>
                    <a:bodyPr/>
                    <a:lstStyle/>
                    <a:p>
                      <a:pPr algn="r" fontAlgn="b"/>
                      <a:r>
                        <a:rPr lang="en-US" sz="1400" u="none" strike="noStrike" dirty="0">
                          <a:effectLst/>
                        </a:rPr>
                        <a:t>2.235294118</a:t>
                      </a:r>
                      <a:endParaRPr lang="en-US" sz="1400" b="0" i="0" u="none" strike="noStrike" dirty="0">
                        <a:solidFill>
                          <a:srgbClr val="9C0006"/>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979"/>
                    </a:solidFill>
                  </a:tcPr>
                </a:tc>
                <a:extLst>
                  <a:ext uri="{0D108BD9-81ED-4DB2-BD59-A6C34878D82A}">
                    <a16:rowId xmlns:a16="http://schemas.microsoft.com/office/drawing/2014/main" val="1902672974"/>
                  </a:ext>
                </a:extLst>
              </a:tr>
              <a:tr h="190500">
                <a:tc>
                  <a:txBody>
                    <a:bodyPr/>
                    <a:lstStyle/>
                    <a:p>
                      <a:pPr algn="l" fontAlgn="b"/>
                      <a:r>
                        <a:rPr lang="en-US" sz="1400" u="none" strike="noStrike">
                          <a:effectLst/>
                        </a:rPr>
                        <a:t>IVR</a:t>
                      </a:r>
                      <a:endParaRPr lang="en-US" sz="1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400" u="none" strike="noStrike" dirty="0">
                          <a:effectLst/>
                        </a:rPr>
                        <a:t>-44%</a:t>
                      </a:r>
                      <a:endParaRPr lang="en-US" sz="1400" b="0" i="0" u="none" strike="noStrike" dirty="0">
                        <a:solidFill>
                          <a:srgbClr val="9C0006"/>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979"/>
                    </a:solidFill>
                  </a:tcPr>
                </a:tc>
                <a:tc>
                  <a:txBody>
                    <a:bodyPr/>
                    <a:lstStyle/>
                    <a:p>
                      <a:pPr algn="r" fontAlgn="b"/>
                      <a:r>
                        <a:rPr lang="en-US" sz="1400" u="none" strike="noStrike">
                          <a:effectLst/>
                        </a:rPr>
                        <a:t>2.9375</a:t>
                      </a:r>
                      <a:endParaRPr lang="en-US" sz="1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0237533"/>
                  </a:ext>
                </a:extLst>
              </a:tr>
              <a:tr h="200025">
                <a:tc>
                  <a:txBody>
                    <a:bodyPr/>
                    <a:lstStyle/>
                    <a:p>
                      <a:pPr algn="l" fontAlgn="b"/>
                      <a:r>
                        <a:rPr lang="en-US" sz="1400" u="none" strike="noStrike">
                          <a:effectLst/>
                        </a:rPr>
                        <a:t>NA</a:t>
                      </a:r>
                      <a:endParaRPr lang="en-US" sz="1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400" u="none" strike="noStrike" dirty="0">
                          <a:effectLst/>
                        </a:rPr>
                        <a:t>39%</a:t>
                      </a:r>
                      <a:endParaRPr lang="en-US" sz="1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400" u="none" strike="noStrike" dirty="0">
                          <a:effectLst/>
                        </a:rPr>
                        <a:t>3.149253731</a:t>
                      </a:r>
                      <a:endParaRPr lang="en-US" sz="1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95246047"/>
                  </a:ext>
                </a:extLst>
              </a:tr>
              <a:tr h="213188">
                <a:tc>
                  <a:txBody>
                    <a:bodyPr/>
                    <a:lstStyle/>
                    <a:p>
                      <a:pPr algn="l" fontAlgn="b"/>
                      <a:r>
                        <a:rPr lang="en-US" sz="1400" u="none" strike="noStrike">
                          <a:effectLst/>
                        </a:rPr>
                        <a:t>No Attempt</a:t>
                      </a:r>
                      <a:endParaRPr lang="en-US" sz="1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400" u="none" strike="noStrike">
                          <a:effectLst/>
                        </a:rPr>
                        <a:t>12%</a:t>
                      </a:r>
                      <a:endParaRPr lang="en-US" sz="1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400" u="none" strike="noStrike" dirty="0">
                          <a:effectLst/>
                        </a:rPr>
                        <a:t>2.25</a:t>
                      </a:r>
                      <a:endParaRPr lang="en-US" sz="1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979"/>
                    </a:solidFill>
                  </a:tcPr>
                </a:tc>
                <a:extLst>
                  <a:ext uri="{0D108BD9-81ED-4DB2-BD59-A6C34878D82A}">
                    <a16:rowId xmlns:a16="http://schemas.microsoft.com/office/drawing/2014/main" val="1834909174"/>
                  </a:ext>
                </a:extLst>
              </a:tr>
              <a:tr h="200025">
                <a:tc>
                  <a:txBody>
                    <a:bodyPr/>
                    <a:lstStyle/>
                    <a:p>
                      <a:pPr algn="l" fontAlgn="b"/>
                      <a:r>
                        <a:rPr lang="en-US" sz="1400" u="none" strike="noStrike">
                          <a:effectLst/>
                        </a:rPr>
                        <a:t>Web</a:t>
                      </a:r>
                      <a:endParaRPr lang="en-US" sz="1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400" u="none" strike="noStrike" dirty="0">
                          <a:effectLst/>
                        </a:rPr>
                        <a:t>-63%</a:t>
                      </a:r>
                      <a:endParaRPr lang="en-US" sz="1400" b="0" i="0" u="none" strike="noStrike" dirty="0">
                        <a:solidFill>
                          <a:srgbClr val="9C0006"/>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979"/>
                    </a:solidFill>
                  </a:tcPr>
                </a:tc>
                <a:tc>
                  <a:txBody>
                    <a:bodyPr/>
                    <a:lstStyle/>
                    <a:p>
                      <a:pPr algn="r" fontAlgn="b"/>
                      <a:r>
                        <a:rPr lang="en-US" sz="1400" u="none" strike="noStrike" dirty="0">
                          <a:effectLst/>
                        </a:rPr>
                        <a:t>3.277777778</a:t>
                      </a:r>
                      <a:endParaRPr lang="en-US" sz="1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72066"/>
                  </a:ext>
                </a:extLst>
              </a:tr>
            </a:tbl>
          </a:graphicData>
        </a:graphic>
      </p:graphicFrame>
    </p:spTree>
    <p:extLst>
      <p:ext uri="{BB962C8B-B14F-4D97-AF65-F5344CB8AC3E}">
        <p14:creationId xmlns:p14="http://schemas.microsoft.com/office/powerpoint/2010/main" val="265332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FC438-8CAA-1A8B-40D0-FD266CA890BF}"/>
              </a:ext>
            </a:extLst>
          </p:cNvPr>
          <p:cNvSpPr>
            <a:spLocks noGrp="1"/>
          </p:cNvSpPr>
          <p:nvPr>
            <p:ph type="title"/>
          </p:nvPr>
        </p:nvSpPr>
        <p:spPr/>
        <p:txBody>
          <a:bodyPr/>
          <a:lstStyle/>
          <a:p>
            <a:r>
              <a:rPr lang="en-US" dirty="0"/>
              <a:t>Brand Perception and Customer Support</a:t>
            </a:r>
          </a:p>
        </p:txBody>
      </p:sp>
      <p:graphicFrame>
        <p:nvGraphicFramePr>
          <p:cNvPr id="8" name="Table 7">
            <a:extLst>
              <a:ext uri="{FF2B5EF4-FFF2-40B4-BE49-F238E27FC236}">
                <a16:creationId xmlns:a16="http://schemas.microsoft.com/office/drawing/2014/main" id="{67E513A9-B90D-996E-3E0B-991B13A54D88}"/>
              </a:ext>
            </a:extLst>
          </p:cNvPr>
          <p:cNvGraphicFramePr>
            <a:graphicFrameLocks noGrp="1"/>
          </p:cNvGraphicFramePr>
          <p:nvPr>
            <p:extLst>
              <p:ext uri="{D42A27DB-BD31-4B8C-83A1-F6EECF244321}">
                <p14:modId xmlns:p14="http://schemas.microsoft.com/office/powerpoint/2010/main" val="2108163836"/>
              </p:ext>
            </p:extLst>
          </p:nvPr>
        </p:nvGraphicFramePr>
        <p:xfrm>
          <a:off x="0" y="0"/>
          <a:ext cx="12192000" cy="25908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155069084"/>
                    </a:ext>
                  </a:extLst>
                </a:gridCol>
                <a:gridCol w="2438400">
                  <a:extLst>
                    <a:ext uri="{9D8B030D-6E8A-4147-A177-3AD203B41FA5}">
                      <a16:colId xmlns:a16="http://schemas.microsoft.com/office/drawing/2014/main" val="2569745688"/>
                    </a:ext>
                  </a:extLst>
                </a:gridCol>
                <a:gridCol w="2438400">
                  <a:extLst>
                    <a:ext uri="{9D8B030D-6E8A-4147-A177-3AD203B41FA5}">
                      <a16:colId xmlns:a16="http://schemas.microsoft.com/office/drawing/2014/main" val="181990674"/>
                    </a:ext>
                  </a:extLst>
                </a:gridCol>
                <a:gridCol w="2438400">
                  <a:extLst>
                    <a:ext uri="{9D8B030D-6E8A-4147-A177-3AD203B41FA5}">
                      <a16:colId xmlns:a16="http://schemas.microsoft.com/office/drawing/2014/main" val="357118490"/>
                    </a:ext>
                  </a:extLst>
                </a:gridCol>
                <a:gridCol w="2438400">
                  <a:extLst>
                    <a:ext uri="{9D8B030D-6E8A-4147-A177-3AD203B41FA5}">
                      <a16:colId xmlns:a16="http://schemas.microsoft.com/office/drawing/2014/main" val="2549913498"/>
                    </a:ext>
                  </a:extLst>
                </a:gridCol>
              </a:tblGrid>
              <a:tr h="230188">
                <a:tc>
                  <a:txBody>
                    <a:bodyPr/>
                    <a:lstStyle/>
                    <a:p>
                      <a:pPr algn="ctr"/>
                      <a:r>
                        <a:rPr lang="en-US" sz="1100" b="1" dirty="0">
                          <a:solidFill>
                            <a:schemeClr val="tx1"/>
                          </a:solidFill>
                        </a:rPr>
                        <a:t>Overview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b="1" dirty="0">
                          <a:solidFill>
                            <a:schemeClr val="tx1"/>
                          </a:solidFill>
                        </a:rPr>
                        <a:t>Drivers of Customer Satisfaction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b="1" dirty="0">
                          <a:solidFill>
                            <a:schemeClr val="tx1"/>
                          </a:solidFill>
                        </a:rPr>
                        <a:t>Impact on Brand Perception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100" b="1" dirty="0">
                          <a:solidFill>
                            <a:schemeClr val="tx1"/>
                          </a:solidFill>
                        </a:rPr>
                        <a:t>Pain Points in Customer Experience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b="1" dirty="0">
                          <a:solidFill>
                            <a:schemeClr val="tx1"/>
                          </a:solidFill>
                        </a:rPr>
                        <a:t>Recommendations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0544786"/>
                  </a:ext>
                </a:extLst>
              </a:tr>
            </a:tbl>
          </a:graphicData>
        </a:graphic>
      </p:graphicFrame>
      <p:graphicFrame>
        <p:nvGraphicFramePr>
          <p:cNvPr id="4" name="Chart 3">
            <a:extLst>
              <a:ext uri="{FF2B5EF4-FFF2-40B4-BE49-F238E27FC236}">
                <a16:creationId xmlns:a16="http://schemas.microsoft.com/office/drawing/2014/main" id="{A4036995-C647-A004-EDED-4C5FEDA8A064}"/>
              </a:ext>
            </a:extLst>
          </p:cNvPr>
          <p:cNvGraphicFramePr>
            <a:graphicFrameLocks/>
          </p:cNvGraphicFramePr>
          <p:nvPr>
            <p:extLst>
              <p:ext uri="{D42A27DB-BD31-4B8C-83A1-F6EECF244321}">
                <p14:modId xmlns:p14="http://schemas.microsoft.com/office/powerpoint/2010/main" val="3428879257"/>
              </p:ext>
            </p:extLst>
          </p:nvPr>
        </p:nvGraphicFramePr>
        <p:xfrm>
          <a:off x="4676577" y="1513332"/>
          <a:ext cx="6876288" cy="361645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A0C5399C-F96A-6B2B-6CEB-4A793585704D}"/>
              </a:ext>
            </a:extLst>
          </p:cNvPr>
          <p:cNvSpPr txBox="1"/>
          <p:nvPr/>
        </p:nvSpPr>
        <p:spPr>
          <a:xfrm>
            <a:off x="438174" y="2538283"/>
            <a:ext cx="4036291" cy="3970318"/>
          </a:xfrm>
          <a:prstGeom prst="rect">
            <a:avLst/>
          </a:prstGeom>
          <a:noFill/>
        </p:spPr>
        <p:txBody>
          <a:bodyPr wrap="square" rtlCol="0">
            <a:spAutoFit/>
          </a:bodyPr>
          <a:lstStyle/>
          <a:p>
            <a:pPr marL="285750" indent="-285750">
              <a:buFont typeface="Arial" panose="020B0604020202020204" pitchFamily="34" charset="0"/>
              <a:buChar char="•"/>
            </a:pPr>
            <a:r>
              <a:rPr lang="en-US" dirty="0"/>
              <a:t>In general, brand perception was negatively influenced by customer support</a:t>
            </a:r>
          </a:p>
          <a:p>
            <a:pPr marL="285750" indent="-285750">
              <a:buFont typeface="Arial" panose="020B0604020202020204" pitchFamily="34" charset="0"/>
              <a:buChar char="•"/>
            </a:pPr>
            <a:r>
              <a:rPr lang="en-US" dirty="0"/>
              <a:t>Slight positive correlation between the overall customer support experience and raw NPS Scores as indicated by the trendline</a:t>
            </a:r>
          </a:p>
          <a:p>
            <a:pPr marL="285750" indent="-285750">
              <a:buFont typeface="Arial" panose="020B0604020202020204" pitchFamily="34" charset="0"/>
              <a:buChar char="•"/>
            </a:pPr>
            <a:r>
              <a:rPr lang="en-US" dirty="0"/>
              <a:t>The </a:t>
            </a:r>
            <a:r>
              <a:rPr lang="en-US" b="0" i="0" dirty="0">
                <a:effectLst/>
              </a:rPr>
              <a:t>R² value is close to 0 showing that the correlation is very weak</a:t>
            </a:r>
          </a:p>
          <a:p>
            <a:pPr marL="742950" lvl="1" indent="-285750">
              <a:buFont typeface="Arial" panose="020B0604020202020204" pitchFamily="34" charset="0"/>
              <a:buChar char="•"/>
            </a:pPr>
            <a:r>
              <a:rPr lang="en-US" dirty="0"/>
              <a:t>In most cases, the overall experience cannot be used to predict brand perception</a:t>
            </a:r>
          </a:p>
          <a:p>
            <a:pPr marL="285750" indent="-285750">
              <a:buFont typeface="Arial" panose="020B0604020202020204" pitchFamily="34" charset="0"/>
              <a:buChar char="•"/>
            </a:pPr>
            <a:r>
              <a:rPr lang="en-US" dirty="0"/>
              <a:t>Further Improvements to customer service will benefit brand perception</a:t>
            </a:r>
          </a:p>
        </p:txBody>
      </p:sp>
      <p:graphicFrame>
        <p:nvGraphicFramePr>
          <p:cNvPr id="3" name="Table 2">
            <a:extLst>
              <a:ext uri="{FF2B5EF4-FFF2-40B4-BE49-F238E27FC236}">
                <a16:creationId xmlns:a16="http://schemas.microsoft.com/office/drawing/2014/main" id="{4BB98BFA-0600-2CB2-A78B-FD377FA17CB3}"/>
              </a:ext>
            </a:extLst>
          </p:cNvPr>
          <p:cNvGraphicFramePr>
            <a:graphicFrameLocks noGrp="1"/>
          </p:cNvGraphicFramePr>
          <p:nvPr>
            <p:extLst>
              <p:ext uri="{D42A27DB-BD31-4B8C-83A1-F6EECF244321}">
                <p14:modId xmlns:p14="http://schemas.microsoft.com/office/powerpoint/2010/main" val="2520825639"/>
              </p:ext>
            </p:extLst>
          </p:nvPr>
        </p:nvGraphicFramePr>
        <p:xfrm>
          <a:off x="6641521" y="5385816"/>
          <a:ext cx="2946400" cy="1114425"/>
        </p:xfrm>
        <a:graphic>
          <a:graphicData uri="http://schemas.openxmlformats.org/drawingml/2006/table">
            <a:tbl>
              <a:tblPr>
                <a:tableStyleId>{5C22544A-7EE6-4342-B048-85BDC9FD1C3A}</a:tableStyleId>
              </a:tblPr>
              <a:tblGrid>
                <a:gridCol w="2044700">
                  <a:extLst>
                    <a:ext uri="{9D8B030D-6E8A-4147-A177-3AD203B41FA5}">
                      <a16:colId xmlns:a16="http://schemas.microsoft.com/office/drawing/2014/main" val="3446538338"/>
                    </a:ext>
                  </a:extLst>
                </a:gridCol>
                <a:gridCol w="901700">
                  <a:extLst>
                    <a:ext uri="{9D8B030D-6E8A-4147-A177-3AD203B41FA5}">
                      <a16:colId xmlns:a16="http://schemas.microsoft.com/office/drawing/2014/main" val="3244802895"/>
                    </a:ext>
                  </a:extLst>
                </a:gridCol>
              </a:tblGrid>
              <a:tr h="186690">
                <a:tc>
                  <a:txBody>
                    <a:bodyPr/>
                    <a:lstStyle/>
                    <a:p>
                      <a:pPr algn="ctr" fontAlgn="ctr"/>
                      <a:r>
                        <a:rPr lang="en-US" sz="1400" u="none" strike="noStrike" dirty="0">
                          <a:solidFill>
                            <a:schemeClr val="bg1"/>
                          </a:solidFill>
                          <a:effectLst/>
                        </a:rPr>
                        <a:t>NPS Score</a:t>
                      </a:r>
                      <a:endParaRPr lang="en-US" sz="1400" b="0" i="0" u="none" strike="noStrike" dirty="0">
                        <a:solidFill>
                          <a:schemeClr val="bg1"/>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ctr"/>
                      <a:r>
                        <a:rPr lang="en-US" sz="1400" u="none" strike="noStrike" dirty="0">
                          <a:solidFill>
                            <a:schemeClr val="bg1"/>
                          </a:solidFill>
                          <a:effectLst/>
                        </a:rPr>
                        <a:t>Count</a:t>
                      </a:r>
                      <a:endParaRPr lang="en-US" sz="1400" b="0" i="0" u="none" strike="noStrike" dirty="0">
                        <a:solidFill>
                          <a:schemeClr val="bg1"/>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798495058"/>
                  </a:ext>
                </a:extLst>
              </a:tr>
              <a:tr h="190500">
                <a:tc>
                  <a:txBody>
                    <a:bodyPr/>
                    <a:lstStyle/>
                    <a:p>
                      <a:pPr algn="l" fontAlgn="b"/>
                      <a:r>
                        <a:rPr lang="en-US" sz="1400" u="none" strike="noStrike" dirty="0">
                          <a:effectLst/>
                        </a:rPr>
                        <a:t>0-6 (Detractors)</a:t>
                      </a:r>
                      <a:endParaRPr lang="en-US" sz="1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400" u="none" strike="noStrike">
                          <a:effectLst/>
                        </a:rPr>
                        <a:t>40</a:t>
                      </a:r>
                      <a:endParaRPr lang="en-US" sz="1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97926702"/>
                  </a:ext>
                </a:extLst>
              </a:tr>
              <a:tr h="190500">
                <a:tc>
                  <a:txBody>
                    <a:bodyPr/>
                    <a:lstStyle/>
                    <a:p>
                      <a:pPr algn="l" fontAlgn="b"/>
                      <a:r>
                        <a:rPr lang="en-US" sz="1400" u="none" strike="noStrike" dirty="0">
                          <a:effectLst/>
                        </a:rPr>
                        <a:t>7 and 8 (Passives)</a:t>
                      </a:r>
                      <a:endParaRPr lang="en-US" sz="1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400" u="none" strike="noStrike">
                          <a:effectLst/>
                        </a:rPr>
                        <a:t>77</a:t>
                      </a:r>
                      <a:endParaRPr lang="en-US" sz="1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3242220"/>
                  </a:ext>
                </a:extLst>
              </a:tr>
              <a:tr h="190500">
                <a:tc>
                  <a:txBody>
                    <a:bodyPr/>
                    <a:lstStyle/>
                    <a:p>
                      <a:pPr algn="l" fontAlgn="b"/>
                      <a:r>
                        <a:rPr lang="en-US" sz="1400" u="none" strike="noStrike" dirty="0">
                          <a:effectLst/>
                        </a:rPr>
                        <a:t>9 and 10 (Promoters)</a:t>
                      </a:r>
                      <a:endParaRPr lang="en-US" sz="1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400" u="none" strike="noStrike" dirty="0">
                          <a:effectLst/>
                        </a:rPr>
                        <a:t>26</a:t>
                      </a:r>
                      <a:endParaRPr lang="en-US" sz="1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3997136"/>
                  </a:ext>
                </a:extLst>
              </a:tr>
              <a:tr h="209608">
                <a:tc>
                  <a:txBody>
                    <a:bodyPr/>
                    <a:lstStyle/>
                    <a:p>
                      <a:pPr algn="l" fontAlgn="b"/>
                      <a:r>
                        <a:rPr lang="en-US" sz="1400" b="1" u="none" strike="noStrike" dirty="0">
                          <a:effectLst/>
                        </a:rPr>
                        <a:t>NPS</a:t>
                      </a:r>
                      <a:endParaRPr lang="en-US" sz="1400" b="1"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400" b="1" u="none" strike="noStrike" dirty="0">
                          <a:effectLst/>
                        </a:rPr>
                        <a:t>-10%</a:t>
                      </a:r>
                      <a:endParaRPr lang="en-US" sz="1400" b="1"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979"/>
                    </a:solidFill>
                  </a:tcPr>
                </a:tc>
                <a:extLst>
                  <a:ext uri="{0D108BD9-81ED-4DB2-BD59-A6C34878D82A}">
                    <a16:rowId xmlns:a16="http://schemas.microsoft.com/office/drawing/2014/main" val="1618654817"/>
                  </a:ext>
                </a:extLst>
              </a:tr>
            </a:tbl>
          </a:graphicData>
        </a:graphic>
      </p:graphicFrame>
    </p:spTree>
    <p:extLst>
      <p:ext uri="{BB962C8B-B14F-4D97-AF65-F5344CB8AC3E}">
        <p14:creationId xmlns:p14="http://schemas.microsoft.com/office/powerpoint/2010/main" val="335275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peech Bubble: Oval 4">
            <a:extLst>
              <a:ext uri="{FF2B5EF4-FFF2-40B4-BE49-F238E27FC236}">
                <a16:creationId xmlns:a16="http://schemas.microsoft.com/office/drawing/2014/main" id="{8031CF49-E677-B43F-BFA2-EC3DC80643F2}"/>
              </a:ext>
            </a:extLst>
          </p:cNvPr>
          <p:cNvSpPr/>
          <p:nvPr/>
        </p:nvSpPr>
        <p:spPr>
          <a:xfrm>
            <a:off x="156652" y="1908705"/>
            <a:ext cx="6216073" cy="3859132"/>
          </a:xfrm>
          <a:prstGeom prst="wedgeEllipseCallou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9F9495-82E0-85F9-4960-E0A55409ED54}"/>
              </a:ext>
            </a:extLst>
          </p:cNvPr>
          <p:cNvSpPr>
            <a:spLocks noGrp="1"/>
          </p:cNvSpPr>
          <p:nvPr>
            <p:ph type="title"/>
          </p:nvPr>
        </p:nvSpPr>
        <p:spPr/>
        <p:txBody>
          <a:bodyPr/>
          <a:lstStyle/>
          <a:p>
            <a:r>
              <a:rPr lang="en-US" dirty="0"/>
              <a:t>Specified Complaints</a:t>
            </a:r>
          </a:p>
        </p:txBody>
      </p:sp>
      <p:sp>
        <p:nvSpPr>
          <p:cNvPr id="6" name="TextBox 5">
            <a:extLst>
              <a:ext uri="{FF2B5EF4-FFF2-40B4-BE49-F238E27FC236}">
                <a16:creationId xmlns:a16="http://schemas.microsoft.com/office/drawing/2014/main" id="{D447B3F8-4EF4-4326-56FF-561C2C3538A3}"/>
              </a:ext>
            </a:extLst>
          </p:cNvPr>
          <p:cNvSpPr txBox="1"/>
          <p:nvPr/>
        </p:nvSpPr>
        <p:spPr>
          <a:xfrm>
            <a:off x="908505" y="1963395"/>
            <a:ext cx="4712368" cy="369332"/>
          </a:xfrm>
          <a:prstGeom prst="rect">
            <a:avLst/>
          </a:prstGeom>
          <a:noFill/>
        </p:spPr>
        <p:txBody>
          <a:bodyPr wrap="square" rtlCol="0">
            <a:spAutoFit/>
          </a:bodyPr>
          <a:lstStyle/>
          <a:p>
            <a:pPr algn="ctr"/>
            <a:r>
              <a:rPr lang="en-US" b="1" dirty="0"/>
              <a:t>Verbatims</a:t>
            </a:r>
          </a:p>
        </p:txBody>
      </p:sp>
      <p:graphicFrame>
        <p:nvGraphicFramePr>
          <p:cNvPr id="10" name="Table 9">
            <a:extLst>
              <a:ext uri="{FF2B5EF4-FFF2-40B4-BE49-F238E27FC236}">
                <a16:creationId xmlns:a16="http://schemas.microsoft.com/office/drawing/2014/main" id="{50CCA2B9-ABB3-EC7F-9F04-F073143ADA34}"/>
              </a:ext>
            </a:extLst>
          </p:cNvPr>
          <p:cNvGraphicFramePr>
            <a:graphicFrameLocks noGrp="1"/>
          </p:cNvGraphicFramePr>
          <p:nvPr>
            <p:extLst>
              <p:ext uri="{D42A27DB-BD31-4B8C-83A1-F6EECF244321}">
                <p14:modId xmlns:p14="http://schemas.microsoft.com/office/powerpoint/2010/main" val="113724498"/>
              </p:ext>
            </p:extLst>
          </p:nvPr>
        </p:nvGraphicFramePr>
        <p:xfrm>
          <a:off x="0" y="0"/>
          <a:ext cx="12192000" cy="25908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155069084"/>
                    </a:ext>
                  </a:extLst>
                </a:gridCol>
                <a:gridCol w="2438400">
                  <a:extLst>
                    <a:ext uri="{9D8B030D-6E8A-4147-A177-3AD203B41FA5}">
                      <a16:colId xmlns:a16="http://schemas.microsoft.com/office/drawing/2014/main" val="2569745688"/>
                    </a:ext>
                  </a:extLst>
                </a:gridCol>
                <a:gridCol w="2438400">
                  <a:extLst>
                    <a:ext uri="{9D8B030D-6E8A-4147-A177-3AD203B41FA5}">
                      <a16:colId xmlns:a16="http://schemas.microsoft.com/office/drawing/2014/main" val="181990674"/>
                    </a:ext>
                  </a:extLst>
                </a:gridCol>
                <a:gridCol w="2438400">
                  <a:extLst>
                    <a:ext uri="{9D8B030D-6E8A-4147-A177-3AD203B41FA5}">
                      <a16:colId xmlns:a16="http://schemas.microsoft.com/office/drawing/2014/main" val="357118490"/>
                    </a:ext>
                  </a:extLst>
                </a:gridCol>
                <a:gridCol w="2438400">
                  <a:extLst>
                    <a:ext uri="{9D8B030D-6E8A-4147-A177-3AD203B41FA5}">
                      <a16:colId xmlns:a16="http://schemas.microsoft.com/office/drawing/2014/main" val="2549913498"/>
                    </a:ext>
                  </a:extLst>
                </a:gridCol>
              </a:tblGrid>
              <a:tr h="230188">
                <a:tc>
                  <a:txBody>
                    <a:bodyPr/>
                    <a:lstStyle/>
                    <a:p>
                      <a:pPr algn="ctr"/>
                      <a:r>
                        <a:rPr lang="en-US" sz="1100" b="1" dirty="0">
                          <a:solidFill>
                            <a:schemeClr val="tx1"/>
                          </a:solidFill>
                        </a:rPr>
                        <a:t>Overview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b="1" dirty="0">
                          <a:solidFill>
                            <a:schemeClr val="tx1"/>
                          </a:solidFill>
                        </a:rPr>
                        <a:t>Drivers of Customer Satisfaction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b="1" dirty="0">
                          <a:solidFill>
                            <a:schemeClr val="tx1"/>
                          </a:solidFill>
                        </a:rPr>
                        <a:t>Impact on Brand Perception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b="1" dirty="0">
                          <a:solidFill>
                            <a:schemeClr val="tx1"/>
                          </a:solidFill>
                        </a:rPr>
                        <a:t>Pain Points in Customer Experience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1100" b="1" dirty="0">
                          <a:solidFill>
                            <a:schemeClr val="tx1"/>
                          </a:solidFill>
                        </a:rPr>
                        <a:t>Recommendations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0544786"/>
                  </a:ext>
                </a:extLst>
              </a:tr>
            </a:tbl>
          </a:graphicData>
        </a:graphic>
      </p:graphicFrame>
      <p:sp>
        <p:nvSpPr>
          <p:cNvPr id="8" name="TextBox 7">
            <a:extLst>
              <a:ext uri="{FF2B5EF4-FFF2-40B4-BE49-F238E27FC236}">
                <a16:creationId xmlns:a16="http://schemas.microsoft.com/office/drawing/2014/main" id="{25F0A411-916B-F530-69EA-32A1B37C4654}"/>
              </a:ext>
            </a:extLst>
          </p:cNvPr>
          <p:cNvSpPr txBox="1"/>
          <p:nvPr/>
        </p:nvSpPr>
        <p:spPr>
          <a:xfrm>
            <a:off x="333597" y="3403049"/>
            <a:ext cx="5862181" cy="369332"/>
          </a:xfrm>
          <a:prstGeom prst="rect">
            <a:avLst/>
          </a:prstGeom>
          <a:noFill/>
        </p:spPr>
        <p:txBody>
          <a:bodyPr wrap="square">
            <a:spAutoFit/>
          </a:bodyPr>
          <a:lstStyle/>
          <a:p>
            <a:r>
              <a:rPr lang="en-US" dirty="0"/>
              <a:t>“Every Advisor should be able to do everything in my opinion”</a:t>
            </a:r>
          </a:p>
        </p:txBody>
      </p:sp>
      <p:sp>
        <p:nvSpPr>
          <p:cNvPr id="11" name="TextBox 10">
            <a:extLst>
              <a:ext uri="{FF2B5EF4-FFF2-40B4-BE49-F238E27FC236}">
                <a16:creationId xmlns:a16="http://schemas.microsoft.com/office/drawing/2014/main" id="{3E745F29-2547-4475-60FD-F7E36BA8987A}"/>
              </a:ext>
            </a:extLst>
          </p:cNvPr>
          <p:cNvSpPr txBox="1"/>
          <p:nvPr/>
        </p:nvSpPr>
        <p:spPr>
          <a:xfrm>
            <a:off x="908505" y="2539875"/>
            <a:ext cx="2680854" cy="369332"/>
          </a:xfrm>
          <a:prstGeom prst="rect">
            <a:avLst/>
          </a:prstGeom>
          <a:noFill/>
        </p:spPr>
        <p:txBody>
          <a:bodyPr wrap="square">
            <a:spAutoFit/>
          </a:bodyPr>
          <a:lstStyle/>
          <a:p>
            <a:r>
              <a:rPr lang="en-US" dirty="0"/>
              <a:t>“One thing after another.”</a:t>
            </a:r>
          </a:p>
        </p:txBody>
      </p:sp>
      <p:sp>
        <p:nvSpPr>
          <p:cNvPr id="13" name="TextBox 12">
            <a:extLst>
              <a:ext uri="{FF2B5EF4-FFF2-40B4-BE49-F238E27FC236}">
                <a16:creationId xmlns:a16="http://schemas.microsoft.com/office/drawing/2014/main" id="{699A74A3-ABE8-F8F0-0D98-A36687C587AA}"/>
              </a:ext>
            </a:extLst>
          </p:cNvPr>
          <p:cNvSpPr txBox="1"/>
          <p:nvPr/>
        </p:nvSpPr>
        <p:spPr>
          <a:xfrm>
            <a:off x="995766" y="4836510"/>
            <a:ext cx="4879109" cy="369332"/>
          </a:xfrm>
          <a:prstGeom prst="rect">
            <a:avLst/>
          </a:prstGeom>
          <a:noFill/>
        </p:spPr>
        <p:txBody>
          <a:bodyPr wrap="square">
            <a:spAutoFit/>
          </a:bodyPr>
          <a:lstStyle/>
          <a:p>
            <a:r>
              <a:rPr lang="en-US" dirty="0"/>
              <a:t>“Why make it so difficult to understand my bill?”</a:t>
            </a:r>
          </a:p>
        </p:txBody>
      </p:sp>
      <p:sp>
        <p:nvSpPr>
          <p:cNvPr id="15" name="TextBox 14">
            <a:extLst>
              <a:ext uri="{FF2B5EF4-FFF2-40B4-BE49-F238E27FC236}">
                <a16:creationId xmlns:a16="http://schemas.microsoft.com/office/drawing/2014/main" id="{A1423D36-FE79-0BA4-6B8D-0DF8EFA19C68}"/>
              </a:ext>
            </a:extLst>
          </p:cNvPr>
          <p:cNvSpPr txBox="1"/>
          <p:nvPr/>
        </p:nvSpPr>
        <p:spPr>
          <a:xfrm>
            <a:off x="3045691" y="2997518"/>
            <a:ext cx="3050309" cy="369332"/>
          </a:xfrm>
          <a:prstGeom prst="rect">
            <a:avLst/>
          </a:prstGeom>
          <a:noFill/>
        </p:spPr>
        <p:txBody>
          <a:bodyPr wrap="square">
            <a:spAutoFit/>
          </a:bodyPr>
          <a:lstStyle/>
          <a:p>
            <a:r>
              <a:rPr lang="en-US" dirty="0"/>
              <a:t>“Your FAQs were worthless”</a:t>
            </a:r>
          </a:p>
        </p:txBody>
      </p:sp>
      <p:sp>
        <p:nvSpPr>
          <p:cNvPr id="17" name="TextBox 16">
            <a:extLst>
              <a:ext uri="{FF2B5EF4-FFF2-40B4-BE49-F238E27FC236}">
                <a16:creationId xmlns:a16="http://schemas.microsoft.com/office/drawing/2014/main" id="{7084FC62-F092-BCA0-AE4C-78C5A37AD396}"/>
              </a:ext>
            </a:extLst>
          </p:cNvPr>
          <p:cNvSpPr txBox="1"/>
          <p:nvPr/>
        </p:nvSpPr>
        <p:spPr>
          <a:xfrm>
            <a:off x="754467" y="3871370"/>
            <a:ext cx="4398818" cy="369332"/>
          </a:xfrm>
          <a:prstGeom prst="rect">
            <a:avLst/>
          </a:prstGeom>
          <a:noFill/>
        </p:spPr>
        <p:txBody>
          <a:bodyPr wrap="square">
            <a:spAutoFit/>
          </a:bodyPr>
          <a:lstStyle/>
          <a:p>
            <a:r>
              <a:rPr lang="en-US" dirty="0"/>
              <a:t>“I don’t want to contact you for everything”</a:t>
            </a:r>
          </a:p>
        </p:txBody>
      </p:sp>
      <p:sp>
        <p:nvSpPr>
          <p:cNvPr id="19" name="TextBox 18">
            <a:extLst>
              <a:ext uri="{FF2B5EF4-FFF2-40B4-BE49-F238E27FC236}">
                <a16:creationId xmlns:a16="http://schemas.microsoft.com/office/drawing/2014/main" id="{7415633B-A7E4-38DB-ECB2-E41CC1776543}"/>
              </a:ext>
            </a:extLst>
          </p:cNvPr>
          <p:cNvSpPr txBox="1"/>
          <p:nvPr/>
        </p:nvSpPr>
        <p:spPr>
          <a:xfrm>
            <a:off x="634394" y="4403666"/>
            <a:ext cx="2800927" cy="369332"/>
          </a:xfrm>
          <a:prstGeom prst="rect">
            <a:avLst/>
          </a:prstGeom>
          <a:noFill/>
        </p:spPr>
        <p:txBody>
          <a:bodyPr wrap="square">
            <a:spAutoFit/>
          </a:bodyPr>
          <a:lstStyle/>
          <a:p>
            <a:r>
              <a:rPr lang="en-US" dirty="0"/>
              <a:t>“I couldn’t find where to go”</a:t>
            </a:r>
          </a:p>
        </p:txBody>
      </p:sp>
      <p:sp>
        <p:nvSpPr>
          <p:cNvPr id="21" name="TextBox 20">
            <a:extLst>
              <a:ext uri="{FF2B5EF4-FFF2-40B4-BE49-F238E27FC236}">
                <a16:creationId xmlns:a16="http://schemas.microsoft.com/office/drawing/2014/main" id="{EECE2CED-854F-AAB5-F6B8-0FD0423DCF3C}"/>
              </a:ext>
            </a:extLst>
          </p:cNvPr>
          <p:cNvSpPr txBox="1"/>
          <p:nvPr/>
        </p:nvSpPr>
        <p:spPr>
          <a:xfrm>
            <a:off x="3667332" y="4435422"/>
            <a:ext cx="6109854" cy="369332"/>
          </a:xfrm>
          <a:prstGeom prst="rect">
            <a:avLst/>
          </a:prstGeom>
          <a:noFill/>
        </p:spPr>
        <p:txBody>
          <a:bodyPr wrap="square">
            <a:spAutoFit/>
          </a:bodyPr>
          <a:lstStyle/>
          <a:p>
            <a:r>
              <a:rPr lang="en-US" dirty="0"/>
              <a:t>“What is going on”</a:t>
            </a:r>
          </a:p>
        </p:txBody>
      </p:sp>
      <p:sp>
        <p:nvSpPr>
          <p:cNvPr id="14" name="TextBox 13">
            <a:extLst>
              <a:ext uri="{FF2B5EF4-FFF2-40B4-BE49-F238E27FC236}">
                <a16:creationId xmlns:a16="http://schemas.microsoft.com/office/drawing/2014/main" id="{2F26B33A-B875-4B70-C961-5B6598138FEC}"/>
              </a:ext>
            </a:extLst>
          </p:cNvPr>
          <p:cNvSpPr txBox="1"/>
          <p:nvPr/>
        </p:nvSpPr>
        <p:spPr>
          <a:xfrm>
            <a:off x="7008347" y="2440209"/>
            <a:ext cx="4685751" cy="2862322"/>
          </a:xfrm>
          <a:prstGeom prst="rect">
            <a:avLst/>
          </a:prstGeom>
          <a:noFill/>
        </p:spPr>
        <p:txBody>
          <a:bodyPr wrap="square" rtlCol="0">
            <a:spAutoFit/>
          </a:bodyPr>
          <a:lstStyle/>
          <a:p>
            <a:pPr algn="ctr"/>
            <a:r>
              <a:rPr lang="en-US" b="1" dirty="0"/>
              <a:t>Pain Points</a:t>
            </a:r>
          </a:p>
          <a:p>
            <a:pPr marL="285750" indent="-285750">
              <a:buFont typeface="Arial" panose="020B0604020202020204" pitchFamily="34" charset="0"/>
              <a:buChar char="•"/>
            </a:pPr>
            <a:r>
              <a:rPr lang="en-US" dirty="0"/>
              <a:t>Confusion on where to find information or contact support</a:t>
            </a:r>
          </a:p>
          <a:p>
            <a:pPr marL="285750" indent="-285750">
              <a:buFont typeface="Arial" panose="020B0604020202020204" pitchFamily="34" charset="0"/>
              <a:buChar char="•"/>
            </a:pPr>
            <a:r>
              <a:rPr lang="en-US" dirty="0"/>
              <a:t>Multiple calls required to resolve issues</a:t>
            </a:r>
          </a:p>
          <a:p>
            <a:pPr marL="285750" indent="-285750">
              <a:buFont typeface="Arial" panose="020B0604020202020204" pitchFamily="34" charset="0"/>
              <a:buChar char="•"/>
            </a:pPr>
            <a:r>
              <a:rPr lang="en-US" dirty="0"/>
              <a:t>Poor FAQ responses drive users to contact support representatives</a:t>
            </a:r>
          </a:p>
          <a:p>
            <a:pPr marL="285750" indent="-285750">
              <a:buFont typeface="Arial" panose="020B0604020202020204" pitchFamily="34" charset="0"/>
              <a:buChar char="•"/>
            </a:pPr>
            <a:r>
              <a:rPr lang="en-US" dirty="0"/>
              <a:t>Issues cannot be resolved without calling a representative</a:t>
            </a:r>
          </a:p>
          <a:p>
            <a:pPr marL="285750" indent="-285750">
              <a:buFont typeface="Arial" panose="020B0604020202020204" pitchFamily="34" charset="0"/>
              <a:buChar char="•"/>
            </a:pPr>
            <a:r>
              <a:rPr lang="en-US" dirty="0"/>
              <a:t>Call transfers needed due to tier 1 and tier 2 advisor limitations</a:t>
            </a:r>
          </a:p>
        </p:txBody>
      </p:sp>
    </p:spTree>
    <p:extLst>
      <p:ext uri="{BB962C8B-B14F-4D97-AF65-F5344CB8AC3E}">
        <p14:creationId xmlns:p14="http://schemas.microsoft.com/office/powerpoint/2010/main" val="2491413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289D96F3-3324-383C-296E-42BC41A5639A}"/>
              </a:ext>
            </a:extLst>
          </p:cNvPr>
          <p:cNvSpPr/>
          <p:nvPr/>
        </p:nvSpPr>
        <p:spPr>
          <a:xfrm>
            <a:off x="4375636" y="2844533"/>
            <a:ext cx="3456432" cy="3621024"/>
          </a:xfrm>
          <a:prstGeom prst="roundRect">
            <a:avLst/>
          </a:prstGeom>
          <a:solidFill>
            <a:schemeClr val="accent2">
              <a:lumMod val="60000"/>
              <a:lumOff val="40000"/>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82FB55B-10F3-230B-4402-7D5DB3E2390E}"/>
              </a:ext>
            </a:extLst>
          </p:cNvPr>
          <p:cNvSpPr/>
          <p:nvPr/>
        </p:nvSpPr>
        <p:spPr>
          <a:xfrm>
            <a:off x="5449453" y="2084832"/>
            <a:ext cx="1450109" cy="1394257"/>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0C8037AA-1CD6-3659-AFC7-4DD8ABA1A83F}"/>
              </a:ext>
            </a:extLst>
          </p:cNvPr>
          <p:cNvSpPr/>
          <p:nvPr/>
        </p:nvSpPr>
        <p:spPr>
          <a:xfrm>
            <a:off x="438173" y="2844533"/>
            <a:ext cx="3456432" cy="3621024"/>
          </a:xfrm>
          <a:prstGeom prst="roundRect">
            <a:avLst/>
          </a:prstGeom>
          <a:solidFill>
            <a:schemeClr val="accent2">
              <a:lumMod val="60000"/>
              <a:lumOff val="40000"/>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1AE5B2-BE2C-5B9F-FE70-BD91B957BCC7}"/>
              </a:ext>
            </a:extLst>
          </p:cNvPr>
          <p:cNvSpPr/>
          <p:nvPr/>
        </p:nvSpPr>
        <p:spPr>
          <a:xfrm>
            <a:off x="1441334" y="2084832"/>
            <a:ext cx="1450109" cy="1394257"/>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26883AA-755A-5063-90E9-C528055EEB41}"/>
              </a:ext>
            </a:extLst>
          </p:cNvPr>
          <p:cNvSpPr/>
          <p:nvPr/>
        </p:nvSpPr>
        <p:spPr>
          <a:xfrm>
            <a:off x="8260915" y="2844533"/>
            <a:ext cx="3456432" cy="3621024"/>
          </a:xfrm>
          <a:prstGeom prst="roundRect">
            <a:avLst/>
          </a:prstGeom>
          <a:solidFill>
            <a:schemeClr val="accent2">
              <a:lumMod val="60000"/>
              <a:lumOff val="40000"/>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8ED4B5-F79A-33E7-A363-F57E33E4234E}"/>
              </a:ext>
            </a:extLst>
          </p:cNvPr>
          <p:cNvSpPr>
            <a:spLocks noGrp="1"/>
          </p:cNvSpPr>
          <p:nvPr>
            <p:ph type="title"/>
          </p:nvPr>
        </p:nvSpPr>
        <p:spPr/>
        <p:txBody>
          <a:bodyPr/>
          <a:lstStyle/>
          <a:p>
            <a:r>
              <a:rPr lang="en-US" dirty="0"/>
              <a:t>Telco inc: next steps</a:t>
            </a:r>
          </a:p>
        </p:txBody>
      </p:sp>
      <p:pic>
        <p:nvPicPr>
          <p:cNvPr id="22" name="Content Placeholder 21" descr="A black and white chat bubble&#10;&#10;Description automatically generated">
            <a:extLst>
              <a:ext uri="{FF2B5EF4-FFF2-40B4-BE49-F238E27FC236}">
                <a16:creationId xmlns:a16="http://schemas.microsoft.com/office/drawing/2014/main" id="{6D557006-86C4-95AA-CFD1-D1B15F3FCD8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9744" y="2344851"/>
            <a:ext cx="893288" cy="827659"/>
          </a:xfrm>
        </p:spPr>
      </p:pic>
      <p:graphicFrame>
        <p:nvGraphicFramePr>
          <p:cNvPr id="6" name="Table 5">
            <a:extLst>
              <a:ext uri="{FF2B5EF4-FFF2-40B4-BE49-F238E27FC236}">
                <a16:creationId xmlns:a16="http://schemas.microsoft.com/office/drawing/2014/main" id="{D6BBF63F-D34B-ECDC-83D7-337BC24E2CB9}"/>
              </a:ext>
            </a:extLst>
          </p:cNvPr>
          <p:cNvGraphicFramePr>
            <a:graphicFrameLocks noGrp="1"/>
          </p:cNvGraphicFramePr>
          <p:nvPr>
            <p:extLst>
              <p:ext uri="{D42A27DB-BD31-4B8C-83A1-F6EECF244321}">
                <p14:modId xmlns:p14="http://schemas.microsoft.com/office/powerpoint/2010/main" val="2368392743"/>
              </p:ext>
            </p:extLst>
          </p:nvPr>
        </p:nvGraphicFramePr>
        <p:xfrm>
          <a:off x="0" y="0"/>
          <a:ext cx="12192000" cy="25908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155069084"/>
                    </a:ext>
                  </a:extLst>
                </a:gridCol>
                <a:gridCol w="2438400">
                  <a:extLst>
                    <a:ext uri="{9D8B030D-6E8A-4147-A177-3AD203B41FA5}">
                      <a16:colId xmlns:a16="http://schemas.microsoft.com/office/drawing/2014/main" val="2569745688"/>
                    </a:ext>
                  </a:extLst>
                </a:gridCol>
                <a:gridCol w="2438400">
                  <a:extLst>
                    <a:ext uri="{9D8B030D-6E8A-4147-A177-3AD203B41FA5}">
                      <a16:colId xmlns:a16="http://schemas.microsoft.com/office/drawing/2014/main" val="181990674"/>
                    </a:ext>
                  </a:extLst>
                </a:gridCol>
                <a:gridCol w="2438400">
                  <a:extLst>
                    <a:ext uri="{9D8B030D-6E8A-4147-A177-3AD203B41FA5}">
                      <a16:colId xmlns:a16="http://schemas.microsoft.com/office/drawing/2014/main" val="357118490"/>
                    </a:ext>
                  </a:extLst>
                </a:gridCol>
                <a:gridCol w="2438400">
                  <a:extLst>
                    <a:ext uri="{9D8B030D-6E8A-4147-A177-3AD203B41FA5}">
                      <a16:colId xmlns:a16="http://schemas.microsoft.com/office/drawing/2014/main" val="2549913498"/>
                    </a:ext>
                  </a:extLst>
                </a:gridCol>
              </a:tblGrid>
              <a:tr h="230188">
                <a:tc>
                  <a:txBody>
                    <a:bodyPr/>
                    <a:lstStyle/>
                    <a:p>
                      <a:pPr algn="ctr"/>
                      <a:r>
                        <a:rPr lang="en-US" sz="1100" b="1" dirty="0">
                          <a:solidFill>
                            <a:schemeClr val="tx1"/>
                          </a:solidFill>
                        </a:rPr>
                        <a:t>Overview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b="1" dirty="0">
                          <a:solidFill>
                            <a:schemeClr val="tx1"/>
                          </a:solidFill>
                        </a:rPr>
                        <a:t>Drivers of Customer Satisfaction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b="1" dirty="0">
                          <a:solidFill>
                            <a:schemeClr val="tx1"/>
                          </a:solidFill>
                        </a:rPr>
                        <a:t>Impact on Brand Perception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b="1" dirty="0">
                          <a:solidFill>
                            <a:schemeClr val="tx1"/>
                          </a:solidFill>
                        </a:rPr>
                        <a:t>Pain Points in Customer Experience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b="1" dirty="0">
                          <a:solidFill>
                            <a:schemeClr val="tx1"/>
                          </a:solidFill>
                        </a:rPr>
                        <a:t>Recommendations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840544786"/>
                  </a:ext>
                </a:extLst>
              </a:tr>
            </a:tbl>
          </a:graphicData>
        </a:graphic>
      </p:graphicFrame>
      <p:sp>
        <p:nvSpPr>
          <p:cNvPr id="13" name="Oval 12">
            <a:extLst>
              <a:ext uri="{FF2B5EF4-FFF2-40B4-BE49-F238E27FC236}">
                <a16:creationId xmlns:a16="http://schemas.microsoft.com/office/drawing/2014/main" id="{548BAFD9-69E9-F260-988A-049163927324}"/>
              </a:ext>
            </a:extLst>
          </p:cNvPr>
          <p:cNvSpPr/>
          <p:nvPr/>
        </p:nvSpPr>
        <p:spPr>
          <a:xfrm>
            <a:off x="9264076" y="2084832"/>
            <a:ext cx="1450109" cy="1394257"/>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black background with a black square&#10;&#10;Description automatically generated with medium confidence">
            <a:extLst>
              <a:ext uri="{FF2B5EF4-FFF2-40B4-BE49-F238E27FC236}">
                <a16:creationId xmlns:a16="http://schemas.microsoft.com/office/drawing/2014/main" id="{C64D526D-FF18-04FC-17D4-1FA539CCCF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953" y="2246190"/>
            <a:ext cx="1024981" cy="1024981"/>
          </a:xfrm>
          <a:prstGeom prst="rect">
            <a:avLst/>
          </a:prstGeom>
        </p:spPr>
      </p:pic>
      <p:pic>
        <p:nvPicPr>
          <p:cNvPr id="26" name="Picture 25" descr="A black background with a black square&#10;&#10;Description automatically generated with medium confidence">
            <a:extLst>
              <a:ext uri="{FF2B5EF4-FFF2-40B4-BE49-F238E27FC236}">
                <a16:creationId xmlns:a16="http://schemas.microsoft.com/office/drawing/2014/main" id="{1523FFD0-9B2C-0289-B532-3D7C53664A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15826" y="2186420"/>
            <a:ext cx="1144521" cy="1144521"/>
          </a:xfrm>
          <a:prstGeom prst="rect">
            <a:avLst/>
          </a:prstGeom>
        </p:spPr>
      </p:pic>
      <p:sp>
        <p:nvSpPr>
          <p:cNvPr id="28" name="TextBox 27">
            <a:extLst>
              <a:ext uri="{FF2B5EF4-FFF2-40B4-BE49-F238E27FC236}">
                <a16:creationId xmlns:a16="http://schemas.microsoft.com/office/drawing/2014/main" id="{23B3024E-DEB7-F8F7-FDC0-1F58B043A4A8}"/>
              </a:ext>
            </a:extLst>
          </p:cNvPr>
          <p:cNvSpPr txBox="1"/>
          <p:nvPr/>
        </p:nvSpPr>
        <p:spPr>
          <a:xfrm>
            <a:off x="438172" y="3435410"/>
            <a:ext cx="3456432" cy="3123932"/>
          </a:xfrm>
          <a:prstGeom prst="rect">
            <a:avLst/>
          </a:prstGeom>
          <a:noFill/>
        </p:spPr>
        <p:txBody>
          <a:bodyPr wrap="square" rtlCol="0">
            <a:spAutoFit/>
          </a:bodyPr>
          <a:lstStyle/>
          <a:p>
            <a:pPr algn="ctr"/>
            <a:r>
              <a:rPr lang="en-US" b="1" dirty="0"/>
              <a:t>Implement Automated Chat Software on the Website and App </a:t>
            </a:r>
          </a:p>
          <a:p>
            <a:endParaRPr lang="en-US" dirty="0"/>
          </a:p>
          <a:p>
            <a:pPr algn="ctr"/>
            <a:r>
              <a:rPr lang="en-US" dirty="0"/>
              <a:t>Removes the need to contact customer support on lower-importance customer support inquiries, lowering customers contacting support by up to 20%.</a:t>
            </a:r>
          </a:p>
          <a:p>
            <a:endParaRPr lang="en-US" dirty="0"/>
          </a:p>
          <a:p>
            <a:endParaRPr lang="en-US" sz="1700" dirty="0"/>
          </a:p>
          <a:p>
            <a:endParaRPr lang="en-US" dirty="0"/>
          </a:p>
        </p:txBody>
      </p:sp>
      <p:sp>
        <p:nvSpPr>
          <p:cNvPr id="29" name="TextBox 28">
            <a:extLst>
              <a:ext uri="{FF2B5EF4-FFF2-40B4-BE49-F238E27FC236}">
                <a16:creationId xmlns:a16="http://schemas.microsoft.com/office/drawing/2014/main" id="{859713E3-B480-C6F4-8CAD-A40382DE84DF}"/>
              </a:ext>
            </a:extLst>
          </p:cNvPr>
          <p:cNvSpPr txBox="1"/>
          <p:nvPr/>
        </p:nvSpPr>
        <p:spPr>
          <a:xfrm>
            <a:off x="4390644" y="3479089"/>
            <a:ext cx="3456432" cy="2031325"/>
          </a:xfrm>
          <a:prstGeom prst="rect">
            <a:avLst/>
          </a:prstGeom>
          <a:noFill/>
        </p:spPr>
        <p:txBody>
          <a:bodyPr wrap="square" rtlCol="0">
            <a:spAutoFit/>
          </a:bodyPr>
          <a:lstStyle/>
          <a:p>
            <a:pPr algn="ctr"/>
            <a:r>
              <a:rPr lang="en-US" b="1" dirty="0"/>
              <a:t>Improve and Expand Online Payment Service </a:t>
            </a:r>
          </a:p>
          <a:p>
            <a:pPr algn="ctr"/>
            <a:endParaRPr lang="en-US" b="1" dirty="0"/>
          </a:p>
          <a:p>
            <a:pPr algn="ctr"/>
            <a:r>
              <a:rPr lang="en-US" dirty="0"/>
              <a:t>Allows customers to make payments without contacting customer support reducing intervention from service representatives by up to 15%.</a:t>
            </a:r>
          </a:p>
        </p:txBody>
      </p:sp>
      <p:sp>
        <p:nvSpPr>
          <p:cNvPr id="31" name="TextBox 30">
            <a:extLst>
              <a:ext uri="{FF2B5EF4-FFF2-40B4-BE49-F238E27FC236}">
                <a16:creationId xmlns:a16="http://schemas.microsoft.com/office/drawing/2014/main" id="{0B4217B7-0C23-EE77-54A4-83AE095DDCF0}"/>
              </a:ext>
            </a:extLst>
          </p:cNvPr>
          <p:cNvSpPr txBox="1"/>
          <p:nvPr/>
        </p:nvSpPr>
        <p:spPr>
          <a:xfrm>
            <a:off x="8260915" y="3412327"/>
            <a:ext cx="3456432" cy="2308324"/>
          </a:xfrm>
          <a:prstGeom prst="rect">
            <a:avLst/>
          </a:prstGeom>
          <a:noFill/>
        </p:spPr>
        <p:txBody>
          <a:bodyPr wrap="square" rtlCol="0">
            <a:spAutoFit/>
          </a:bodyPr>
          <a:lstStyle/>
          <a:p>
            <a:pPr algn="ctr"/>
            <a:r>
              <a:rPr lang="en-US" b="1" dirty="0"/>
              <a:t>Improve General Information Provided on Website</a:t>
            </a:r>
          </a:p>
          <a:p>
            <a:pPr algn="ctr"/>
            <a:endParaRPr lang="en-US" b="1" dirty="0"/>
          </a:p>
          <a:p>
            <a:pPr algn="ctr"/>
            <a:r>
              <a:rPr lang="en-US" dirty="0"/>
              <a:t>Provide more detail in FAQs and include more information about customer support services. Conduct A/B testing to assess effectiveness of the user interface.</a:t>
            </a:r>
          </a:p>
        </p:txBody>
      </p:sp>
    </p:spTree>
    <p:extLst>
      <p:ext uri="{BB962C8B-B14F-4D97-AF65-F5344CB8AC3E}">
        <p14:creationId xmlns:p14="http://schemas.microsoft.com/office/powerpoint/2010/main" val="3353773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C033-534B-92EC-E1B0-86943E92C657}"/>
              </a:ext>
            </a:extLst>
          </p:cNvPr>
          <p:cNvSpPr>
            <a:spLocks noGrp="1"/>
          </p:cNvSpPr>
          <p:nvPr>
            <p:ph type="title"/>
          </p:nvPr>
        </p:nvSpPr>
        <p:spPr/>
        <p:txBody>
          <a:bodyPr/>
          <a:lstStyle/>
          <a:p>
            <a:r>
              <a:rPr lang="en-US" dirty="0"/>
              <a:t>Appendix: notes</a:t>
            </a:r>
          </a:p>
        </p:txBody>
      </p:sp>
      <p:graphicFrame>
        <p:nvGraphicFramePr>
          <p:cNvPr id="3" name="Chart 2">
            <a:extLst>
              <a:ext uri="{FF2B5EF4-FFF2-40B4-BE49-F238E27FC236}">
                <a16:creationId xmlns:a16="http://schemas.microsoft.com/office/drawing/2014/main" id="{4B4E780B-FB92-459B-B515-3E0C381D4E76}"/>
              </a:ext>
            </a:extLst>
          </p:cNvPr>
          <p:cNvGraphicFramePr>
            <a:graphicFrameLocks/>
          </p:cNvGraphicFramePr>
          <p:nvPr>
            <p:extLst>
              <p:ext uri="{D42A27DB-BD31-4B8C-83A1-F6EECF244321}">
                <p14:modId xmlns:p14="http://schemas.microsoft.com/office/powerpoint/2010/main" val="4193398630"/>
              </p:ext>
            </p:extLst>
          </p:nvPr>
        </p:nvGraphicFramePr>
        <p:xfrm>
          <a:off x="489527" y="4187953"/>
          <a:ext cx="6234547" cy="260271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B670C7AE-0540-1D13-948A-5DB5B5C1B718}"/>
              </a:ext>
            </a:extLst>
          </p:cNvPr>
          <p:cNvSpPr txBox="1"/>
          <p:nvPr/>
        </p:nvSpPr>
        <p:spPr>
          <a:xfrm>
            <a:off x="946727" y="1711130"/>
            <a:ext cx="5320146" cy="2308324"/>
          </a:xfrm>
          <a:prstGeom prst="rect">
            <a:avLst/>
          </a:prstGeom>
          <a:noFill/>
        </p:spPr>
        <p:txBody>
          <a:bodyPr wrap="square" rtlCol="0">
            <a:spAutoFit/>
          </a:bodyPr>
          <a:lstStyle/>
          <a:p>
            <a:r>
              <a:rPr lang="en-US" b="1" dirty="0"/>
              <a:t>Resolution Intervention</a:t>
            </a:r>
            <a:endParaRPr lang="en-US" dirty="0"/>
          </a:p>
          <a:p>
            <a:pPr marL="285750" indent="-285750">
              <a:buFont typeface="Arial" panose="020B0604020202020204" pitchFamily="34" charset="0"/>
              <a:buChar char="•"/>
            </a:pPr>
            <a:r>
              <a:rPr lang="en-US" dirty="0">
                <a:solidFill>
                  <a:srgbClr val="00B050"/>
                </a:solidFill>
              </a:rPr>
              <a:t>27% of inquiries result in a refund</a:t>
            </a:r>
          </a:p>
          <a:p>
            <a:pPr marL="742950" lvl="1" indent="-285750">
              <a:buFont typeface="Arial" panose="020B0604020202020204" pitchFamily="34" charset="0"/>
              <a:buChar char="•"/>
            </a:pPr>
            <a:r>
              <a:rPr lang="en-US" dirty="0"/>
              <a:t>Are there ways to avoid complete refunds?</a:t>
            </a:r>
          </a:p>
          <a:p>
            <a:pPr marL="285750" indent="-285750">
              <a:buFont typeface="Arial" panose="020B0604020202020204" pitchFamily="34" charset="0"/>
              <a:buChar char="•"/>
            </a:pPr>
            <a:r>
              <a:rPr lang="en-US" dirty="0"/>
              <a:t>Canceling services result in poor customer satisfaction</a:t>
            </a:r>
          </a:p>
          <a:p>
            <a:pPr marL="742950" lvl="1" indent="-285750">
              <a:buFont typeface="Arial" panose="020B0604020202020204" pitchFamily="34" charset="0"/>
              <a:buChar char="•"/>
            </a:pPr>
            <a:r>
              <a:rPr lang="en-US" dirty="0"/>
              <a:t>Is it too difficult to cancel?</a:t>
            </a:r>
          </a:p>
          <a:p>
            <a:pPr marL="285750" indent="-285750">
              <a:buFont typeface="Arial" panose="020B0604020202020204" pitchFamily="34" charset="0"/>
              <a:buChar char="•"/>
            </a:pPr>
            <a:r>
              <a:rPr lang="en-US" dirty="0"/>
              <a:t>High volume of contacts result in disconnects and transfers</a:t>
            </a:r>
          </a:p>
          <a:p>
            <a:pPr marL="742950" lvl="1" indent="-285750">
              <a:buFont typeface="Arial" panose="020B0604020202020204" pitchFamily="34" charset="0"/>
              <a:buChar char="•"/>
            </a:pPr>
            <a:r>
              <a:rPr lang="en-US" dirty="0"/>
              <a:t>Do advisors have too little access to support?</a:t>
            </a:r>
          </a:p>
        </p:txBody>
      </p:sp>
      <p:sp>
        <p:nvSpPr>
          <p:cNvPr id="6" name="TextBox 5">
            <a:extLst>
              <a:ext uri="{FF2B5EF4-FFF2-40B4-BE49-F238E27FC236}">
                <a16:creationId xmlns:a16="http://schemas.microsoft.com/office/drawing/2014/main" id="{5264A904-1241-6BA2-86D2-3977AB629F35}"/>
              </a:ext>
            </a:extLst>
          </p:cNvPr>
          <p:cNvSpPr txBox="1"/>
          <p:nvPr/>
        </p:nvSpPr>
        <p:spPr>
          <a:xfrm>
            <a:off x="6344274" y="653671"/>
            <a:ext cx="5385908" cy="2862322"/>
          </a:xfrm>
          <a:prstGeom prst="rect">
            <a:avLst/>
          </a:prstGeom>
          <a:noFill/>
        </p:spPr>
        <p:txBody>
          <a:bodyPr wrap="square" rtlCol="0">
            <a:spAutoFit/>
          </a:bodyPr>
          <a:lstStyle/>
          <a:p>
            <a:r>
              <a:rPr lang="en-US" b="1" dirty="0"/>
              <a:t>General Notes</a:t>
            </a:r>
            <a:endParaRPr lang="en-US" dirty="0"/>
          </a:p>
          <a:p>
            <a:pPr marL="285750" indent="-285750">
              <a:buFont typeface="Arial" panose="020B0604020202020204" pitchFamily="34" charset="0"/>
              <a:buChar char="•"/>
            </a:pPr>
            <a:r>
              <a:rPr lang="en-US" sz="1800" dirty="0"/>
              <a:t>Reassess standard advisor proceedings when dealing with customers</a:t>
            </a:r>
          </a:p>
          <a:p>
            <a:pPr marL="742950" lvl="1" indent="-285750">
              <a:buFont typeface="Arial" panose="020B0604020202020204" pitchFamily="34" charset="0"/>
              <a:buChar char="•"/>
            </a:pPr>
            <a:r>
              <a:rPr lang="en-US" dirty="0"/>
              <a:t>Why are Tier 1 advisors much more susceptible to negatively effecting brand perception?</a:t>
            </a:r>
          </a:p>
          <a:p>
            <a:pPr marL="285750" indent="-285750">
              <a:buFont typeface="Arial" panose="020B0604020202020204" pitchFamily="34" charset="0"/>
              <a:buChar char="•"/>
            </a:pPr>
            <a:r>
              <a:rPr lang="en-US" dirty="0"/>
              <a:t>Influence customers to use website and app before contacting a representative</a:t>
            </a:r>
          </a:p>
          <a:p>
            <a:pPr marL="285750" indent="-285750">
              <a:buFont typeface="Arial" panose="020B0604020202020204" pitchFamily="34" charset="0"/>
              <a:buChar char="•"/>
            </a:pPr>
            <a:r>
              <a:rPr lang="en-US" dirty="0"/>
              <a:t>Provide small discount for survey completion</a:t>
            </a:r>
          </a:p>
          <a:p>
            <a:pPr marL="742950" lvl="1" indent="-285750">
              <a:buFont typeface="Arial" panose="020B0604020202020204" pitchFamily="34" charset="0"/>
              <a:buChar char="•"/>
            </a:pPr>
            <a:r>
              <a:rPr lang="en-US" dirty="0"/>
              <a:t>If user reports is a promoter, provide a voucher redeemable by a friend</a:t>
            </a:r>
          </a:p>
        </p:txBody>
      </p:sp>
      <p:graphicFrame>
        <p:nvGraphicFramePr>
          <p:cNvPr id="11" name="Table 10">
            <a:extLst>
              <a:ext uri="{FF2B5EF4-FFF2-40B4-BE49-F238E27FC236}">
                <a16:creationId xmlns:a16="http://schemas.microsoft.com/office/drawing/2014/main" id="{68220D5E-D944-4EE5-6C25-4901D2700715}"/>
              </a:ext>
            </a:extLst>
          </p:cNvPr>
          <p:cNvGraphicFramePr>
            <a:graphicFrameLocks noGrp="1"/>
          </p:cNvGraphicFramePr>
          <p:nvPr>
            <p:extLst>
              <p:ext uri="{D42A27DB-BD31-4B8C-83A1-F6EECF244321}">
                <p14:modId xmlns:p14="http://schemas.microsoft.com/office/powerpoint/2010/main" val="2277365938"/>
              </p:ext>
            </p:extLst>
          </p:nvPr>
        </p:nvGraphicFramePr>
        <p:xfrm>
          <a:off x="6933473" y="3474720"/>
          <a:ext cx="4207510" cy="2499360"/>
        </p:xfrm>
        <a:graphic>
          <a:graphicData uri="http://schemas.openxmlformats.org/drawingml/2006/table">
            <a:tbl>
              <a:tblPr>
                <a:tableStyleId>{5C22544A-7EE6-4342-B048-85BDC9FD1C3A}</a:tableStyleId>
              </a:tblPr>
              <a:tblGrid>
                <a:gridCol w="1071118">
                  <a:extLst>
                    <a:ext uri="{9D8B030D-6E8A-4147-A177-3AD203B41FA5}">
                      <a16:colId xmlns:a16="http://schemas.microsoft.com/office/drawing/2014/main" val="3123872954"/>
                    </a:ext>
                  </a:extLst>
                </a:gridCol>
                <a:gridCol w="1325880">
                  <a:extLst>
                    <a:ext uri="{9D8B030D-6E8A-4147-A177-3AD203B41FA5}">
                      <a16:colId xmlns:a16="http://schemas.microsoft.com/office/drawing/2014/main" val="2133248813"/>
                    </a:ext>
                  </a:extLst>
                </a:gridCol>
                <a:gridCol w="1810512">
                  <a:extLst>
                    <a:ext uri="{9D8B030D-6E8A-4147-A177-3AD203B41FA5}">
                      <a16:colId xmlns:a16="http://schemas.microsoft.com/office/drawing/2014/main" val="2216003619"/>
                    </a:ext>
                  </a:extLst>
                </a:gridCol>
              </a:tblGrid>
              <a:tr h="200025">
                <a:tc>
                  <a:txBody>
                    <a:bodyPr/>
                    <a:lstStyle/>
                    <a:p>
                      <a:pPr algn="ctr" fontAlgn="b"/>
                      <a:r>
                        <a:rPr lang="en-US" sz="1200" u="none" strike="noStrike" dirty="0">
                          <a:solidFill>
                            <a:schemeClr val="bg1"/>
                          </a:solidFill>
                          <a:effectLst/>
                        </a:rPr>
                        <a:t>Contact Resolution</a:t>
                      </a:r>
                      <a:endParaRPr lang="en-US" sz="1200" b="1" i="0" u="none" strike="noStrike" dirty="0">
                        <a:solidFill>
                          <a:schemeClr val="bg1"/>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b"/>
                      <a:r>
                        <a:rPr lang="en-US" sz="1200" u="none" strike="noStrike" dirty="0">
                          <a:solidFill>
                            <a:schemeClr val="bg1"/>
                          </a:solidFill>
                          <a:effectLst/>
                        </a:rPr>
                        <a:t>Calculated NPS Score</a:t>
                      </a:r>
                      <a:endParaRPr lang="en-US" sz="1200" b="1" i="0" u="none" strike="noStrike" dirty="0">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b"/>
                      <a:r>
                        <a:rPr lang="en-US" sz="1200" u="none" strike="noStrike" dirty="0">
                          <a:solidFill>
                            <a:schemeClr val="bg1"/>
                          </a:solidFill>
                          <a:effectLst/>
                        </a:rPr>
                        <a:t>Average of Overall Experience</a:t>
                      </a:r>
                      <a:endParaRPr lang="en-US" sz="1200" b="1" i="0" u="none" strike="noStrike" dirty="0">
                        <a:solidFill>
                          <a:schemeClr val="bg1"/>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998685793"/>
                  </a:ext>
                </a:extLst>
              </a:tr>
              <a:tr h="190500">
                <a:tc>
                  <a:txBody>
                    <a:bodyPr/>
                    <a:lstStyle/>
                    <a:p>
                      <a:pPr algn="l" fontAlgn="b"/>
                      <a:r>
                        <a:rPr lang="en-US" sz="1200" u="none" strike="noStrike" dirty="0">
                          <a:effectLst/>
                        </a:rPr>
                        <a:t>Activate Device</a:t>
                      </a:r>
                      <a:endParaRPr lang="en-US" sz="12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u="none" strike="noStrike">
                          <a:effectLst/>
                        </a:rPr>
                        <a:t>86%</a:t>
                      </a:r>
                      <a:endParaRPr lang="en-US"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u="none" strike="noStrike">
                          <a:effectLst/>
                        </a:rPr>
                        <a:t>4.714285714</a:t>
                      </a:r>
                      <a:endParaRPr lang="en-US"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426071"/>
                  </a:ext>
                </a:extLst>
              </a:tr>
              <a:tr h="190500">
                <a:tc>
                  <a:txBody>
                    <a:bodyPr/>
                    <a:lstStyle/>
                    <a:p>
                      <a:pPr algn="l" fontAlgn="b"/>
                      <a:r>
                        <a:rPr lang="en-US" sz="1200" u="none" strike="noStrike" dirty="0">
                          <a:effectLst/>
                        </a:rPr>
                        <a:t>Add Data</a:t>
                      </a:r>
                      <a:endParaRPr lang="en-US" sz="12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u="none" strike="noStrike" dirty="0">
                          <a:effectLst/>
                        </a:rPr>
                        <a:t>31%</a:t>
                      </a:r>
                      <a:endParaRPr lang="en-US" sz="12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u="none" strike="noStrike">
                          <a:effectLst/>
                        </a:rPr>
                        <a:t>3.230769231</a:t>
                      </a:r>
                      <a:endParaRPr lang="en-US"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1082142"/>
                  </a:ext>
                </a:extLst>
              </a:tr>
              <a:tr h="190500">
                <a:tc>
                  <a:txBody>
                    <a:bodyPr/>
                    <a:lstStyle/>
                    <a:p>
                      <a:pPr algn="l" fontAlgn="b"/>
                      <a:r>
                        <a:rPr lang="en-US" sz="1200" u="none" strike="noStrike">
                          <a:effectLst/>
                        </a:rPr>
                        <a:t>Add Device</a:t>
                      </a:r>
                      <a:endParaRPr lang="en-US"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u="none" strike="noStrike" dirty="0">
                          <a:effectLst/>
                        </a:rPr>
                        <a:t>40%</a:t>
                      </a:r>
                      <a:endParaRPr lang="en-US" sz="12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u="none" strike="noStrike">
                          <a:effectLst/>
                        </a:rPr>
                        <a:t>3</a:t>
                      </a:r>
                      <a:endParaRPr lang="en-US"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3379412"/>
                  </a:ext>
                </a:extLst>
              </a:tr>
              <a:tr h="190500">
                <a:tc>
                  <a:txBody>
                    <a:bodyPr/>
                    <a:lstStyle/>
                    <a:p>
                      <a:pPr algn="l" fontAlgn="b"/>
                      <a:r>
                        <a:rPr lang="en-US" sz="1200" u="none" strike="noStrike">
                          <a:effectLst/>
                        </a:rPr>
                        <a:t>Cancel Service</a:t>
                      </a:r>
                      <a:endParaRPr lang="en-US"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u="none" strike="noStrike" dirty="0">
                          <a:effectLst/>
                        </a:rPr>
                        <a:t>-100%</a:t>
                      </a:r>
                      <a:endParaRPr lang="en-US" sz="1200" b="0" i="0" u="none" strike="noStrike" dirty="0">
                        <a:solidFill>
                          <a:srgbClr val="9C0006"/>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979"/>
                    </a:solidFill>
                  </a:tcPr>
                </a:tc>
                <a:tc>
                  <a:txBody>
                    <a:bodyPr/>
                    <a:lstStyle/>
                    <a:p>
                      <a:pPr algn="r" fontAlgn="b"/>
                      <a:r>
                        <a:rPr lang="en-US" sz="1200" u="none" strike="noStrike">
                          <a:effectLst/>
                        </a:rPr>
                        <a:t>2.666666667</a:t>
                      </a:r>
                      <a:endParaRPr lang="en-US"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71827565"/>
                  </a:ext>
                </a:extLst>
              </a:tr>
              <a:tr h="190500">
                <a:tc>
                  <a:txBody>
                    <a:bodyPr/>
                    <a:lstStyle/>
                    <a:p>
                      <a:pPr algn="l" fontAlgn="b"/>
                      <a:r>
                        <a:rPr lang="en-US" sz="1200" u="none" strike="noStrike">
                          <a:effectLst/>
                        </a:rPr>
                        <a:t>Change Plan</a:t>
                      </a:r>
                      <a:endParaRPr lang="en-US"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u="none" strike="noStrike" dirty="0">
                          <a:effectLst/>
                        </a:rPr>
                        <a:t>2</a:t>
                      </a:r>
                      <a:endParaRPr lang="en-US" sz="1200" b="0" i="0" u="none" strike="noStrike" dirty="0">
                        <a:solidFill>
                          <a:srgbClr val="9C0006"/>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979"/>
                    </a:solidFill>
                  </a:tcPr>
                </a:tc>
                <a:extLst>
                  <a:ext uri="{0D108BD9-81ED-4DB2-BD59-A6C34878D82A}">
                    <a16:rowId xmlns:a16="http://schemas.microsoft.com/office/drawing/2014/main" val="4195841436"/>
                  </a:ext>
                </a:extLst>
              </a:tr>
              <a:tr h="190500">
                <a:tc>
                  <a:txBody>
                    <a:bodyPr/>
                    <a:lstStyle/>
                    <a:p>
                      <a:pPr algn="l" fontAlgn="b"/>
                      <a:r>
                        <a:rPr lang="en-US" sz="1200" u="none" strike="noStrike">
                          <a:effectLst/>
                        </a:rPr>
                        <a:t>Disconnect</a:t>
                      </a:r>
                      <a:endParaRPr lang="en-US"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u="none" strike="noStrike" dirty="0">
                          <a:effectLst/>
                        </a:rPr>
                        <a:t>-46%</a:t>
                      </a:r>
                      <a:endParaRPr lang="en-US" sz="1200" b="0" i="0" u="none" strike="noStrike" dirty="0">
                        <a:solidFill>
                          <a:srgbClr val="9C0006"/>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979"/>
                    </a:solidFill>
                  </a:tcPr>
                </a:tc>
                <a:tc>
                  <a:txBody>
                    <a:bodyPr/>
                    <a:lstStyle/>
                    <a:p>
                      <a:pPr algn="r" fontAlgn="b"/>
                      <a:r>
                        <a:rPr lang="en-US" sz="1200" u="none" strike="noStrike" dirty="0">
                          <a:effectLst/>
                        </a:rPr>
                        <a:t>1</a:t>
                      </a:r>
                      <a:endParaRPr lang="en-US" sz="1200" b="0" i="0" u="none" strike="noStrike" dirty="0">
                        <a:solidFill>
                          <a:srgbClr val="9C0006"/>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979"/>
                    </a:solidFill>
                  </a:tcPr>
                </a:tc>
                <a:extLst>
                  <a:ext uri="{0D108BD9-81ED-4DB2-BD59-A6C34878D82A}">
                    <a16:rowId xmlns:a16="http://schemas.microsoft.com/office/drawing/2014/main" val="1426995436"/>
                  </a:ext>
                </a:extLst>
              </a:tr>
              <a:tr h="190500">
                <a:tc>
                  <a:txBody>
                    <a:bodyPr/>
                    <a:lstStyle/>
                    <a:p>
                      <a:pPr algn="l" fontAlgn="b"/>
                      <a:r>
                        <a:rPr lang="en-US" sz="1200" u="none" strike="noStrike">
                          <a:effectLst/>
                        </a:rPr>
                        <a:t>Explain Bill</a:t>
                      </a:r>
                      <a:endParaRPr lang="en-US"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u="none" strike="noStrike">
                          <a:effectLst/>
                        </a:rPr>
                        <a:t>33%</a:t>
                      </a:r>
                      <a:endParaRPr lang="en-US"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u="none" strike="noStrike" dirty="0">
                          <a:effectLst/>
                        </a:rPr>
                        <a:t>3.333333333</a:t>
                      </a:r>
                      <a:endParaRPr lang="en-US" sz="12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39366062"/>
                  </a:ext>
                </a:extLst>
              </a:tr>
              <a:tr h="190500">
                <a:tc>
                  <a:txBody>
                    <a:bodyPr/>
                    <a:lstStyle/>
                    <a:p>
                      <a:pPr algn="l" fontAlgn="b"/>
                      <a:r>
                        <a:rPr lang="en-US" sz="1200" u="none" strike="noStrike">
                          <a:effectLst/>
                        </a:rPr>
                        <a:t>Process Payment</a:t>
                      </a:r>
                      <a:endParaRPr lang="en-US"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u="none" strike="noStrike" dirty="0">
                          <a:effectLst/>
                        </a:rPr>
                        <a:t>-47%</a:t>
                      </a:r>
                      <a:endParaRPr lang="en-US" sz="1200" b="0" i="0" u="none" strike="noStrike" dirty="0">
                        <a:solidFill>
                          <a:srgbClr val="9C0006"/>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979"/>
                    </a:solidFill>
                  </a:tcPr>
                </a:tc>
                <a:tc>
                  <a:txBody>
                    <a:bodyPr/>
                    <a:lstStyle/>
                    <a:p>
                      <a:pPr algn="r" fontAlgn="b"/>
                      <a:r>
                        <a:rPr lang="en-US" sz="1200" u="none" strike="noStrike" dirty="0">
                          <a:effectLst/>
                        </a:rPr>
                        <a:t>4.526315789</a:t>
                      </a:r>
                      <a:endParaRPr lang="en-US" sz="12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153525"/>
                  </a:ext>
                </a:extLst>
              </a:tr>
              <a:tr h="190500">
                <a:tc>
                  <a:txBody>
                    <a:bodyPr/>
                    <a:lstStyle/>
                    <a:p>
                      <a:pPr algn="l" fontAlgn="b"/>
                      <a:r>
                        <a:rPr lang="en-US" sz="1200" u="none" strike="noStrike">
                          <a:effectLst/>
                        </a:rPr>
                        <a:t>Provide Info</a:t>
                      </a:r>
                      <a:endParaRPr lang="en-US"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u="none" strike="noStrike" dirty="0">
                          <a:effectLst/>
                        </a:rPr>
                        <a:t>-73%</a:t>
                      </a:r>
                      <a:endParaRPr lang="en-US" sz="1200" b="0" i="0" u="none" strike="noStrike" dirty="0">
                        <a:solidFill>
                          <a:srgbClr val="9C0006"/>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979"/>
                    </a:solidFill>
                  </a:tcPr>
                </a:tc>
                <a:tc>
                  <a:txBody>
                    <a:bodyPr/>
                    <a:lstStyle/>
                    <a:p>
                      <a:pPr algn="r" fontAlgn="b"/>
                      <a:r>
                        <a:rPr lang="en-US" sz="1200" u="none" strike="noStrike" dirty="0">
                          <a:effectLst/>
                        </a:rPr>
                        <a:t>2.545454545</a:t>
                      </a:r>
                      <a:endParaRPr lang="en-US" sz="12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2322000"/>
                  </a:ext>
                </a:extLst>
              </a:tr>
              <a:tr h="190500">
                <a:tc>
                  <a:txBody>
                    <a:bodyPr/>
                    <a:lstStyle/>
                    <a:p>
                      <a:pPr algn="l" fontAlgn="b"/>
                      <a:r>
                        <a:rPr lang="en-US" sz="1200" u="none" strike="noStrike">
                          <a:effectLst/>
                        </a:rPr>
                        <a:t>Refund Account</a:t>
                      </a:r>
                      <a:endParaRPr lang="en-US"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u="none" strike="noStrike">
                          <a:effectLst/>
                        </a:rPr>
                        <a:t>10%</a:t>
                      </a:r>
                      <a:endParaRPr lang="en-US"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u="none" strike="noStrike" dirty="0">
                          <a:effectLst/>
                        </a:rPr>
                        <a:t>3.205128205</a:t>
                      </a:r>
                      <a:endParaRPr lang="en-US" sz="12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10412886"/>
                  </a:ext>
                </a:extLst>
              </a:tr>
              <a:tr h="200025">
                <a:tc>
                  <a:txBody>
                    <a:bodyPr/>
                    <a:lstStyle/>
                    <a:p>
                      <a:pPr algn="l" fontAlgn="b"/>
                      <a:r>
                        <a:rPr lang="en-US" sz="1200" u="none" strike="noStrike">
                          <a:effectLst/>
                        </a:rPr>
                        <a:t>Transfer</a:t>
                      </a:r>
                      <a:endParaRPr lang="en-US"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u="none" strike="noStrike" dirty="0">
                          <a:effectLst/>
                        </a:rPr>
                        <a:t>-44%</a:t>
                      </a:r>
                      <a:endParaRPr lang="en-US" sz="1200" b="0" i="0" u="none" strike="noStrike" dirty="0">
                        <a:solidFill>
                          <a:srgbClr val="9C0006"/>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979"/>
                    </a:solidFill>
                  </a:tcPr>
                </a:tc>
                <a:tc>
                  <a:txBody>
                    <a:bodyPr/>
                    <a:lstStyle/>
                    <a:p>
                      <a:pPr algn="r" fontAlgn="b"/>
                      <a:r>
                        <a:rPr lang="en-US" sz="1200" u="none" strike="noStrike" dirty="0">
                          <a:effectLst/>
                        </a:rPr>
                        <a:t>1</a:t>
                      </a:r>
                      <a:endParaRPr lang="en-US" sz="1200" b="0" i="0" u="none" strike="noStrike" dirty="0">
                        <a:solidFill>
                          <a:srgbClr val="9C0006"/>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979"/>
                    </a:solidFill>
                  </a:tcPr>
                </a:tc>
                <a:extLst>
                  <a:ext uri="{0D108BD9-81ED-4DB2-BD59-A6C34878D82A}">
                    <a16:rowId xmlns:a16="http://schemas.microsoft.com/office/drawing/2014/main" val="4264755425"/>
                  </a:ext>
                </a:extLst>
              </a:tr>
            </a:tbl>
          </a:graphicData>
        </a:graphic>
      </p:graphicFrame>
      <p:graphicFrame>
        <p:nvGraphicFramePr>
          <p:cNvPr id="14" name="Table 13">
            <a:extLst>
              <a:ext uri="{FF2B5EF4-FFF2-40B4-BE49-F238E27FC236}">
                <a16:creationId xmlns:a16="http://schemas.microsoft.com/office/drawing/2014/main" id="{34CF0E0C-1846-F3A5-17BC-A91B68317E8C}"/>
              </a:ext>
            </a:extLst>
          </p:cNvPr>
          <p:cNvGraphicFramePr>
            <a:graphicFrameLocks noGrp="1"/>
          </p:cNvGraphicFramePr>
          <p:nvPr>
            <p:extLst>
              <p:ext uri="{D42A27DB-BD31-4B8C-83A1-F6EECF244321}">
                <p14:modId xmlns:p14="http://schemas.microsoft.com/office/powerpoint/2010/main" val="158662530"/>
              </p:ext>
            </p:extLst>
          </p:nvPr>
        </p:nvGraphicFramePr>
        <p:xfrm>
          <a:off x="6933473" y="6040814"/>
          <a:ext cx="4207509" cy="592455"/>
        </p:xfrm>
        <a:graphic>
          <a:graphicData uri="http://schemas.openxmlformats.org/drawingml/2006/table">
            <a:tbl>
              <a:tblPr>
                <a:tableStyleId>{5C22544A-7EE6-4342-B048-85BDC9FD1C3A}</a:tableStyleId>
              </a:tblPr>
              <a:tblGrid>
                <a:gridCol w="808049">
                  <a:extLst>
                    <a:ext uri="{9D8B030D-6E8A-4147-A177-3AD203B41FA5}">
                      <a16:colId xmlns:a16="http://schemas.microsoft.com/office/drawing/2014/main" val="2727981391"/>
                    </a:ext>
                  </a:extLst>
                </a:gridCol>
                <a:gridCol w="1394238">
                  <a:extLst>
                    <a:ext uri="{9D8B030D-6E8A-4147-A177-3AD203B41FA5}">
                      <a16:colId xmlns:a16="http://schemas.microsoft.com/office/drawing/2014/main" val="3410462531"/>
                    </a:ext>
                  </a:extLst>
                </a:gridCol>
                <a:gridCol w="2005222">
                  <a:extLst>
                    <a:ext uri="{9D8B030D-6E8A-4147-A177-3AD203B41FA5}">
                      <a16:colId xmlns:a16="http://schemas.microsoft.com/office/drawing/2014/main" val="2284718483"/>
                    </a:ext>
                  </a:extLst>
                </a:gridCol>
              </a:tblGrid>
              <a:tr h="200025">
                <a:tc>
                  <a:txBody>
                    <a:bodyPr/>
                    <a:lstStyle/>
                    <a:p>
                      <a:pPr algn="ctr" fontAlgn="b"/>
                      <a:r>
                        <a:rPr lang="en-US" sz="1200" u="none" strike="noStrike" dirty="0">
                          <a:solidFill>
                            <a:schemeClr val="bg1"/>
                          </a:solidFill>
                          <a:effectLst/>
                        </a:rPr>
                        <a:t>Advisor Role</a:t>
                      </a:r>
                      <a:endParaRPr lang="en-US" sz="1200" b="1" i="0" u="none" strike="noStrike" dirty="0">
                        <a:solidFill>
                          <a:schemeClr val="bg1"/>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b"/>
                      <a:r>
                        <a:rPr lang="en-US" sz="1200" u="none" strike="noStrike" dirty="0">
                          <a:solidFill>
                            <a:schemeClr val="bg1"/>
                          </a:solidFill>
                          <a:effectLst/>
                        </a:rPr>
                        <a:t>Calculated NPS Score</a:t>
                      </a:r>
                      <a:endParaRPr lang="en-US" sz="1200" b="1" i="0" u="none" strike="noStrike" dirty="0">
                        <a:solidFill>
                          <a:schemeClr val="bg1"/>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fontAlgn="b"/>
                      <a:r>
                        <a:rPr lang="en-US" sz="1200" u="none" strike="noStrike" dirty="0">
                          <a:solidFill>
                            <a:schemeClr val="bg1"/>
                          </a:solidFill>
                          <a:effectLst/>
                        </a:rPr>
                        <a:t>Average of Overall Experience</a:t>
                      </a:r>
                      <a:endParaRPr lang="en-US" sz="1200" b="1" i="0" u="none" strike="noStrike" dirty="0">
                        <a:solidFill>
                          <a:schemeClr val="bg1"/>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321445981"/>
                  </a:ext>
                </a:extLst>
              </a:tr>
              <a:tr h="190500">
                <a:tc>
                  <a:txBody>
                    <a:bodyPr/>
                    <a:lstStyle/>
                    <a:p>
                      <a:pPr algn="l" fontAlgn="b"/>
                      <a:r>
                        <a:rPr lang="en-US" sz="1200" u="none" strike="noStrike" dirty="0">
                          <a:effectLst/>
                        </a:rPr>
                        <a:t>Tier 1</a:t>
                      </a:r>
                      <a:endParaRPr lang="en-US" sz="12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u="none" strike="noStrike" dirty="0">
                          <a:effectLst/>
                        </a:rPr>
                        <a:t>-24%</a:t>
                      </a:r>
                      <a:endParaRPr lang="en-US" sz="1200" b="0" i="0" u="none" strike="noStrike" dirty="0">
                        <a:solidFill>
                          <a:srgbClr val="9C0006"/>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979"/>
                    </a:solidFill>
                  </a:tcPr>
                </a:tc>
                <a:tc>
                  <a:txBody>
                    <a:bodyPr/>
                    <a:lstStyle/>
                    <a:p>
                      <a:pPr algn="r" fontAlgn="b"/>
                      <a:r>
                        <a:rPr lang="en-US" sz="1200" u="none" strike="noStrike" dirty="0">
                          <a:effectLst/>
                        </a:rPr>
                        <a:t>2.256756757</a:t>
                      </a:r>
                      <a:endParaRPr lang="en-US" sz="1200" b="0" i="0" u="none" strike="noStrike" dirty="0">
                        <a:solidFill>
                          <a:srgbClr val="9C0006"/>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979"/>
                    </a:solidFill>
                  </a:tcPr>
                </a:tc>
                <a:extLst>
                  <a:ext uri="{0D108BD9-81ED-4DB2-BD59-A6C34878D82A}">
                    <a16:rowId xmlns:a16="http://schemas.microsoft.com/office/drawing/2014/main" val="1127298176"/>
                  </a:ext>
                </a:extLst>
              </a:tr>
              <a:tr h="200025">
                <a:tc>
                  <a:txBody>
                    <a:bodyPr/>
                    <a:lstStyle/>
                    <a:p>
                      <a:pPr algn="l" fontAlgn="b"/>
                      <a:r>
                        <a:rPr lang="en-US" sz="1200" u="none" strike="noStrike">
                          <a:effectLst/>
                        </a:rPr>
                        <a:t>Tier 2</a:t>
                      </a:r>
                      <a:endParaRPr lang="en-US" sz="12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u="none" strike="noStrike" dirty="0">
                          <a:effectLst/>
                        </a:rPr>
                        <a:t>6%</a:t>
                      </a:r>
                      <a:endParaRPr lang="en-US" sz="12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200" u="none" strike="noStrike" dirty="0">
                          <a:effectLst/>
                        </a:rPr>
                        <a:t>3.536231884</a:t>
                      </a:r>
                      <a:endParaRPr lang="en-US" sz="12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2166997"/>
                  </a:ext>
                </a:extLst>
              </a:tr>
            </a:tbl>
          </a:graphicData>
        </a:graphic>
      </p:graphicFrame>
    </p:spTree>
    <p:extLst>
      <p:ext uri="{BB962C8B-B14F-4D97-AF65-F5344CB8AC3E}">
        <p14:creationId xmlns:p14="http://schemas.microsoft.com/office/powerpoint/2010/main" val="95197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2131</TotalTime>
  <Words>978</Words>
  <Application>Microsoft Office PowerPoint</Application>
  <PresentationFormat>Widescreen</PresentationFormat>
  <Paragraphs>218</Paragraphs>
  <Slides>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Aptos Narrow</vt:lpstr>
      <vt:lpstr>Arial</vt:lpstr>
      <vt:lpstr>Tw Cen MT</vt:lpstr>
      <vt:lpstr>Tw Cen MT Condensed</vt:lpstr>
      <vt:lpstr>Wingdings 3</vt:lpstr>
      <vt:lpstr>Integral</vt:lpstr>
      <vt:lpstr>TelcO Inc Case study</vt:lpstr>
      <vt:lpstr>Overview</vt:lpstr>
      <vt:lpstr>Contact reasons: Summary</vt:lpstr>
      <vt:lpstr>Self Service Channels: Summary</vt:lpstr>
      <vt:lpstr>Brand Perception and Customer Support</vt:lpstr>
      <vt:lpstr>Specified Complaints</vt:lpstr>
      <vt:lpstr>Telco inc: next steps</vt:lpstr>
      <vt:lpstr>Appendix: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Kranjec, Andrew (kranjeam)</dc:creator>
  <cp:lastModifiedBy>Kranjec, Andrew (kranjeam)</cp:lastModifiedBy>
  <cp:revision>11</cp:revision>
  <dcterms:created xsi:type="dcterms:W3CDTF">2024-09-13T15:14:38Z</dcterms:created>
  <dcterms:modified xsi:type="dcterms:W3CDTF">2024-10-07T16:48:47Z</dcterms:modified>
</cp:coreProperties>
</file>