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82" r:id="rId8"/>
    <p:sldId id="279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8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Integração do time de DATA ENGINEERING com o banco de dados da X-</a:t>
          </a:r>
          <a:r>
            <a:rPr lang="pt-BR" sz="1100" dirty="0" err="1"/>
            <a:t>health</a:t>
          </a:r>
          <a:endParaRPr lang="pt-BR" sz="1100" dirty="0"/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Alimentação constante de novos dados, padronização e disponibilidade de tabelas para a análise do time de data science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Aplicação web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Utilizar uma aplicação web, conforme preferencia ou não do cliente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Se sim, a aplicação poderia receber um excel mensal com dados de vencimentos dos clientes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E retornar outro excel com as predições para a equipe de negócio da x-health e YYYY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Docker, nuvem</a:t>
          </a:r>
        </a:p>
        <a:p>
          <a:pPr>
            <a:lnSpc>
              <a:spcPct val="100000"/>
            </a:lnSpc>
            <a:defRPr cap="all"/>
          </a:pPr>
          <a:endParaRPr lang="pt-BR" sz="11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Utilização de vm em nuvem conforme preferência de nuvem do cliente</a:t>
          </a:r>
        </a:p>
        <a:p>
          <a:pPr>
            <a:lnSpc>
              <a:spcPct val="100000"/>
            </a:lnSpc>
            <a:defRPr cap="all"/>
          </a:pPr>
          <a:endParaRPr lang="pt-BR" sz="11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Dockerizar a aplicação de api e frontend para reprodutibilidade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98320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Pastas organizadas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Módulos documentados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Notebooks de teste de modelo, análise de modelagem, análise exploratória dos dados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Script de setup de ambiente python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Repositório no github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Documentado, com readme e mapa do projeto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Deploy de prova de conceito feito com streamlit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É possível carregar um arquivo json de teste com uma linha</a:t>
          </a:r>
        </a:p>
        <a:p>
          <a:pPr>
            <a:lnSpc>
              <a:spcPct val="100000"/>
            </a:lnSpc>
            <a:defRPr cap="all"/>
          </a:pPr>
          <a:r>
            <a:rPr lang="pt-BR" sz="1100" u="none" noProof="1">
              <a:latin typeface="+mn-lt"/>
            </a:rPr>
            <a:t>E obter os resultados de possível inadimplência ou bom pagador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3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1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1" presStyleCnt="3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2" presStyleCnt="3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D4939A49-9146-4E19-9D42-AD42725D2D7A}" srcId="{01A66772-F185-4D58-B8BB-E9370D7A7A2B}" destId="{1EB0F765-F8D5-4ED6-A996-6A81A29AFDC2}" srcOrd="1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2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1" destOrd="0" presId="urn:microsoft.com/office/officeart/2018/5/layout/IconCircleLabelList"/>
    <dgm:cxn modelId="{F7207A6E-DEC6-4627-82BF-5A9BBB2FA4F5}" type="presParOf" srcId="{50B3CE7C-E10B-4E23-BD93-03664997C932}" destId="{85A47451-DB52-4E79-BE6B-528CBD4F5CBD}" srcOrd="2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3" destOrd="0" presId="urn:microsoft.com/office/officeart/2018/5/layout/IconCircleLabelList"/>
    <dgm:cxn modelId="{12171FF6-2E62-4580-8F26-D080D89A57CA}" type="presParOf" srcId="{50B3CE7C-E10B-4E23-BD93-03664997C932}" destId="{2B0FFFBF-06EF-41CD-9D55-7946926B77CB}" srcOrd="4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400" noProof="1"/>
            <a:t>Dados desbalanceados em favor da classe 0 – Bom pagador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modelagem</a:t>
          </a:r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noProof="1"/>
            <a:t>Poderia ser aplicado smote – preenchimento de dados simulado</a:t>
          </a:r>
        </a:p>
        <a:p>
          <a:pPr>
            <a:lnSpc>
              <a:spcPct val="100000"/>
            </a:lnSpc>
            <a:defRPr cap="all"/>
          </a:pPr>
          <a:r>
            <a:rPr lang="pt-BR" sz="1100" noProof="1"/>
            <a:t>Para mitigar o desbalanceamento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Foi aplicado </a:t>
          </a:r>
          <a:r>
            <a:rPr lang="pt-BR" sz="1100" b="1" dirty="0"/>
            <a:t>scale_pos_weight </a:t>
          </a:r>
          <a:r>
            <a:rPr lang="pt-BR" sz="1100" dirty="0"/>
            <a:t>no modelo Xgboost</a:t>
          </a:r>
        </a:p>
        <a:p>
          <a:pPr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</a:rPr>
            <a:t> classweight=balanced </a:t>
          </a:r>
          <a:r>
            <a:rPr lang="pt-BR" sz="1100" dirty="0"/>
            <a:t>nos outros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Outliers extremos ao longo de todo o dataset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suavização com</a:t>
          </a:r>
          <a:r>
            <a:rPr lang="pt-BR" dirty="0"/>
            <a:t> </a:t>
          </a:r>
          <a:r>
            <a:rPr lang="pt-BR" b="1" dirty="0"/>
            <a:t>log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Poderiam ter sido aplicados os métodos</a:t>
          </a:r>
          <a:r>
            <a:rPr lang="pt-BR" b="1" dirty="0"/>
            <a:t> IQR </a:t>
          </a:r>
          <a:r>
            <a:rPr lang="pt-BR" dirty="0"/>
            <a:t>ou </a:t>
          </a:r>
          <a:r>
            <a:rPr lang="pt-BR" b="1" dirty="0"/>
            <a:t>RobustScaler</a:t>
          </a:r>
          <a:r>
            <a:rPr lang="pt-BR" dirty="0"/>
            <a:t>, mais voltados a esse tipo de problema</a:t>
          </a:r>
          <a:endParaRPr lang="pt-BR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Quase 30% de dados faltantes na coluna ‘forma_pagamento’</a:t>
          </a:r>
        </a:p>
        <a:p>
          <a:pPr>
            <a:lnSpc>
              <a:spcPct val="100000"/>
            </a:lnSpc>
            <a:defRPr cap="all"/>
          </a:pPr>
          <a:endParaRPr lang="pt-BR" noProof="1"/>
        </a:p>
        <a:p>
          <a:pPr>
            <a:lnSpc>
              <a:spcPct val="100000"/>
            </a:lnSpc>
            <a:defRPr cap="all"/>
          </a:pPr>
          <a:r>
            <a:rPr lang="pt-BR" noProof="1"/>
            <a:t>Foi aplicado a </a:t>
          </a:r>
          <a:r>
            <a:rPr lang="pt-BR" b="1" noProof="1"/>
            <a:t>moda</a:t>
          </a:r>
          <a:r>
            <a:rPr lang="pt-BR" noProof="1"/>
            <a:t> como escola conservadora, mas pode introduzir viés</a:t>
          </a:r>
        </a:p>
        <a:p>
          <a:pPr>
            <a:lnSpc>
              <a:spcPct val="100000"/>
            </a:lnSpc>
            <a:defRPr cap="all"/>
          </a:pPr>
          <a:r>
            <a:rPr lang="pt-BR" noProof="1"/>
            <a:t>Poderiam ter sido aplicados métodos mais sofisticados de imputação como </a:t>
          </a:r>
          <a:r>
            <a:rPr lang="pt-BR" b="1" dirty="0"/>
            <a:t>KNN</a:t>
          </a:r>
        </a:p>
        <a:p>
          <a:pPr>
            <a:lnSpc>
              <a:spcPct val="100000"/>
            </a:lnSpc>
            <a:defRPr cap="all"/>
          </a:pPr>
          <a:r>
            <a:rPr lang="pt-BR" dirty="0"/>
            <a:t>mais </a:t>
          </a:r>
          <a:r>
            <a:rPr lang="pt-BR" b="1" dirty="0"/>
            <a:t>conhecimento de regras de negócio </a:t>
          </a:r>
          <a:r>
            <a:rPr lang="pt-BR" dirty="0"/>
            <a:t>poderiam melhorar a imputação</a:t>
          </a:r>
          <a:endParaRPr lang="pt-BR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4A5BF9C5-E661-4974-8A37-284DA408910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noProof="1"/>
            <a:t>Formuladas hipósteses para ajudar na </a:t>
          </a:r>
          <a:r>
            <a:rPr lang="pt-BR" u="none" noProof="1"/>
            <a:t>modelagem</a:t>
          </a:r>
        </a:p>
        <a:p>
          <a:pPr>
            <a:lnSpc>
              <a:spcPct val="100000"/>
            </a:lnSpc>
            <a:defRPr cap="all"/>
          </a:pPr>
          <a:endParaRPr lang="pt-BR" u="none" noProof="1"/>
        </a:p>
        <a:p>
          <a:pPr>
            <a:lnSpc>
              <a:spcPct val="100000"/>
            </a:lnSpc>
            <a:defRPr cap="all"/>
          </a:pPr>
          <a:r>
            <a:rPr lang="pt-BR" u="none" noProof="1"/>
            <a:t>Criadas variáveis</a:t>
          </a:r>
        </a:p>
        <a:p>
          <a:pPr>
            <a:lnSpc>
              <a:spcPct val="100000"/>
            </a:lnSpc>
            <a:defRPr cap="all"/>
          </a:pPr>
          <a:r>
            <a:rPr lang="pt-BR" u="none" noProof="1"/>
            <a:t> </a:t>
          </a:r>
          <a:r>
            <a:rPr lang="pt-BR" b="0" dirty="0">
              <a:latin typeface="+mn-lt"/>
            </a:rPr>
            <a:t>proporcao_divida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latin typeface="+mn-lt"/>
            </a:rPr>
            <a:t>var_ioi</a:t>
          </a:r>
        </a:p>
        <a:p>
          <a:pPr>
            <a:lnSpc>
              <a:spcPct val="100000"/>
            </a:lnSpc>
            <a:defRPr cap="all"/>
          </a:pPr>
          <a:r>
            <a:rPr lang="pt-BR" b="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u="none" noProof="1"/>
        </a:p>
      </dgm:t>
    </dgm:pt>
    <dgm:pt modelId="{9E55D1C6-1FA2-490F-9FD0-95B8D6631FA4}" type="parTrans" cxnId="{8C1AD48D-5E06-4022-809A-E2937B93DE5C}">
      <dgm:prSet/>
      <dgm:spPr/>
      <dgm:t>
        <a:bodyPr/>
        <a:lstStyle/>
        <a:p>
          <a:endParaRPr lang="pt-BR"/>
        </a:p>
      </dgm:t>
    </dgm:pt>
    <dgm:pt modelId="{CADFE473-749A-4D1C-876D-1E1AD15B7C14}" type="sibTrans" cxnId="{8C1AD48D-5E06-4022-809A-E2937B93DE5C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 custLinFactNeighborX="-843" custLinFactNeighborY="84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softEdge rad="635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FD3FAA8-6F1B-44EB-BC57-4738B60E9FA4}" type="pres">
      <dgm:prSet presAssocID="{8500F72A-2C6D-4FDF-9C1D-CA691380EB0B}" presName="sibTrans" presStyleCnt="0"/>
      <dgm:spPr/>
    </dgm:pt>
    <dgm:pt modelId="{1FE12468-AE54-468C-AF66-59DC76A7B1E3}" type="pres">
      <dgm:prSet presAssocID="{4A5BF9C5-E661-4974-8A37-284DA408910B}" presName="compNode" presStyleCnt="0"/>
      <dgm:spPr/>
    </dgm:pt>
    <dgm:pt modelId="{F59DBED2-A17A-46B9-975C-32DC7CD1FAE3}" type="pres">
      <dgm:prSet presAssocID="{4A5BF9C5-E661-4974-8A37-284DA408910B}" presName="iconBgRect" presStyleLbl="bgShp" presStyleIdx="3" presStyleCnt="4"/>
      <dgm:spPr>
        <a:solidFill>
          <a:schemeClr val="accent1"/>
        </a:solidFill>
      </dgm:spPr>
    </dgm:pt>
    <dgm:pt modelId="{3043CE04-AB5D-47C4-ABA7-2F58C5821BB2}" type="pres">
      <dgm:prSet presAssocID="{4A5BF9C5-E661-4974-8A37-284DA408910B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effectLst>
          <a:softEdge rad="63500"/>
        </a:effectLst>
      </dgm:spPr>
    </dgm:pt>
    <dgm:pt modelId="{641BAD0D-29C7-4208-BDB3-AE9AC1CACD14}" type="pres">
      <dgm:prSet presAssocID="{4A5BF9C5-E661-4974-8A37-284DA408910B}" presName="spaceRect" presStyleCnt="0"/>
      <dgm:spPr/>
    </dgm:pt>
    <dgm:pt modelId="{54CB432B-640A-4265-A2C9-B799901947D3}" type="pres">
      <dgm:prSet presAssocID="{4A5BF9C5-E661-4974-8A37-284DA40891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8C1AD48D-5E06-4022-809A-E2937B93DE5C}" srcId="{01A66772-F185-4D58-B8BB-E9370D7A7A2B}" destId="{4A5BF9C5-E661-4974-8A37-284DA408910B}" srcOrd="3" destOrd="0" parTransId="{9E55D1C6-1FA2-490F-9FD0-95B8D6631FA4}" sibTransId="{CADFE473-749A-4D1C-876D-1E1AD15B7C1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8075C9FA-86D6-4E24-A95F-8C0693A6A972}" type="presOf" srcId="{4A5BF9C5-E661-4974-8A37-284DA408910B}" destId="{54CB432B-640A-4265-A2C9-B799901947D3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64EDB49-752B-4F37-BBE0-7FAA3AA4CFF0}" type="presParOf" srcId="{50B3CE7C-E10B-4E23-BD93-03664997C932}" destId="{1FD3FAA8-6F1B-44EB-BC57-4738B60E9FA4}" srcOrd="5" destOrd="0" presId="urn:microsoft.com/office/officeart/2018/5/layout/IconCircleLabelList"/>
    <dgm:cxn modelId="{655C5A6A-B805-436B-8C8D-A0B7B85FDE4D}" type="presParOf" srcId="{50B3CE7C-E10B-4E23-BD93-03664997C932}" destId="{1FE12468-AE54-468C-AF66-59DC76A7B1E3}" srcOrd="6" destOrd="0" presId="urn:microsoft.com/office/officeart/2018/5/layout/IconCircleLabelList"/>
    <dgm:cxn modelId="{35A6981F-DCB2-4A55-A2EF-AF08E5A560A0}" type="presParOf" srcId="{1FE12468-AE54-468C-AF66-59DC76A7B1E3}" destId="{F59DBED2-A17A-46B9-975C-32DC7CD1FAE3}" srcOrd="0" destOrd="0" presId="urn:microsoft.com/office/officeart/2018/5/layout/IconCircleLabelList"/>
    <dgm:cxn modelId="{A0AE3131-46C5-4484-84F7-007FF221BB66}" type="presParOf" srcId="{1FE12468-AE54-468C-AF66-59DC76A7B1E3}" destId="{3043CE04-AB5D-47C4-ABA7-2F58C5821BB2}" srcOrd="1" destOrd="0" presId="urn:microsoft.com/office/officeart/2018/5/layout/IconCircleLabelList"/>
    <dgm:cxn modelId="{9EAC4EA6-5DEC-401C-8199-8121D5C895BC}" type="presParOf" srcId="{1FE12468-AE54-468C-AF66-59DC76A7B1E3}" destId="{641BAD0D-29C7-4208-BDB3-AE9AC1CACD14}" srcOrd="2" destOrd="0" presId="urn:microsoft.com/office/officeart/2018/5/layout/IconCircleLabelList"/>
    <dgm:cxn modelId="{56CD1EFA-EBC0-40E3-A27E-F6755B65EB80}" type="presParOf" srcId="{1FE12468-AE54-468C-AF66-59DC76A7B1E3}" destId="{54CB432B-640A-4265-A2C9-B799901947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alta proporção de dívida vencida sobre o total quitado têm maior risco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Vencido e Valor Quitado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maior variabilidade nos intervalos entre pedidos têm maior risco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Desvio padrão entre intervalo de compras 3 e 36 meses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Clientes com uma taxa de crescimento negativa ou muito baixa no valor quitado têm maior probabilidade de default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Razão entre Valor quitado e intervalo entre compras em 3 meses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353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17468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ScaleX="12513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pt-BR" sz="1100" noProof="1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-100000" custLinFactNeighborX="-103457" custLinFactNeighborY="-37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X="-156179" custLinFactNeighborX="-200000" custLinFactNeighborY="-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X="-15201" custLinFactNeighborX="-100000" custLinFactNeighborY="-3324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LinFactNeighborX="-9117" custLinFactNeighborY="-37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LinFactNeighborX="-15890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5561" custLinFactNeighborY="-2258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LinFactX="47143" custLinFactNeighborX="100000" custLinFactNeighborY="689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X="100000" custLinFactNeighborX="154866" custLinFactNeighborY="158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87541" custLinFactNeighborY="-458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Na fase de eda, foi verificado que a coluna default_3months era a que mais tinha correlação com a variável alvo</a:t>
          </a:r>
        </a:p>
        <a:p>
          <a:pPr>
            <a:lnSpc>
              <a:spcPct val="100000"/>
            </a:lnSpc>
            <a:defRPr cap="all"/>
          </a:pPr>
          <a:endParaRPr lang="pt-BR" sz="1100" b="0" dirty="0"/>
        </a:p>
        <a:p>
          <a:pPr>
            <a:lnSpc>
              <a:spcPct val="100000"/>
            </a:lnSpc>
            <a:defRPr cap="all"/>
          </a:pPr>
          <a:r>
            <a:rPr lang="pt-BR" sz="1100" b="0" dirty="0"/>
            <a:t>Sem surpresas, ela aparece entre as mais importantes no boruta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C383F32-22E8-4F62-A3E0-BDC3D5F48992}">
      <dgm:prSet custT="1"/>
      <dgm:spPr/>
      <dgm:t>
        <a:bodyPr rtlCol="0"/>
        <a:lstStyle/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colunas valor_por_vencer e valor_quitado também se mostraram interessantes na fase de eda</a:t>
          </a:r>
        </a:p>
        <a:p>
          <a:pPr algn="ctr">
            <a:lnSpc>
              <a:spcPct val="100000"/>
            </a:lnSpc>
            <a:defRPr cap="all"/>
          </a:pPr>
          <a:endParaRPr lang="pt-BR" sz="1100" b="0" dirty="0">
            <a:latin typeface="+mn-lt"/>
          </a:endParaRPr>
        </a:p>
        <a:p>
          <a:pPr algn="ctr">
            <a:lnSpc>
              <a:spcPct val="100000"/>
            </a:lnSpc>
            <a:defRPr cap="all"/>
          </a:pPr>
          <a:r>
            <a:rPr lang="pt-BR" sz="1100" b="0" dirty="0">
              <a:latin typeface="+mn-lt"/>
            </a:rPr>
            <a:t>As variáveis que criamos: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dirty="0">
              <a:latin typeface="+mn-lt"/>
            </a:rPr>
            <a:t>(variabilidade nos intervalos entre pedidos)</a:t>
          </a:r>
        </a:p>
        <a:p>
          <a:pPr algn="l">
            <a:lnSpc>
              <a:spcPct val="100000"/>
            </a:lnSpc>
            <a:defRPr cap="all"/>
          </a:pPr>
          <a:r>
            <a:rPr lang="pt-BR" sz="1100" b="1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noProof="1"/>
            <a:t>Razão entre Valor quitado e intervalo entre compras em 3 meses)</a:t>
          </a:r>
        </a:p>
        <a:p>
          <a:pPr algn="ctr">
            <a:lnSpc>
              <a:spcPct val="100000"/>
            </a:lnSpc>
            <a:defRPr cap="all"/>
          </a:pPr>
          <a:r>
            <a:rPr lang="pt-BR" sz="1100" b="0" noProof="1">
              <a:latin typeface="+mn-lt"/>
            </a:rPr>
            <a:t>Foram selecionadas pelo boruta entre variáveis com potencial preditivo relevante</a:t>
          </a:r>
          <a:endParaRPr lang="pt-BR" sz="1100" noProof="1">
            <a:latin typeface="+mn-lt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1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2" custScaleX="10000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2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1" presStyleCnt="2"/>
      <dgm:spPr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softEdge rad="38100"/>
        </a:effectLst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2" custScaleX="152787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2772E199-56B0-4310-A55E-67D00CA3E59E}" type="presParOf" srcId="{50B3CE7C-E10B-4E23-BD93-03664997C932}" destId="{C998AB0A-577D-44AA-A068-F634DDE7BD47}" srcOrd="0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1" destOrd="0" presId="urn:microsoft.com/office/officeart/2018/5/layout/IconCircleLabelList"/>
    <dgm:cxn modelId="{3A7F4DB9-1469-4F58-B633-24B7EEE084D1}" type="presParOf" srcId="{50B3CE7C-E10B-4E23-BD93-03664997C932}" destId="{ECFA770B-DE2C-4683-A038-58D0FE44BC27}" srcOrd="2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XGBoost: 2º melhor AUC e melhor Recall da classe 1 – Inadimplentes</a:t>
          </a:r>
        </a:p>
        <a:p>
          <a:pPr>
            <a:lnSpc>
              <a:spcPct val="100000"/>
            </a:lnSpc>
            <a:defRPr cap="all"/>
          </a:pP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AUC </a:t>
          </a:r>
          <a:r>
            <a:rPr lang="pt-BR" sz="1100" dirty="0"/>
            <a:t>(0.84) mede a capacidade de separar pagantes e inadimplentes</a:t>
          </a:r>
          <a:br>
            <a:rPr lang="pt-BR" sz="1100" dirty="0"/>
          </a:br>
          <a:r>
            <a:rPr lang="pt-BR" sz="1100" dirty="0"/>
            <a:t>- </a:t>
          </a:r>
          <a:r>
            <a:rPr lang="pt-BR" sz="1100" b="1" dirty="0"/>
            <a:t>Recall</a:t>
          </a:r>
          <a:r>
            <a:rPr lang="pt-BR" sz="1100" dirty="0"/>
            <a:t> - indica que identificamos 72% dos inadimplentes</a:t>
          </a:r>
          <a:endParaRPr lang="pt-BR" sz="11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Modelos como Naive Bayes, Regressão Logística e Árvore de Decisão obtiveram desempenhos mais modestos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com </a:t>
          </a:r>
          <a:r>
            <a:rPr lang="pt-BR" sz="1100" b="1" dirty="0"/>
            <a:t>AUCs</a:t>
          </a:r>
          <a:r>
            <a:rPr lang="pt-BR" sz="1100" b="0" dirty="0"/>
            <a:t> abaixo de 0.72 e menor capacidade preditiva para a classe inadimplente</a:t>
          </a:r>
        </a:p>
        <a:p>
          <a:pPr>
            <a:lnSpc>
              <a:spcPct val="100000"/>
            </a:lnSpc>
            <a:defRPr cap="all"/>
          </a:pPr>
          <a:r>
            <a:rPr lang="pt-BR" sz="1100" b="0" dirty="0"/>
            <a:t>- provando-se menos eficazes em um cenário com dados desbalanceados.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Recall: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Proporção de inadimplentes reais identificados (72% = acertamos 72%).</a:t>
          </a: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Compara previsões com dados reais: acertos / (acertos + erros).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AUC: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r>
            <a:rPr lang="pt-BR" u="none" noProof="1">
              <a:latin typeface="+mn-lt"/>
            </a:rPr>
            <a:t>AUC 0.84 = 84% de chance de classificar pagantes e inadimplentes corretamente.</a:t>
          </a: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noFill/>
        </a:ln>
        <a:effectLst>
          <a:softEdge rad="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100" dirty="0"/>
            <a:t>Gráfico Accuracy e auc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Xgboost se demonstra superior do que um modelo preditor aleatório</a:t>
          </a:r>
        </a:p>
        <a:p>
          <a:pPr>
            <a:lnSpc>
              <a:spcPct val="100000"/>
            </a:lnSpc>
            <a:defRPr cap="all"/>
          </a:pPr>
          <a:endParaRPr lang="pt-BR" sz="1100" noProof="1"/>
        </a:p>
        <a:p>
          <a:pPr>
            <a:lnSpc>
              <a:spcPct val="100000"/>
            </a:lnSpc>
            <a:defRPr cap="all"/>
          </a:pPr>
          <a:r>
            <a:rPr lang="pt-BR" sz="1100" noProof="1"/>
            <a:t>Accuracy e auc são superiores com o xgboost treinado por crossvalidation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100" b="0" dirty="0"/>
            <a:t>Gráfico métricas por classe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vendo pela classe de interesse, temos:</a:t>
          </a:r>
        </a:p>
        <a:p>
          <a:pPr>
            <a:lnSpc>
              <a:spcPct val="100000"/>
            </a:lnSpc>
            <a:defRPr cap="all"/>
          </a:pPr>
          <a:endParaRPr lang="pt-BR" sz="1100" b="0" noProof="1"/>
        </a:p>
        <a:p>
          <a:pPr>
            <a:lnSpc>
              <a:spcPct val="100000"/>
            </a:lnSpc>
            <a:defRPr cap="all"/>
          </a:pPr>
          <a:r>
            <a:rPr lang="pt-BR" sz="1100" b="0" noProof="1"/>
            <a:t>As métricas f1 score, recall e precision são substancialmente superiores que o nosso baseline aleatório</a:t>
          </a:r>
          <a:endParaRPr lang="pt-BR" sz="1100" noProof="1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Gráfico curva roc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Mede o quão bem o modelo separa as classes (0 a 1)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  <a:p>
          <a:pPr>
            <a:lnSpc>
              <a:spcPct val="100000"/>
            </a:lnSpc>
            <a:defRPr cap="all"/>
          </a:pPr>
          <a:r>
            <a:rPr lang="pt-BR" sz="1200" u="none" noProof="1">
              <a:latin typeface="+mn-lt"/>
            </a:rPr>
            <a:t>AUC 0.84 = 84% de chance de classificar pagantes e inadimplentes corretamente.</a:t>
          </a: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78867" custScaleY="81389" custLinFactNeighborY="-2447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softEdge rad="254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246307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3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softEdge rad="254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3" custScaleX="21973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Implementação faseada</a:t>
          </a: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Começar pelos clientes de maior valor em risco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Compras grandes, clientes estratégicos, onde o impacto financeiro será mais imediato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Expandir gradualmente para os clientes de médio e baixo valor após validar resultados iniciais</a:t>
          </a:r>
        </a:p>
        <a:p>
          <a:pPr>
            <a:lnSpc>
              <a:spcPct val="100000"/>
            </a:lnSpc>
            <a:defRPr cap="all"/>
          </a:pPr>
          <a:endParaRPr lang="pt-BR" sz="1200" noProof="1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1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Otimização do modelo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>
            <a:lnSpc>
              <a:spcPct val="100000"/>
            </a:lnSpc>
            <a:defRPr cap="all"/>
          </a:pPr>
          <a:endParaRPr lang="pt-BR" sz="1200" noProof="1">
            <a:latin typeface="+mn-lt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1"/>
        </a:p>
      </dgm:t>
    </dgm:pt>
    <dgm:pt modelId="{1EB0F765-F8D5-4ED6-A996-6A81A29AFD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Estratégias para mitigar falsos positivos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Desenvolver abordagens especiais para clientes classificados como </a:t>
          </a:r>
          <a:r>
            <a:rPr lang="pt-BR" sz="1200" b="1" dirty="0">
              <a:latin typeface="+mn-lt"/>
            </a:rPr>
            <a:t>possíveis inadimplentes</a:t>
          </a:r>
          <a:r>
            <a:rPr lang="pt-BR" sz="1200" b="0" dirty="0">
              <a:latin typeface="+mn-lt"/>
            </a:rPr>
            <a:t>, mas com histórico </a:t>
          </a:r>
          <a:r>
            <a:rPr lang="pt-BR" sz="1200" b="1" dirty="0">
              <a:latin typeface="+mn-lt"/>
            </a:rPr>
            <a:t>muito positivo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Implementar um sistema de </a:t>
          </a:r>
          <a:r>
            <a:rPr lang="pt-BR" sz="1200" b="1" dirty="0">
              <a:latin typeface="+mn-lt"/>
            </a:rPr>
            <a:t>revisão manual</a:t>
          </a:r>
          <a:r>
            <a:rPr lang="pt-BR" sz="1200" b="0" dirty="0">
              <a:latin typeface="+mn-lt"/>
            </a:rPr>
            <a:t> para clientes de alto valor e valor estratégico antes de tomar ações restritivas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A6A20E1-88F4-494E-B7EB-4040BE7A9B68}" type="parTrans" cxnId="{D4939A49-9146-4E19-9D42-AD42725D2D7A}">
      <dgm:prSet/>
      <dgm:spPr/>
      <dgm:t>
        <a:bodyPr/>
        <a:lstStyle/>
        <a:p>
          <a:endParaRPr lang="pt-BR"/>
        </a:p>
      </dgm:t>
    </dgm:pt>
    <dgm:pt modelId="{F108575A-08DE-4B3D-B23D-D10420AEE1BB}" type="sibTrans" cxnId="{D4939A49-9146-4E19-9D42-AD42725D2D7A}">
      <dgm:prSet/>
      <dgm:spPr/>
      <dgm:t>
        <a:bodyPr/>
        <a:lstStyle/>
        <a:p>
          <a:endParaRPr lang="pt-BR"/>
        </a:p>
      </dgm:t>
    </dgm:pt>
    <dgm:pt modelId="{DA37C1E0-5A0D-413E-8D0C-92301134607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200" b="0" dirty="0">
              <a:latin typeface="+mn-lt"/>
            </a:rPr>
            <a:t>Monitoramento contínuo</a:t>
          </a:r>
        </a:p>
        <a:p>
          <a:pPr>
            <a:lnSpc>
              <a:spcPct val="100000"/>
            </a:lnSpc>
            <a:defRPr cap="all"/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Acompanhar mensalmente a taxa de identificação por cliente estratégico conforme novos vencimentos chegam</a:t>
          </a:r>
        </a:p>
        <a:p>
          <a:pPr>
            <a:lnSpc>
              <a:spcPct val="100000"/>
            </a:lnSpc>
          </a:pPr>
          <a:endParaRPr lang="pt-BR" sz="1200" b="0" dirty="0">
            <a:latin typeface="+mn-lt"/>
          </a:endParaRPr>
        </a:p>
        <a:p>
          <a:pPr>
            <a:lnSpc>
              <a:spcPct val="100000"/>
            </a:lnSpc>
          </a:pPr>
          <a:r>
            <a:rPr lang="pt-BR" sz="1200" b="0" dirty="0">
              <a:latin typeface="+mn-lt"/>
            </a:rPr>
            <a:t>Trabalhar na melhora constante do entendimento do negócio e modelagem do </a:t>
          </a:r>
          <a:r>
            <a:rPr lang="pt-BR" sz="1200" b="0" dirty="0" err="1">
              <a:latin typeface="+mn-lt"/>
            </a:rPr>
            <a:t>dataset</a:t>
          </a:r>
          <a:r>
            <a:rPr lang="pt-BR" sz="1200" b="0" dirty="0">
              <a:latin typeface="+mn-lt"/>
            </a:rPr>
            <a:t> com features mais relevantes</a:t>
          </a:r>
        </a:p>
        <a:p>
          <a:pPr>
            <a:lnSpc>
              <a:spcPct val="100000"/>
            </a:lnSpc>
            <a:defRPr cap="all"/>
          </a:pPr>
          <a:endParaRPr lang="pt-BR" sz="1200" u="none" noProof="1">
            <a:latin typeface="+mn-lt"/>
          </a:endParaRPr>
        </a:p>
      </dgm:t>
    </dgm:pt>
    <dgm:pt modelId="{7725C7F8-596D-4869-9169-154E5DA8163B}" type="parTrans" cxnId="{7879654D-ACFE-41CE-87F3-345AE3D668B9}">
      <dgm:prSet/>
      <dgm:spPr/>
      <dgm:t>
        <a:bodyPr/>
        <a:lstStyle/>
        <a:p>
          <a:endParaRPr lang="pt-BR"/>
        </a:p>
      </dgm:t>
    </dgm:pt>
    <dgm:pt modelId="{A0A28B37-2398-4FF3-A451-DA64BAFE7E1B}" type="sibTrans" cxnId="{7879654D-ACFE-41CE-87F3-345AE3D668B9}">
      <dgm:prSet/>
      <dgm:spPr/>
      <dgm:t>
        <a:bodyPr/>
        <a:lstStyle/>
        <a:p>
          <a:endParaRPr lang="pt-BR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 custScaleX="244694" custScaleY="81389" custLinFactNeighborX="-832" custLinFactNeighborY="-15190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  <a:effectLst>
          <a:softEdge rad="38100"/>
        </a:effectLst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 custScaleX="219736" custLinFactNeighborY="-2016">
        <dgm:presLayoutVars>
          <dgm:chMax val="1"/>
          <dgm:chPref val="1"/>
        </dgm:presLayoutVars>
      </dgm:prSet>
      <dgm:spPr/>
    </dgm:pt>
    <dgm:pt modelId="{F15B993A-BA61-455A-932C-5DC66CEA3EF9}" type="pres">
      <dgm:prSet presAssocID="{9646853A-8964-4519-A5B1-0B7D18B2983D}" presName="sibTrans" presStyleCnt="0"/>
      <dgm:spPr/>
    </dgm:pt>
    <dgm:pt modelId="{85A47451-DB52-4E79-BE6B-528CBD4F5CBD}" type="pres">
      <dgm:prSet presAssocID="{1EB0F765-F8D5-4ED6-A996-6A81A29AFDC2}" presName="compNode" presStyleCnt="0"/>
      <dgm:spPr/>
    </dgm:pt>
    <dgm:pt modelId="{BC3A865D-664D-4BFA-BBDC-D89C9D96D4C3}" type="pres">
      <dgm:prSet presAssocID="{1EB0F765-F8D5-4ED6-A996-6A81A29AFDC2}" presName="iconBgRect" presStyleLbl="bgShp" presStyleIdx="2" presStyleCnt="4"/>
      <dgm:spPr>
        <a:solidFill>
          <a:schemeClr val="accent1"/>
        </a:solidFill>
      </dgm:spPr>
    </dgm:pt>
    <dgm:pt modelId="{25D38D9D-FBF6-4E11-A4AD-35A573A078A2}" type="pres">
      <dgm:prSet presAssocID="{1EB0F765-F8D5-4ED6-A996-6A81A29AFDC2}" presName="iconRect" presStyleLbl="node1" presStyleIdx="2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466031A6-6A09-4EF5-8B9E-11DAF096B227}" type="pres">
      <dgm:prSet presAssocID="{1EB0F765-F8D5-4ED6-A996-6A81A29AFDC2}" presName="spaceRect" presStyleCnt="0"/>
      <dgm:spPr/>
    </dgm:pt>
    <dgm:pt modelId="{1D5A50AC-FDE9-4CA9-B14B-A0FAEDF72BBD}" type="pres">
      <dgm:prSet presAssocID="{1EB0F765-F8D5-4ED6-A996-6A81A29AFDC2}" presName="textRect" presStyleLbl="revTx" presStyleIdx="2" presStyleCnt="4" custScaleX="219736" custLinFactNeighborY="-3024">
        <dgm:presLayoutVars>
          <dgm:chMax val="1"/>
          <dgm:chPref val="1"/>
        </dgm:presLayoutVars>
      </dgm:prSet>
      <dgm:spPr/>
    </dgm:pt>
    <dgm:pt modelId="{4415A42C-0A21-418D-BC05-1531585FB422}" type="pres">
      <dgm:prSet presAssocID="{F108575A-08DE-4B3D-B23D-D10420AEE1BB}" presName="sibTrans" presStyleCnt="0"/>
      <dgm:spPr/>
    </dgm:pt>
    <dgm:pt modelId="{2B0FFFBF-06EF-41CD-9D55-7946926B77CB}" type="pres">
      <dgm:prSet presAssocID="{DA37C1E0-5A0D-413E-8D0C-923011346070}" presName="compNode" presStyleCnt="0"/>
      <dgm:spPr/>
    </dgm:pt>
    <dgm:pt modelId="{19096D02-D4E7-4A2F-B615-63BCF8FE0E4D}" type="pres">
      <dgm:prSet presAssocID="{DA37C1E0-5A0D-413E-8D0C-923011346070}" presName="iconBgRect" presStyleLbl="bgShp" presStyleIdx="3" presStyleCnt="4"/>
      <dgm:spPr>
        <a:solidFill>
          <a:schemeClr val="accent1"/>
        </a:solidFill>
      </dgm:spPr>
    </dgm:pt>
    <dgm:pt modelId="{645E20F5-C5C0-493A-8F42-62F0B2084F30}" type="pres">
      <dgm:prSet presAssocID="{DA37C1E0-5A0D-413E-8D0C-923011346070}" presName="iconRect" presStyleLbl="node1" presStyleIdx="3" presStyleCnt="4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effectLst>
          <a:softEdge rad="38100"/>
        </a:effectLst>
      </dgm:spPr>
    </dgm:pt>
    <dgm:pt modelId="{715D5284-D189-4FE7-8BEB-02A6D5B96913}" type="pres">
      <dgm:prSet presAssocID="{DA37C1E0-5A0D-413E-8D0C-923011346070}" presName="spaceRect" presStyleCnt="0"/>
      <dgm:spPr/>
    </dgm:pt>
    <dgm:pt modelId="{F8538829-CFC0-4D00-83A7-57173F8B7514}" type="pres">
      <dgm:prSet presAssocID="{DA37C1E0-5A0D-413E-8D0C-923011346070}" presName="textRect" presStyleLbl="revTx" presStyleIdx="3" presStyleCnt="4" custScaleX="219736" custLinFactNeighborX="-832" custLinFactNeighborY="-302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ED47912-B019-4CB7-8E5E-7D1341A98C46}" type="presOf" srcId="{1EB0F765-F8D5-4ED6-A996-6A81A29AFDC2}" destId="{1D5A50AC-FDE9-4CA9-B14B-A0FAEDF72BBD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4939A49-9146-4E19-9D42-AD42725D2D7A}" srcId="{01A66772-F185-4D58-B8BB-E9370D7A7A2B}" destId="{1EB0F765-F8D5-4ED6-A996-6A81A29AFDC2}" srcOrd="2" destOrd="0" parTransId="{7A6A20E1-88F4-494E-B7EB-4040BE7A9B68}" sibTransId="{F108575A-08DE-4B3D-B23D-D10420AEE1B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879654D-ACFE-41CE-87F3-345AE3D668B9}" srcId="{01A66772-F185-4D58-B8BB-E9370D7A7A2B}" destId="{DA37C1E0-5A0D-413E-8D0C-923011346070}" srcOrd="3" destOrd="0" parTransId="{7725C7F8-596D-4869-9169-154E5DA8163B}" sibTransId="{A0A28B37-2398-4FF3-A451-DA64BAFE7E1B}"/>
    <dgm:cxn modelId="{77C83ECD-8AE9-4151-B793-C7E6AEFAA21D}" type="presOf" srcId="{DA37C1E0-5A0D-413E-8D0C-923011346070}" destId="{F8538829-CFC0-4D00-83A7-57173F8B7514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CD1BC76C-241F-4AAB-AF2D-30CC3B27FC2E}" type="presParOf" srcId="{50B3CE7C-E10B-4E23-BD93-03664997C932}" destId="{F15B993A-BA61-455A-932C-5DC66CEA3EF9}" srcOrd="3" destOrd="0" presId="urn:microsoft.com/office/officeart/2018/5/layout/IconCircleLabelList"/>
    <dgm:cxn modelId="{F7207A6E-DEC6-4627-82BF-5A9BBB2FA4F5}" type="presParOf" srcId="{50B3CE7C-E10B-4E23-BD93-03664997C932}" destId="{85A47451-DB52-4E79-BE6B-528CBD4F5CBD}" srcOrd="4" destOrd="0" presId="urn:microsoft.com/office/officeart/2018/5/layout/IconCircleLabelList"/>
    <dgm:cxn modelId="{58FC4696-7E9A-46B0-9116-E8A7AF2CABF8}" type="presParOf" srcId="{85A47451-DB52-4E79-BE6B-528CBD4F5CBD}" destId="{BC3A865D-664D-4BFA-BBDC-D89C9D96D4C3}" srcOrd="0" destOrd="0" presId="urn:microsoft.com/office/officeart/2018/5/layout/IconCircleLabelList"/>
    <dgm:cxn modelId="{781532D5-EE7B-4D90-A96C-64C2E0828383}" type="presParOf" srcId="{85A47451-DB52-4E79-BE6B-528CBD4F5CBD}" destId="{25D38D9D-FBF6-4E11-A4AD-35A573A078A2}" srcOrd="1" destOrd="0" presId="urn:microsoft.com/office/officeart/2018/5/layout/IconCircleLabelList"/>
    <dgm:cxn modelId="{B9FBB564-FCCB-4C4E-BEE5-1419B793C6AC}" type="presParOf" srcId="{85A47451-DB52-4E79-BE6B-528CBD4F5CBD}" destId="{466031A6-6A09-4EF5-8B9E-11DAF096B227}" srcOrd="2" destOrd="0" presId="urn:microsoft.com/office/officeart/2018/5/layout/IconCircleLabelList"/>
    <dgm:cxn modelId="{4022A149-D72C-485F-B85D-5A0AFFBDCD19}" type="presParOf" srcId="{85A47451-DB52-4E79-BE6B-528CBD4F5CBD}" destId="{1D5A50AC-FDE9-4CA9-B14B-A0FAEDF72BBD}" srcOrd="3" destOrd="0" presId="urn:microsoft.com/office/officeart/2018/5/layout/IconCircleLabelList"/>
    <dgm:cxn modelId="{E3872765-4A85-4E02-941E-298254C948E8}" type="presParOf" srcId="{50B3CE7C-E10B-4E23-BD93-03664997C932}" destId="{4415A42C-0A21-418D-BC05-1531585FB422}" srcOrd="5" destOrd="0" presId="urn:microsoft.com/office/officeart/2018/5/layout/IconCircleLabelList"/>
    <dgm:cxn modelId="{12171FF6-2E62-4580-8F26-D080D89A57CA}" type="presParOf" srcId="{50B3CE7C-E10B-4E23-BD93-03664997C932}" destId="{2B0FFFBF-06EF-41CD-9D55-7946926B77CB}" srcOrd="6" destOrd="0" presId="urn:microsoft.com/office/officeart/2018/5/layout/IconCircleLabelList"/>
    <dgm:cxn modelId="{B7B502C4-16CE-4BA3-97B4-383AEC81D7B6}" type="presParOf" srcId="{2B0FFFBF-06EF-41CD-9D55-7946926B77CB}" destId="{19096D02-D4E7-4A2F-B615-63BCF8FE0E4D}" srcOrd="0" destOrd="0" presId="urn:microsoft.com/office/officeart/2018/5/layout/IconCircleLabelList"/>
    <dgm:cxn modelId="{D3ABA71D-1588-4B13-B15F-F59048E1E18C}" type="presParOf" srcId="{2B0FFFBF-06EF-41CD-9D55-7946926B77CB}" destId="{645E20F5-C5C0-493A-8F42-62F0B2084F30}" srcOrd="1" destOrd="0" presId="urn:microsoft.com/office/officeart/2018/5/layout/IconCircleLabelList"/>
    <dgm:cxn modelId="{3DB41452-F217-4D1C-9629-833EAC9D8913}" type="presParOf" srcId="{2B0FFFBF-06EF-41CD-9D55-7946926B77CB}" destId="{715D5284-D189-4FE7-8BEB-02A6D5B96913}" srcOrd="2" destOrd="0" presId="urn:microsoft.com/office/officeart/2018/5/layout/IconCircleLabelList"/>
    <dgm:cxn modelId="{F42FD9EF-8D00-49AF-A644-9C9D1954DD6B}" type="presParOf" srcId="{2B0FFFBF-06EF-41CD-9D55-7946926B77CB}" destId="{F8538829-CFC0-4D00-83A7-57173F8B75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931637" y="438548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07594" y="614505"/>
          <a:ext cx="473730" cy="47373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313" y="1458707"/>
          <a:ext cx="2684292" cy="33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Integração do time de DATA ENGINEERING com o banco de dados da X-</a:t>
          </a:r>
          <a:r>
            <a:rPr lang="pt-BR" sz="1100" kern="1200" dirty="0" err="1"/>
            <a:t>health</a:t>
          </a:r>
          <a:endParaRPr lang="pt-BR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Alimentação constante de novos dados, padronização e disponibilidade de tabelas para a análise do time de data science</a:t>
          </a:r>
        </a:p>
      </dsp:txBody>
      <dsp:txXfrm>
        <a:off x="2313" y="1458707"/>
        <a:ext cx="2684292" cy="336173"/>
      </dsp:txXfrm>
    </dsp:sp>
    <dsp:sp modelId="{BCD8CDD9-0C56-4401-ADB1-8B48DAB2C96F}">
      <dsp:nvSpPr>
        <dsp:cNvPr id="0" name=""/>
        <dsp:cNvSpPr/>
      </dsp:nvSpPr>
      <dsp:spPr>
        <a:xfrm>
          <a:off x="3997729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173686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923470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Aplicação web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Utilizar uma aplicação web, conforme preferencia ou não do cliente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Se sim, a aplicação poderia receber um excel mensal com dados de vencimentos dos clientes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E retornar outro excel com as predições para a equipe de negócio da x-health e YYYY</a:t>
          </a:r>
        </a:p>
      </dsp:txBody>
      <dsp:txXfrm>
        <a:off x="2923470" y="1502142"/>
        <a:ext cx="2974161" cy="413045"/>
      </dsp:txXfrm>
    </dsp:sp>
    <dsp:sp modelId="{BC3A865D-664D-4BFA-BBDC-D89C9D96D4C3}">
      <dsp:nvSpPr>
        <dsp:cNvPr id="0" name=""/>
        <dsp:cNvSpPr/>
      </dsp:nvSpPr>
      <dsp:spPr>
        <a:xfrm>
          <a:off x="7208755" y="419330"/>
          <a:ext cx="825644" cy="8256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7384712" y="595287"/>
          <a:ext cx="473730" cy="47373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10000" r="-10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6134497" y="1502142"/>
          <a:ext cx="2974161" cy="41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Docker, nuvem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Utilização de vm em nuvem conforme preferência de nuvem do cliente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Dockerizar a aplicação de api e frontend para reprodutibilidade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6134497" y="1502142"/>
        <a:ext cx="2974161" cy="413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791362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920702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12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Pastas organizadas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Módulos documentados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Notebooks de teste de modelo, análise de modelagem, análise exploratória dos dados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Script de setup de ambiente python</a:t>
          </a:r>
        </a:p>
      </dsp:txBody>
      <dsp:txXfrm>
        <a:off x="1712" y="906175"/>
        <a:ext cx="2186201" cy="483203"/>
      </dsp:txXfrm>
    </dsp:sp>
    <dsp:sp modelId="{BC3A865D-664D-4BFA-BBDC-D89C9D96D4C3}">
      <dsp:nvSpPr>
        <dsp:cNvPr id="0" name=""/>
        <dsp:cNvSpPr/>
      </dsp:nvSpPr>
      <dsp:spPr>
        <a:xfrm>
          <a:off x="3151675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3281015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2362025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Repositório no github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Documentado, com readme e mapa do projeto</a:t>
          </a:r>
        </a:p>
      </dsp:txBody>
      <dsp:txXfrm>
        <a:off x="2362025" y="906175"/>
        <a:ext cx="2186201" cy="483203"/>
      </dsp:txXfrm>
    </dsp:sp>
    <dsp:sp modelId="{19096D02-D4E7-4A2F-B615-63BCF8FE0E4D}">
      <dsp:nvSpPr>
        <dsp:cNvPr id="0" name=""/>
        <dsp:cNvSpPr/>
      </dsp:nvSpPr>
      <dsp:spPr>
        <a:xfrm>
          <a:off x="5511988" y="110237"/>
          <a:ext cx="606902" cy="60690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5641328" y="239577"/>
          <a:ext cx="348222" cy="34822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4722338" y="906175"/>
          <a:ext cx="2186201" cy="48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Deploy de prova de conceito feito com streamlit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É possível carregar um arquivo json de teste com uma linha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E obter os resultados de possível inadimplência ou bom pagador</a:t>
          </a:r>
        </a:p>
      </dsp:txBody>
      <dsp:txXfrm>
        <a:off x="4722338" y="906175"/>
        <a:ext cx="2186201" cy="48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87042" y="1104576"/>
          <a:ext cx="716627" cy="71662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1"/>
            <a:t>Dados desbalanceados em favor da classe 0 – Bom pagador</a:t>
          </a:r>
        </a:p>
      </dsp:txBody>
      <dsp:txXfrm>
        <a:off x="227643" y="2470365"/>
        <a:ext cx="2047508" cy="720000"/>
      </dsp:txXfrm>
    </dsp:sp>
    <dsp:sp modelId="{BCD8CDD9-0C56-4401-ADB1-8B48DAB2C96F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Outliers extremos ao longo de todo o dataset</a:t>
          </a:r>
        </a:p>
      </dsp:txBody>
      <dsp:txXfrm>
        <a:off x="2633465" y="2470365"/>
        <a:ext cx="2047508" cy="720000"/>
      </dsp:txXfrm>
    </dsp:sp>
    <dsp:sp modelId="{FF93E135-77D6-48A0-8871-9BC93D705D06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Quase 30% de dados faltantes na coluna ‘forma_pagamento’</a:t>
          </a:r>
        </a:p>
      </dsp:txBody>
      <dsp:txXfrm>
        <a:off x="5039287" y="2470365"/>
        <a:ext cx="2047508" cy="720000"/>
      </dsp:txXfrm>
    </dsp:sp>
    <dsp:sp modelId="{F59DBED2-A17A-46B9-975C-32DC7CD1FAE3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 noProof="1"/>
            <a:t>Formuladas hipósteses para ajudar na modelagem</a:t>
          </a:r>
        </a:p>
      </dsp:txBody>
      <dsp:txXfrm>
        <a:off x="7445110" y="2470365"/>
        <a:ext cx="20475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205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33515" y="516525"/>
          <a:ext cx="720274" cy="7202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0761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 ser aplicado smote – preenchimento de dados simulado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Para mitigar o desbalanceamento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</a:t>
          </a:r>
          <a:r>
            <a:rPr lang="pt-BR" sz="1100" b="1" kern="1200" dirty="0"/>
            <a:t>scale_pos_weight </a:t>
          </a:r>
          <a:r>
            <a:rPr lang="pt-BR" sz="1100" kern="1200" dirty="0"/>
            <a:t>no modelo Xgboost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</a:rPr>
            <a:t> classweight=balanced </a:t>
          </a:r>
          <a:r>
            <a:rPr lang="pt-BR" sz="1100" kern="1200" dirty="0"/>
            <a:t>nos outros</a:t>
          </a:r>
          <a:endParaRPr lang="pt-BR" sz="1100" kern="1200" noProof="1"/>
        </a:p>
      </dsp:txBody>
      <dsp:txXfrm>
        <a:off x="370761" y="1889263"/>
        <a:ext cx="2057926" cy="2192163"/>
      </dsp:txXfrm>
    </dsp:sp>
    <dsp:sp modelId="{BCD8CDD9-0C56-4401-ADB1-8B48DAB2C96F}">
      <dsp:nvSpPr>
        <dsp:cNvPr id="0" name=""/>
        <dsp:cNvSpPr/>
      </dsp:nvSpPr>
      <dsp:spPr>
        <a:xfrm>
          <a:off x="3190119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7650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88824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Outliers extremos ao longo de todo o dataset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suavização com</a:t>
          </a:r>
          <a:r>
            <a:rPr lang="pt-BR" sz="1100" kern="1200" dirty="0"/>
            <a:t> </a:t>
          </a:r>
          <a:r>
            <a:rPr lang="pt-BR" sz="1100" b="1" kern="1200" dirty="0"/>
            <a:t>log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Poderiam ter sido aplicados os métodos</a:t>
          </a:r>
          <a:r>
            <a:rPr lang="pt-BR" sz="1100" b="1" kern="1200" dirty="0"/>
            <a:t> IQR </a:t>
          </a:r>
          <a:r>
            <a:rPr lang="pt-BR" sz="1100" kern="1200" dirty="0"/>
            <a:t>ou </a:t>
          </a:r>
          <a:r>
            <a:rPr lang="pt-BR" sz="1100" b="1" kern="1200" dirty="0"/>
            <a:t>RobustScaler</a:t>
          </a:r>
          <a:r>
            <a:rPr lang="pt-BR" sz="1100" kern="1200" dirty="0"/>
            <a:t>, mais voltados a esse tipo de problema</a:t>
          </a:r>
          <a:endParaRPr lang="pt-BR" sz="1100" kern="1200" noProof="1"/>
        </a:p>
      </dsp:txBody>
      <dsp:txXfrm>
        <a:off x="2788824" y="1889263"/>
        <a:ext cx="2057926" cy="2192163"/>
      </dsp:txXfrm>
    </dsp:sp>
    <dsp:sp modelId="{FF93E135-77D6-48A0-8871-9BC93D705D06}">
      <dsp:nvSpPr>
        <dsp:cNvPr id="0" name=""/>
        <dsp:cNvSpPr/>
      </dsp:nvSpPr>
      <dsp:spPr>
        <a:xfrm>
          <a:off x="5608183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5713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6887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Quase 30% de dados faltantes na coluna ‘forma_pagamento’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Foi aplicado a </a:t>
          </a:r>
          <a:r>
            <a:rPr lang="pt-BR" sz="1100" b="1" kern="1200" noProof="1"/>
            <a:t>moda</a:t>
          </a:r>
          <a:r>
            <a:rPr lang="pt-BR" sz="1100" kern="1200" noProof="1"/>
            <a:t> como escola conservadora, mas pode introduzir viés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Poderiam ter sido aplicados métodos mais sofisticados de imputação como </a:t>
          </a:r>
          <a:r>
            <a:rPr lang="pt-BR" sz="1100" b="1" kern="1200" dirty="0"/>
            <a:t>KNN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mais </a:t>
          </a:r>
          <a:r>
            <a:rPr lang="pt-BR" sz="1100" b="1" kern="1200" dirty="0"/>
            <a:t>conhecimento de regras de negócio </a:t>
          </a:r>
          <a:r>
            <a:rPr lang="pt-BR" sz="1100" kern="1200" dirty="0"/>
            <a:t>poderiam melhorar a imputação</a:t>
          </a:r>
          <a:endParaRPr lang="pt-BR" sz="1100" kern="1200" noProof="1"/>
        </a:p>
      </dsp:txBody>
      <dsp:txXfrm>
        <a:off x="5206887" y="1889263"/>
        <a:ext cx="2057926" cy="2192163"/>
      </dsp:txXfrm>
    </dsp:sp>
    <dsp:sp modelId="{F59DBED2-A17A-46B9-975C-32DC7CD1FAE3}">
      <dsp:nvSpPr>
        <dsp:cNvPr id="0" name=""/>
        <dsp:cNvSpPr/>
      </dsp:nvSpPr>
      <dsp:spPr>
        <a:xfrm>
          <a:off x="8026246" y="242922"/>
          <a:ext cx="1255334" cy="125533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3CE04-AB5D-47C4-ABA7-2F58C5821BB2}">
      <dsp:nvSpPr>
        <dsp:cNvPr id="0" name=""/>
        <dsp:cNvSpPr/>
      </dsp:nvSpPr>
      <dsp:spPr>
        <a:xfrm>
          <a:off x="8293776" y="510453"/>
          <a:ext cx="720274" cy="720274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" r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432B-640A-4265-A2C9-B799901947D3}">
      <dsp:nvSpPr>
        <dsp:cNvPr id="0" name=""/>
        <dsp:cNvSpPr/>
      </dsp:nvSpPr>
      <dsp:spPr>
        <a:xfrm>
          <a:off x="7624950" y="1889263"/>
          <a:ext cx="2057926" cy="219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Formuladas hipósteses para ajudar na </a:t>
          </a:r>
          <a:r>
            <a:rPr lang="pt-BR" sz="1100" u="none" kern="1200" noProof="1"/>
            <a:t>modelagem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u="none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Criadas variáveis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/>
            <a:t> </a:t>
          </a:r>
          <a:r>
            <a:rPr lang="pt-BR" sz="1100" b="0" kern="1200" dirty="0">
              <a:latin typeface="+mn-lt"/>
            </a:rPr>
            <a:t>proporcao_divida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var_ioi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solidFill>
                <a:schemeClr val="tx1"/>
              </a:solidFill>
              <a:effectLst/>
              <a:latin typeface="+mn-lt"/>
            </a:rPr>
            <a:t>taxa_cresc_quitado </a:t>
          </a:r>
          <a:endParaRPr lang="pt-BR" sz="1100" u="none" kern="1200" noProof="1"/>
        </a:p>
      </dsp:txBody>
      <dsp:txXfrm>
        <a:off x="7624950" y="1889263"/>
        <a:ext cx="2057926" cy="2192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40261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32761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880" y="2112395"/>
          <a:ext cx="304526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alta proporção de dívida vencida sobre o total quitado têm maior risco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Vencido e Valor Quitado</a:t>
          </a:r>
          <a:endParaRPr lang="pt-BR" sz="1100" kern="1200" noProof="1"/>
        </a:p>
      </dsp:txBody>
      <dsp:txXfrm>
        <a:off x="3880" y="2112395"/>
        <a:ext cx="3045262" cy="899434"/>
      </dsp:txXfrm>
    </dsp:sp>
    <dsp:sp modelId="{BCD8CDD9-0C56-4401-ADB1-8B48DAB2C96F}">
      <dsp:nvSpPr>
        <dsp:cNvPr id="0" name=""/>
        <dsp:cNvSpPr/>
      </dsp:nvSpPr>
      <dsp:spPr>
        <a:xfrm>
          <a:off x="4078157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70657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42892" y="2112395"/>
          <a:ext cx="2643029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maior variabilidade nos intervalos entre pedidos têm maior risco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Desvio padrão entre intervalo de compras 3 e 36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3442892" y="2112395"/>
        <a:ext cx="2643029" cy="899434"/>
      </dsp:txXfrm>
    </dsp:sp>
    <dsp:sp modelId="{FF93E135-77D6-48A0-8871-9BC93D705D06}">
      <dsp:nvSpPr>
        <dsp:cNvPr id="0" name=""/>
        <dsp:cNvSpPr/>
      </dsp:nvSpPr>
      <dsp:spPr>
        <a:xfrm>
          <a:off x="7201169" y="312395"/>
          <a:ext cx="1372500" cy="13725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493669" y="604895"/>
          <a:ext cx="787500" cy="787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479672" y="2112395"/>
          <a:ext cx="2815492" cy="899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Clientes com uma taxa de crescimento negativa ou muito baixa no valor quitado têm maior probabilidade de default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Razão entre Valor quitado e intervalo entre compras em 3 meses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6479672" y="2112395"/>
        <a:ext cx="2815492" cy="8994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77713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91679" y="214354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5618" y="1147105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95618" y="1147105"/>
        <a:ext cx="1719140" cy="687656"/>
      </dsp:txXfrm>
    </dsp:sp>
    <dsp:sp modelId="{BCD8CDD9-0C56-4401-ADB1-8B48DAB2C96F}">
      <dsp:nvSpPr>
        <dsp:cNvPr id="0" name=""/>
        <dsp:cNvSpPr/>
      </dsp:nvSpPr>
      <dsp:spPr>
        <a:xfrm>
          <a:off x="4335700" y="2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59186" y="223878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000474" y="1220389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4000474" y="1220389"/>
        <a:ext cx="1719140" cy="687656"/>
      </dsp:txXfrm>
    </dsp:sp>
    <dsp:sp modelId="{FF93E135-77D6-48A0-8871-9BC93D705D06}">
      <dsp:nvSpPr>
        <dsp:cNvPr id="0" name=""/>
        <dsp:cNvSpPr/>
      </dsp:nvSpPr>
      <dsp:spPr>
        <a:xfrm>
          <a:off x="7994351" y="7616"/>
          <a:ext cx="1048675" cy="104867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208313" y="233403"/>
          <a:ext cx="601699" cy="60169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621018" y="1344167"/>
          <a:ext cx="1719140" cy="6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</dsp:txBody>
      <dsp:txXfrm>
        <a:off x="7621018" y="1344167"/>
        <a:ext cx="1719140" cy="687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403605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52230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667" y="1629704"/>
          <a:ext cx="1912500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Na fase de eda, foi verificado que a coluna default_3months era a que mais tinha correlação com a variável alvo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Sem surpresas, ela aparece entre as mais importantes no boruta</a:t>
          </a:r>
          <a:endParaRPr lang="pt-BR" sz="1100" kern="1200" noProof="1"/>
        </a:p>
      </dsp:txBody>
      <dsp:txXfrm>
        <a:off x="30667" y="1629704"/>
        <a:ext cx="1912500" cy="2245139"/>
      </dsp:txXfrm>
    </dsp:sp>
    <dsp:sp modelId="{FF93E135-77D6-48A0-8871-9BC93D705D06}">
      <dsp:nvSpPr>
        <dsp:cNvPr id="0" name=""/>
        <dsp:cNvSpPr/>
      </dsp:nvSpPr>
      <dsp:spPr>
        <a:xfrm>
          <a:off x="3155568" y="99704"/>
          <a:ext cx="1166625" cy="1166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404193" y="348329"/>
          <a:ext cx="669375" cy="66937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4000" r="-4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2277855" y="1629704"/>
          <a:ext cx="2922051" cy="224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colunas valor_por_vencer e valor_quitado também se mostraram interessantes na fase de eda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dirty="0">
            <a:latin typeface="+mn-lt"/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>
              <a:latin typeface="+mn-lt"/>
            </a:rPr>
            <a:t>As variáveis que criamos: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latin typeface="+mn-lt"/>
            </a:rPr>
            <a:t>- var_ioi </a:t>
          </a:r>
          <a:r>
            <a:rPr lang="pt-BR" sz="1100" b="0" kern="1200" dirty="0">
              <a:latin typeface="+mn-lt"/>
            </a:rPr>
            <a:t>(variabilidade nos intervalos entre pedidos)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 dirty="0">
              <a:solidFill>
                <a:schemeClr val="tx1"/>
              </a:solidFill>
              <a:effectLst/>
              <a:latin typeface="+mn-lt"/>
            </a:rPr>
            <a:t>- taxa_cresc_quitado (</a:t>
          </a:r>
          <a:r>
            <a:rPr lang="pt-BR" sz="1100" b="0" kern="1200" noProof="1"/>
            <a:t>Razão entre Valor quitado e intervalo entre compras em 3 meses)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>
              <a:latin typeface="+mn-lt"/>
            </a:rPr>
            <a:t>Foram selecionadas pelo boruta entre variáveis com potencial preditivo relevante</a:t>
          </a:r>
          <a:endParaRPr lang="pt-BR" sz="1100" kern="1200" noProof="1">
            <a:latin typeface="+mn-lt"/>
          </a:endParaRPr>
        </a:p>
      </dsp:txBody>
      <dsp:txXfrm>
        <a:off x="2277855" y="1629704"/>
        <a:ext cx="2922051" cy="2245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95171" y="681427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48276" y="834533"/>
          <a:ext cx="412207" cy="41220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5875" cap="flat" cmpd="sng" algn="ctr">
          <a:noFill/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91" y="1558122"/>
          <a:ext cx="2106578" cy="35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XGBoost: 2º melhor AUC e melhor Recall da classe 1 – Inadimplentes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AUC </a:t>
          </a:r>
          <a:r>
            <a:rPr lang="pt-BR" sz="1100" kern="1200" dirty="0"/>
            <a:t>(0.84) mede a capacidade de separar pagantes e inadimplentes</a:t>
          </a:r>
          <a:br>
            <a:rPr lang="pt-BR" sz="1100" kern="1200" dirty="0"/>
          </a:br>
          <a:r>
            <a:rPr lang="pt-BR" sz="1100" kern="1200" dirty="0"/>
            <a:t>- </a:t>
          </a:r>
          <a:r>
            <a:rPr lang="pt-BR" sz="1100" b="1" kern="1200" dirty="0"/>
            <a:t>Recall</a:t>
          </a:r>
          <a:r>
            <a:rPr lang="pt-BR" sz="1100" kern="1200" dirty="0"/>
            <a:t> - indica que identificamos 72% dos inadimplentes</a:t>
          </a:r>
          <a:endParaRPr lang="pt-BR" sz="1100" kern="1200" noProof="1"/>
        </a:p>
      </dsp:txBody>
      <dsp:txXfrm>
        <a:off x="1091" y="1558122"/>
        <a:ext cx="2106578" cy="351412"/>
      </dsp:txXfrm>
    </dsp:sp>
    <dsp:sp modelId="{BCD8CDD9-0C56-4401-ADB1-8B48DAB2C96F}">
      <dsp:nvSpPr>
        <dsp:cNvPr id="0" name=""/>
        <dsp:cNvSpPr/>
      </dsp:nvSpPr>
      <dsp:spPr>
        <a:xfrm>
          <a:off x="324851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0162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31377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Modelos como Naive Bayes, Regressão Logística e Árvore de Decisão obtiveram desempenhos mais modestos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com </a:t>
          </a:r>
          <a:r>
            <a:rPr lang="pt-BR" sz="1100" b="1" kern="1200" dirty="0"/>
            <a:t>AUCs</a:t>
          </a:r>
          <a:r>
            <a:rPr lang="pt-BR" sz="1100" b="0" kern="1200" dirty="0"/>
            <a:t> abaixo de 0.72 e menor capacidade preditiva para a classe inadimplente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- provando-se menos eficazes em um cenário com dados desbalanceados.</a:t>
          </a:r>
          <a:endParaRPr lang="pt-BR" sz="1100" kern="1200" noProof="1"/>
        </a:p>
      </dsp:txBody>
      <dsp:txXfrm>
        <a:off x="2313772" y="1603526"/>
        <a:ext cx="2587906" cy="431768"/>
      </dsp:txXfrm>
    </dsp:sp>
    <dsp:sp modelId="{BC3A865D-664D-4BFA-BBDC-D89C9D96D4C3}">
      <dsp:nvSpPr>
        <dsp:cNvPr id="0" name=""/>
        <dsp:cNvSpPr/>
      </dsp:nvSpPr>
      <dsp:spPr>
        <a:xfrm>
          <a:off x="604252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19563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10778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Recall: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Proporção de inadimplentes reais identificados (72% = acertamos 72%).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Compara previsões com dados reais: acertos / (acertos + erros).</a:t>
          </a:r>
        </a:p>
      </dsp:txBody>
      <dsp:txXfrm>
        <a:off x="5107782" y="1603526"/>
        <a:ext cx="2587906" cy="431768"/>
      </dsp:txXfrm>
    </dsp:sp>
    <dsp:sp modelId="{19096D02-D4E7-4A2F-B615-63BCF8FE0E4D}">
      <dsp:nvSpPr>
        <dsp:cNvPr id="0" name=""/>
        <dsp:cNvSpPr/>
      </dsp:nvSpPr>
      <dsp:spPr>
        <a:xfrm>
          <a:off x="8836536" y="661338"/>
          <a:ext cx="718417" cy="71841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8989642" y="814443"/>
          <a:ext cx="412207" cy="41220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9000" r="-9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7901792" y="1603526"/>
          <a:ext cx="2587906" cy="431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7901792" y="1603526"/>
        <a:ext cx="2587906" cy="4317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31719" y="548761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70428" y="687470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903" y="1338231"/>
          <a:ext cx="1908496" cy="34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dirty="0"/>
            <a:t>Gráfico Accuracy e auc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Xgboost se demonstra superior do que um modelo preditor aleatório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 noProof="1"/>
            <a:t>Accuracy e auc são superiores com o xgboost treinado por crossvalidation</a:t>
          </a:r>
        </a:p>
      </dsp:txBody>
      <dsp:txXfrm>
        <a:off x="2903" y="1338231"/>
        <a:ext cx="1908496" cy="344063"/>
      </dsp:txXfrm>
    </dsp:sp>
    <dsp:sp modelId="{BCD8CDD9-0C56-4401-ADB1-8B48DAB2C96F}">
      <dsp:nvSpPr>
        <dsp:cNvPr id="0" name=""/>
        <dsp:cNvSpPr/>
      </dsp:nvSpPr>
      <dsp:spPr>
        <a:xfrm>
          <a:off x="3086729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225438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98123" y="1382686"/>
          <a:ext cx="2628076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dirty="0"/>
            <a:t>Gráfico métricas por classe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vendo pela classe de interesse, temos: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100" b="0" kern="1200" noProof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kern="1200" noProof="1"/>
            <a:t>As métricas f1 score, recall e precision são substancialmente superiores que o nosso baseline aleatório</a:t>
          </a:r>
          <a:endParaRPr lang="pt-BR" sz="1100" kern="1200" noProof="1"/>
        </a:p>
      </dsp:txBody>
      <dsp:txXfrm>
        <a:off x="2098123" y="1382686"/>
        <a:ext cx="2628076" cy="422739"/>
      </dsp:txXfrm>
    </dsp:sp>
    <dsp:sp modelId="{BC3A865D-664D-4BFA-BBDC-D89C9D96D4C3}">
      <dsp:nvSpPr>
        <dsp:cNvPr id="0" name=""/>
        <dsp:cNvSpPr/>
      </dsp:nvSpPr>
      <dsp:spPr>
        <a:xfrm>
          <a:off x="5759774" y="529092"/>
          <a:ext cx="650865" cy="65086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5898483" y="667801"/>
          <a:ext cx="373447" cy="37344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254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4912923" y="1382686"/>
          <a:ext cx="2344565" cy="42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Gráfico curva roc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Mede o quão bem o modelo separa as classes (0 a 1)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u="none" kern="1200" noProof="1">
              <a:latin typeface="+mn-lt"/>
            </a:rPr>
            <a:t>AUC 0.84 = 84% de chance de classificar pagantes e inadimplentes corretamente.</a:t>
          </a:r>
        </a:p>
      </dsp:txBody>
      <dsp:txXfrm>
        <a:off x="4912923" y="1382686"/>
        <a:ext cx="2344565" cy="4227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055686" y="28097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04450" y="42974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0" y="1140836"/>
          <a:ext cx="2800121" cy="769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Implementação faseada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Começar pelos clientes de maior valor em risco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Compras grandes, clientes estratégicos, onde o impacto financeiro será mais imediato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Ou seja, testar o modelo neles, e checar se o modelo indica que são potencialmente inadimplentes, e bater isto com o histórico que a X-Health já possui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Expandir gradualmente para os clientes de médio e baixo valor após validar resultados iniciais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/>
        </a:p>
      </dsp:txBody>
      <dsp:txXfrm>
        <a:off x="0" y="1140836"/>
        <a:ext cx="2800121" cy="769153"/>
      </dsp:txXfrm>
    </dsp:sp>
    <dsp:sp modelId="{BCD8CDD9-0C56-4401-ADB1-8B48DAB2C96F}">
      <dsp:nvSpPr>
        <dsp:cNvPr id="0" name=""/>
        <dsp:cNvSpPr/>
      </dsp:nvSpPr>
      <dsp:spPr>
        <a:xfrm>
          <a:off x="3913265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62028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005028" y="1133424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Otimização do modelo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Concentrar os esforços da equipe de Data Science no aumento do recall para a classe inadimplente (atualmente em 26,81%)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Treinar o modelo Xgboost com mais iterações do que o feito nesta análise, para buscar hyperparametros mais interessantes e precisos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kern="1200" noProof="1">
            <a:latin typeface="+mn-lt"/>
          </a:endParaRPr>
        </a:p>
      </dsp:txBody>
      <dsp:txXfrm>
        <a:off x="3005028" y="1133424"/>
        <a:ext cx="2514518" cy="945033"/>
      </dsp:txXfrm>
    </dsp:sp>
    <dsp:sp modelId="{BC3A865D-664D-4BFA-BBDC-D89C9D96D4C3}">
      <dsp:nvSpPr>
        <dsp:cNvPr id="0" name=""/>
        <dsp:cNvSpPr/>
      </dsp:nvSpPr>
      <dsp:spPr>
        <a:xfrm>
          <a:off x="6628042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8D9D-FBF6-4E11-A4AD-35A573A078A2}">
      <dsp:nvSpPr>
        <dsp:cNvPr id="0" name=""/>
        <dsp:cNvSpPr/>
      </dsp:nvSpPr>
      <dsp:spPr>
        <a:xfrm>
          <a:off x="6776805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50AC-FDE9-4CA9-B14B-A0FAEDF72BBD}">
      <dsp:nvSpPr>
        <dsp:cNvPr id="0" name=""/>
        <dsp:cNvSpPr/>
      </dsp:nvSpPr>
      <dsp:spPr>
        <a:xfrm>
          <a:off x="5719805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Estratégias para mitigar falsos positivos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Desenvolver abordagens especiais para clientes classificados como </a:t>
          </a:r>
          <a:r>
            <a:rPr lang="pt-BR" sz="1200" b="1" kern="1200" dirty="0">
              <a:latin typeface="+mn-lt"/>
            </a:rPr>
            <a:t>possíveis inadimplentes</a:t>
          </a:r>
          <a:r>
            <a:rPr lang="pt-BR" sz="1200" b="0" kern="1200" dirty="0">
              <a:latin typeface="+mn-lt"/>
            </a:rPr>
            <a:t>, mas com histórico </a:t>
          </a:r>
          <a:r>
            <a:rPr lang="pt-BR" sz="1200" b="1" kern="1200" dirty="0">
              <a:latin typeface="+mn-lt"/>
            </a:rPr>
            <a:t>muito positivo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Implementar um sistema de </a:t>
          </a:r>
          <a:r>
            <a:rPr lang="pt-BR" sz="1200" b="1" kern="1200" dirty="0">
              <a:latin typeface="+mn-lt"/>
            </a:rPr>
            <a:t>revisão manual</a:t>
          </a:r>
          <a:r>
            <a:rPr lang="pt-BR" sz="1200" b="0" kern="1200" dirty="0">
              <a:latin typeface="+mn-lt"/>
            </a:rPr>
            <a:t> para clientes de alto valor e valor estratégico antes de tomar ações restritivas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5719805" y="1123898"/>
        <a:ext cx="2514518" cy="945033"/>
      </dsp:txXfrm>
    </dsp:sp>
    <dsp:sp modelId="{19096D02-D4E7-4A2F-B615-63BCF8FE0E4D}">
      <dsp:nvSpPr>
        <dsp:cNvPr id="0" name=""/>
        <dsp:cNvSpPr/>
      </dsp:nvSpPr>
      <dsp:spPr>
        <a:xfrm>
          <a:off x="9342818" y="237007"/>
          <a:ext cx="698044" cy="698044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20F5-C5C0-493A-8F42-62F0B2084F30}">
      <dsp:nvSpPr>
        <dsp:cNvPr id="0" name=""/>
        <dsp:cNvSpPr/>
      </dsp:nvSpPr>
      <dsp:spPr>
        <a:xfrm>
          <a:off x="9491582" y="385771"/>
          <a:ext cx="400517" cy="400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381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8829-CFC0-4D00-83A7-57173F8B7514}">
      <dsp:nvSpPr>
        <dsp:cNvPr id="0" name=""/>
        <dsp:cNvSpPr/>
      </dsp:nvSpPr>
      <dsp:spPr>
        <a:xfrm>
          <a:off x="8425061" y="1123898"/>
          <a:ext cx="2514518" cy="94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0" kern="1200" dirty="0">
              <a:latin typeface="+mn-lt"/>
            </a:rPr>
            <a:t>Monitoramento contínuo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Acompanhar mensalmente a taxa de identificação por cliente estratégico conforme novos vencimentos chegam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dirty="0">
            <a:latin typeface="+mn-lt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kern="1200" dirty="0">
              <a:latin typeface="+mn-lt"/>
            </a:rPr>
            <a:t>Trabalhar na melhora constante do entendimento do negócio e modelagem do </a:t>
          </a:r>
          <a:r>
            <a:rPr lang="pt-BR" sz="1200" b="0" kern="1200" dirty="0" err="1">
              <a:latin typeface="+mn-lt"/>
            </a:rPr>
            <a:t>dataset</a:t>
          </a:r>
          <a:r>
            <a:rPr lang="pt-BR" sz="1200" b="0" kern="1200" dirty="0">
              <a:latin typeface="+mn-lt"/>
            </a:rPr>
            <a:t> com features mais relevantes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BR" sz="1200" u="none" kern="1200" noProof="1">
            <a:latin typeface="+mn-lt"/>
          </a:endParaRPr>
        </a:p>
      </dsp:txBody>
      <dsp:txXfrm>
        <a:off x="8425061" y="1123898"/>
        <a:ext cx="2514518" cy="94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44788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97942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0174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72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871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5759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11226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8203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462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74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1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58BA592B-0EA4-40D4-A1E4-71971A215A20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014EE-1076-4685-AE78-7B1C143CD568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38825-B43B-4B14-B624-1C85BDF721B5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AEA189-6A12-46BC-8D40-4AE493F46DA7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9CDA04-3929-4D47-933D-1E3D28969575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F04DB-A7C8-4A03-A390-FF466E07A079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593EC-2F08-44C6-ABE6-DDD998346E60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5DED-087C-4044-A01E-71A37BA13494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23E9-1DB6-4230-88B5-F7BE0B79B8DA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18BF6-C54B-4774-B74E-64B13634CEBD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6459E-9F7E-4AD8-ABE1-A057363D4744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1" dirty="0" smtClean="0"/>
              <a:t>‹nº›</a:t>
            </a:fld>
            <a:endParaRPr lang="pt-BR" noProof="1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28/04/2025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Projeto de Predição de Inadimplência – Xhealth</a:t>
            </a:r>
            <a:b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</a:br>
            <a:r>
              <a:rPr lang="pt-BR" sz="2400" noProof="1">
                <a:solidFill>
                  <a:srgbClr val="FFFFFF"/>
                </a:solidFill>
                <a:latin typeface="Bahnschrift Condensed" panose="020B0502040204020203" pitchFamily="34" charset="0"/>
              </a:rPr>
              <a:t>da análise ao deploy</a:t>
            </a:r>
            <a:endParaRPr lang="pt-BR" sz="2400" noProof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noProof="1">
                <a:solidFill>
                  <a:srgbClr val="FFFFFF"/>
                </a:solidFill>
              </a:rPr>
              <a:t>André Laganaro – Cientista de Dados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e negócio – performance geral e recomendações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8098"/>
              </p:ext>
            </p:extLst>
          </p:nvPr>
        </p:nvGraphicFramePr>
        <p:xfrm>
          <a:off x="657225" y="2811388"/>
          <a:ext cx="10953749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A5D6B303-6859-1D52-361C-9F2C93E2A1BF}"/>
              </a:ext>
            </a:extLst>
          </p:cNvPr>
          <p:cNvSpPr txBox="1">
            <a:spLocks/>
          </p:cNvSpPr>
          <p:nvPr/>
        </p:nvSpPr>
        <p:spPr>
          <a:xfrm>
            <a:off x="1024128" y="171120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50" dirty="0">
                <a:solidFill>
                  <a:schemeClr val="tx1"/>
                </a:solidFill>
                <a:latin typeface="Fira Code" pitchFamily="1" charset="0"/>
              </a:rPr>
              <a:t>No contexto da X-Health, o modelo XGBoost representa uma ferramenta promissora para identificar potenciais inadimplentes, permitindo ações preventivas antes da concessão de crédito. Embora o recall para inadimplentes ainda possa ser melhorado com um refino de análise e feature engineering, e também com uma consulta constante com cliente para melhor entendimento do negócio.</a:t>
            </a:r>
          </a:p>
          <a:p>
            <a:endParaRPr lang="pt-BR" sz="1050" dirty="0">
              <a:solidFill>
                <a:schemeClr val="tx1"/>
              </a:solidFill>
              <a:latin typeface="Fira Code" pitchFamily="1" charset="0"/>
            </a:endParaRPr>
          </a:p>
          <a:p>
            <a:r>
              <a:rPr lang="pt-BR" sz="1050" dirty="0">
                <a:solidFill>
                  <a:schemeClr val="tx1"/>
                </a:solidFill>
                <a:latin typeface="Fira Code" pitchFamily="1" charset="0"/>
              </a:rPr>
              <a:t>Em princípio, o modelo já oferece ganho significativo em relação à abordagem atual.</a:t>
            </a:r>
            <a:endParaRPr lang="pt-BR" sz="32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0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Deploy – soluções propostas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51610"/>
              </p:ext>
            </p:extLst>
          </p:nvPr>
        </p:nvGraphicFramePr>
        <p:xfrm>
          <a:off x="1540514" y="2084832"/>
          <a:ext cx="9110972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58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Repositório do projeto e deploy de teste proposto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83186"/>
              </p:ext>
            </p:extLst>
          </p:nvPr>
        </p:nvGraphicFramePr>
        <p:xfrm>
          <a:off x="2640873" y="4494805"/>
          <a:ext cx="6910253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2CE1D01-2C04-AFBF-8681-D16E0DFB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4" y="1713345"/>
            <a:ext cx="5171050" cy="27814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A2F742E-9347-C51A-1F5D-FA730FBC2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253" y="1713345"/>
            <a:ext cx="2150522" cy="2689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27EBDF-E0C9-801B-5ADA-5E6468998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53" y="1815612"/>
            <a:ext cx="2458374" cy="5008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/>
          </a:sp3d>
        </p:spPr>
      </p:pic>
    </p:spTree>
    <p:extLst>
      <p:ext uri="{BB962C8B-B14F-4D97-AF65-F5344CB8AC3E}">
        <p14:creationId xmlns:p14="http://schemas.microsoft.com/office/powerpoint/2010/main" val="1251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Procedimento de projetos de Data Science – Crisp DM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744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7C08626-FA2A-4027-07D3-44B14AA7B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" y="2158999"/>
            <a:ext cx="4991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522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Insights da análise</a:t>
            </a:r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21890"/>
              </p:ext>
            </p:extLst>
          </p:nvPr>
        </p:nvGraphicFramePr>
        <p:xfrm>
          <a:off x="857345" y="2276475"/>
          <a:ext cx="10053638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5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EDA – Hipóteses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2397"/>
              </p:ext>
            </p:extLst>
          </p:nvPr>
        </p:nvGraphicFramePr>
        <p:xfrm>
          <a:off x="1445154" y="3196325"/>
          <a:ext cx="9299046" cy="332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66567B6-F7D8-88EF-989D-AAB83A7FB5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247" b="-15247"/>
          <a:stretch/>
        </p:blipFill>
        <p:spPr>
          <a:xfrm>
            <a:off x="2280708" y="1619025"/>
            <a:ext cx="6887674" cy="2205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960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Modelos utilizados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8518" y="2084832"/>
          <a:ext cx="9911292" cy="2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5F8C26D3-54D0-2EC9-28F7-0F89FE251A6E}"/>
              </a:ext>
            </a:extLst>
          </p:cNvPr>
          <p:cNvSpPr txBox="1">
            <a:spLocks/>
          </p:cNvSpPr>
          <p:nvPr/>
        </p:nvSpPr>
        <p:spPr>
          <a:xfrm>
            <a:off x="928518" y="402145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800" b="0" dirty="0">
              <a:solidFill>
                <a:schemeClr val="tx1"/>
              </a:solidFill>
              <a:effectLst/>
              <a:latin typeface="Fira Code" pitchFamily="1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480AFC-B727-EE35-603A-5CDAD5CA5B55}"/>
              </a:ext>
            </a:extLst>
          </p:cNvPr>
          <p:cNvSpPr txBox="1">
            <a:spLocks/>
          </p:cNvSpPr>
          <p:nvPr/>
        </p:nvSpPr>
        <p:spPr>
          <a:xfrm>
            <a:off x="291063" y="3279519"/>
            <a:ext cx="342368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proporcao_divida</a:t>
            </a:r>
            <a:r>
              <a:rPr lang="pt-BR" sz="1200" b="0" dirty="0">
                <a:latin typeface="+mn-lt"/>
              </a:rPr>
              <a:t>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valor_vencido</a:t>
            </a:r>
            <a:r>
              <a:rPr lang="pt-BR" sz="1200" b="0" dirty="0">
                <a:latin typeface="+mn-lt"/>
              </a:rPr>
              <a:t> / (</a:t>
            </a:r>
            <a:r>
              <a:rPr lang="pt-BR" sz="1200" b="0" dirty="0" err="1">
                <a:latin typeface="+mn-lt"/>
              </a:rPr>
              <a:t>valor_quitado</a:t>
            </a:r>
            <a:r>
              <a:rPr lang="pt-BR" sz="1200" b="0" dirty="0">
                <a:latin typeface="+mn-lt"/>
              </a:rPr>
              <a:t>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log_proporcao_divida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tem poder discriminativo, especialmente em casos extremos (valores altos).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latin typeface="+mn-lt"/>
            </a:endParaRPr>
          </a:p>
          <a:p>
            <a:pPr>
              <a:lnSpc>
                <a:spcPct val="100000"/>
              </a:lnSpc>
              <a:defRPr cap="all"/>
            </a:pP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Como o p-valor é abaixo de 0.05, tem chances de ser verdadeira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DFF6E49-721D-C23A-269B-2FB7F6C5EC80}"/>
              </a:ext>
            </a:extLst>
          </p:cNvPr>
          <p:cNvSpPr txBox="1">
            <a:spLocks/>
          </p:cNvSpPr>
          <p:nvPr/>
        </p:nvSpPr>
        <p:spPr>
          <a:xfrm>
            <a:off x="4002801" y="3137786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r>
              <a:rPr lang="pt-BR" sz="1200" b="0" dirty="0">
                <a:latin typeface="+mn-lt"/>
              </a:rPr>
              <a:t>var_ioi =</a:t>
            </a:r>
          </a:p>
          <a:p>
            <a:pPr lvl="0">
              <a:lnSpc>
                <a:spcPct val="100000"/>
              </a:lnSpc>
              <a:defRPr cap="all"/>
            </a:pPr>
            <a:r>
              <a:rPr lang="pt-BR" sz="1200" b="0" dirty="0" err="1">
                <a:latin typeface="+mn-lt"/>
              </a:rPr>
              <a:t>df_raw</a:t>
            </a:r>
            <a:r>
              <a:rPr lang="pt-BR" sz="1200" b="0" dirty="0">
                <a:latin typeface="+mn-lt"/>
              </a:rPr>
              <a:t>[['ioi_3months', 'ioi_36months']].</a:t>
            </a:r>
            <a:r>
              <a:rPr lang="pt-BR" sz="1200" b="0" dirty="0" err="1">
                <a:latin typeface="+mn-lt"/>
              </a:rPr>
              <a:t>std</a:t>
            </a:r>
            <a:r>
              <a:rPr lang="pt-BR" sz="1200" b="0" dirty="0">
                <a:latin typeface="+mn-lt"/>
              </a:rPr>
              <a:t>(</a:t>
            </a:r>
            <a:r>
              <a:rPr lang="pt-BR" sz="1200" b="0" dirty="0" err="1">
                <a:latin typeface="+mn-lt"/>
              </a:rPr>
              <a:t>axis</a:t>
            </a:r>
            <a:r>
              <a:rPr lang="pt-BR" sz="1200" b="0" dirty="0">
                <a:latin typeface="+mn-lt"/>
              </a:rPr>
              <a:t>=1)</a:t>
            </a:r>
            <a:endParaRPr lang="pt-BR" sz="1200" noProof="1">
              <a:latin typeface="+mn-lt"/>
            </a:endParaRP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o boxplot revela que essa diferença é incerta na prática: as medianas são próximas de 0 para ambos os grupos, e a variabilidade maior está nos outliers, sugerindo que </a:t>
            </a:r>
            <a:r>
              <a:rPr lang="pt-BR" sz="1200" b="1" dirty="0">
                <a:solidFill>
                  <a:schemeClr val="tx1"/>
                </a:solidFill>
                <a:effectLst/>
                <a:latin typeface="+mn-lt"/>
              </a:rPr>
              <a:t>var_ioi 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pode não ser um preditor claro de default.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9AE109C-4D0F-873E-17D8-6FF161DAC915}"/>
              </a:ext>
            </a:extLst>
          </p:cNvPr>
          <p:cNvSpPr txBox="1">
            <a:spLocks/>
          </p:cNvSpPr>
          <p:nvPr/>
        </p:nvSpPr>
        <p:spPr>
          <a:xfrm>
            <a:off x="8053578" y="3279520"/>
            <a:ext cx="4033647" cy="206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taxa_cresc_quitado =</a:t>
            </a:r>
          </a:p>
          <a:p>
            <a:r>
              <a:rPr lang="pt-BR" sz="1200" b="0" dirty="0" err="1">
                <a:solidFill>
                  <a:schemeClr val="tx1"/>
                </a:solidFill>
                <a:effectLst/>
                <a:latin typeface="+mn-lt"/>
              </a:rPr>
              <a:t>valor_quitado</a:t>
            </a:r>
            <a:r>
              <a:rPr lang="pt-BR" sz="1200" b="0" dirty="0">
                <a:solidFill>
                  <a:schemeClr val="tx1"/>
                </a:solidFill>
                <a:effectLst/>
                <a:latin typeface="+mn-lt"/>
              </a:rPr>
              <a:t> / (ioi_3months + 1)</a:t>
            </a:r>
          </a:p>
          <a:p>
            <a:pPr lvl="0">
              <a:lnSpc>
                <a:spcPct val="100000"/>
              </a:lnSpc>
              <a:defRPr cap="all"/>
            </a:pPr>
            <a:endParaRPr lang="pt-BR" sz="1200" noProof="1">
              <a:solidFill>
                <a:schemeClr val="tx1"/>
              </a:solidFill>
              <a:latin typeface="+mn-lt"/>
            </a:endParaRPr>
          </a:p>
          <a:p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a relação entre </a:t>
            </a:r>
            <a:r>
              <a:rPr lang="pt-BR" sz="1200" b="1" dirty="0">
                <a:solidFill>
                  <a:schemeClr val="tx1"/>
                </a:solidFill>
                <a:effectLst/>
                <a:latin typeface="Fira Code" pitchFamily="1" charset="0"/>
              </a:rPr>
              <a:t>taxa_cresc_quitado </a:t>
            </a: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e default é muito fraca (-0.0629)</a:t>
            </a:r>
          </a:p>
          <a:p>
            <a:b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</a:br>
            <a:r>
              <a:rPr lang="pt-BR" sz="1200" b="0" dirty="0">
                <a:solidFill>
                  <a:schemeClr val="tx1"/>
                </a:solidFill>
                <a:effectLst/>
                <a:latin typeface="Fira Code" pitchFamily="1" charset="0"/>
              </a:rPr>
              <a:t>Outros fatores podem estar influenciando o default, e a variável sozinha não parece ser um indicador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38377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best features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118383"/>
              </p:ext>
            </p:extLst>
          </p:nvPr>
        </p:nvGraphicFramePr>
        <p:xfrm>
          <a:off x="6639693" y="2519385"/>
          <a:ext cx="5230574" cy="397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656D98B2-C739-7625-4D5D-00C74AD0A606}"/>
              </a:ext>
            </a:extLst>
          </p:cNvPr>
          <p:cNvSpPr txBox="1">
            <a:spLocks/>
          </p:cNvSpPr>
          <p:nvPr/>
        </p:nvSpPr>
        <p:spPr>
          <a:xfrm>
            <a:off x="1024128" y="13350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noProof="1">
                <a:latin typeface="+mn-lt"/>
              </a:rPr>
              <a:t>Foi utilizado o algorítmo boruta para determinar com mais confiança quais são as variáveis com maior potencial preditivo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D05FCD-0E88-7681-0E68-2AF8A74AD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8" y="2386590"/>
            <a:ext cx="5368205" cy="343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269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Desempenho geral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99797"/>
              </p:ext>
            </p:extLst>
          </p:nvPr>
        </p:nvGraphicFramePr>
        <p:xfrm>
          <a:off x="850605" y="3098800"/>
          <a:ext cx="10490790" cy="269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D595E6B-13E6-6585-4C41-ABCB478350C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02" t="4197" r="-57" b="-4197"/>
          <a:stretch/>
        </p:blipFill>
        <p:spPr>
          <a:xfrm>
            <a:off x="1989075" y="1856232"/>
            <a:ext cx="730800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pt-BR" sz="3200" noProof="1">
                <a:latin typeface="Bahnschrift Condensed" panose="020B0502040204020203" pitchFamily="34" charset="0"/>
              </a:rPr>
              <a:t>Modelagem – melhor modelo vs baseline</a:t>
            </a:r>
            <a:endParaRPr lang="pt-BR" sz="3200" noProof="1"/>
          </a:p>
        </p:txBody>
      </p:sp>
      <p:graphicFrame>
        <p:nvGraphicFramePr>
          <p:cNvPr id="5" name="Espaço Reservado para Conteúdo 2" descr="Espaço reservado para elemento gráfico SmartArt 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93542"/>
              </p:ext>
            </p:extLst>
          </p:nvPr>
        </p:nvGraphicFramePr>
        <p:xfrm>
          <a:off x="4436307" y="3600099"/>
          <a:ext cx="7260393" cy="233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DE17A09-73EA-5F2D-38F8-2B074E401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04" y="1624820"/>
            <a:ext cx="3382283" cy="2104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D18926-1FFE-5E40-8785-DD918A32D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307" y="1624140"/>
            <a:ext cx="4489939" cy="2105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A6AB10-EF0E-0E92-C57C-0F08A1177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104" y="3894866"/>
            <a:ext cx="3382283" cy="2676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6058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63_TF22378848.potx" id="{53269024-24FC-4B17-B3AE-3D7549CE191E}" vid="{01B4D491-F3F2-4E5D-94E6-F1FCB1EFD3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integral</Template>
  <TotalTime>178</TotalTime>
  <Words>1243</Words>
  <Application>Microsoft Office PowerPoint</Application>
  <PresentationFormat>Widescreen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Bahnschrift Condensed</vt:lpstr>
      <vt:lpstr>Calibri</vt:lpstr>
      <vt:lpstr>Fira Code</vt:lpstr>
      <vt:lpstr>Tw Cen MT</vt:lpstr>
      <vt:lpstr>Tw Cen MT Condensed</vt:lpstr>
      <vt:lpstr>Wingdings 3</vt:lpstr>
      <vt:lpstr>Integral</vt:lpstr>
      <vt:lpstr>Projeto de Predição de Inadimplência – Xhealth da análise ao deploy</vt:lpstr>
      <vt:lpstr>Procedimento de projetos de Data Science – Crisp DM</vt:lpstr>
      <vt:lpstr>EDA – Insights da análise</vt:lpstr>
      <vt:lpstr>EDA – Insights da análise</vt:lpstr>
      <vt:lpstr>EDA – Hipóteses</vt:lpstr>
      <vt:lpstr>Modelagem – Modelos utilizados</vt:lpstr>
      <vt:lpstr>Modelagem – best features</vt:lpstr>
      <vt:lpstr>Modelagem – Desempenho geral</vt:lpstr>
      <vt:lpstr>Modelagem – melhor modelo vs baseline</vt:lpstr>
      <vt:lpstr>Modelagem e negócio – performance geral e recomendações</vt:lpstr>
      <vt:lpstr>Deploy – soluções propostas</vt:lpstr>
      <vt:lpstr>Repositório do projeto e deploy de teste proposto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Gomes Laganaro</dc:creator>
  <cp:lastModifiedBy>André Gomes Laganaro</cp:lastModifiedBy>
  <cp:revision>17</cp:revision>
  <dcterms:created xsi:type="dcterms:W3CDTF">2025-04-14T15:24:54Z</dcterms:created>
  <dcterms:modified xsi:type="dcterms:W3CDTF">2025-04-28T21:59:49Z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