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pen Sans ExtraBold"/>
      <p:bold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ExtraBold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ExtraBold-bold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d34dd883b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d34dd883b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d34dd883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d34dd883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Priorities: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UGRID major focus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Spherical regridding (unstructured)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Indexing interface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d3722f32b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d3722f32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d34dd883b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d34dd883b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YT: unyt hook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Recent cythonization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V2 released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d3722f32b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d3722f32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d34dd88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d34dd88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d34dd883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d34dd883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d34dd883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d34dd883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d34dd883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d34dd883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d3722f32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d3722f3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d34dd883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d34dd883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d34dd883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d34dd883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1200"/>
            <a:ext cx="9144000" cy="51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363400"/>
            <a:ext cx="8520600" cy="12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Cartopy</a:t>
            </a:r>
            <a:endParaRPr>
              <a:solidFill>
                <a:srgbClr val="11557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781550" y="87300"/>
            <a:ext cx="1532700" cy="3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SciTools</a:t>
            </a:r>
            <a:endParaRPr b="1"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75" y="113150"/>
            <a:ext cx="341700" cy="3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6488425" y="0"/>
            <a:ext cx="23439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Cartopy updates</a:t>
            </a:r>
            <a:endParaRPr b="1" sz="1800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8425" y="116250"/>
            <a:ext cx="283800" cy="2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/>
          <p:nvPr/>
        </p:nvSpPr>
        <p:spPr>
          <a:xfrm>
            <a:off x="0" y="-1200"/>
            <a:ext cx="9144000" cy="51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 txBox="1"/>
          <p:nvPr>
            <p:ph idx="1" type="subTitle"/>
          </p:nvPr>
        </p:nvSpPr>
        <p:spPr>
          <a:xfrm>
            <a:off x="781550" y="87300"/>
            <a:ext cx="1532700" cy="3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SciTools</a:t>
            </a:r>
            <a:endParaRPr b="1"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75" y="113150"/>
            <a:ext cx="341700" cy="3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 txBox="1"/>
          <p:nvPr/>
        </p:nvSpPr>
        <p:spPr>
          <a:xfrm>
            <a:off x="6488425" y="0"/>
            <a:ext cx="23439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Iris updates</a:t>
            </a:r>
            <a:endParaRPr b="1" sz="1800"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4850" y="58013"/>
            <a:ext cx="404287" cy="4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 txBox="1"/>
          <p:nvPr>
            <p:ph type="ctrTitle"/>
          </p:nvPr>
        </p:nvSpPr>
        <p:spPr>
          <a:xfrm>
            <a:off x="762000" y="1092300"/>
            <a:ext cx="8019000" cy="4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Top feature requests*</a:t>
            </a:r>
            <a:endParaRPr sz="1800">
              <a:solidFill>
                <a:srgbClr val="11557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01" name="Google Shape;201;p22"/>
          <p:cNvSpPr txBox="1"/>
          <p:nvPr>
            <p:ph type="ctrTitle"/>
          </p:nvPr>
        </p:nvSpPr>
        <p:spPr>
          <a:xfrm>
            <a:off x="1093325" y="3647425"/>
            <a:ext cx="81612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Improved indexing interface (value based &amp; via</a:t>
            </a:r>
            <a:endParaRPr b="1" sz="1800">
              <a:solidFill>
                <a:srgbClr val="11557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named coordinates)</a:t>
            </a:r>
            <a:endParaRPr b="1" sz="1800">
              <a:solidFill>
                <a:srgbClr val="11557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22"/>
          <p:cNvSpPr txBox="1"/>
          <p:nvPr>
            <p:ph type="ctrTitle"/>
          </p:nvPr>
        </p:nvSpPr>
        <p:spPr>
          <a:xfrm>
            <a:off x="1093325" y="2028575"/>
            <a:ext cx="7095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CF-1.7 &amp; 2D UGRID support</a:t>
            </a:r>
            <a:endParaRPr b="1" sz="1800">
              <a:solidFill>
                <a:srgbClr val="11557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6004500" y="4454450"/>
            <a:ext cx="2776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*As perceived by authors</a:t>
            </a:r>
            <a:endParaRPr sz="1200">
              <a:solidFill>
                <a:srgbClr val="11557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71" y="3771467"/>
            <a:ext cx="283800" cy="280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71" y="2120204"/>
            <a:ext cx="283800" cy="28099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 txBox="1"/>
          <p:nvPr>
            <p:ph type="ctrTitle"/>
          </p:nvPr>
        </p:nvSpPr>
        <p:spPr>
          <a:xfrm>
            <a:off x="1093325" y="2807350"/>
            <a:ext cx="7095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Further laziness &amp; parallelisation with Dask</a:t>
            </a:r>
            <a:endParaRPr b="1" sz="1800">
              <a:solidFill>
                <a:srgbClr val="11557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71" y="2898979"/>
            <a:ext cx="283800" cy="2809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2"/>
          <p:cNvSpPr txBox="1"/>
          <p:nvPr>
            <p:ph type="ctrTitle"/>
          </p:nvPr>
        </p:nvSpPr>
        <p:spPr>
          <a:xfrm>
            <a:off x="1529525" y="3178524"/>
            <a:ext cx="70950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High performance load &amp; concat (Pangeo: NetCDF with S3)</a:t>
            </a:r>
            <a:endParaRPr b="1" sz="1800">
              <a:solidFill>
                <a:srgbClr val="11557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971" y="3304017"/>
            <a:ext cx="283800" cy="28099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 txBox="1"/>
          <p:nvPr>
            <p:ph type="ctrTitle"/>
          </p:nvPr>
        </p:nvSpPr>
        <p:spPr>
          <a:xfrm>
            <a:off x="1093325" y="2413738"/>
            <a:ext cx="7095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Dataset and data-less concepts</a:t>
            </a:r>
            <a:endParaRPr b="1" sz="1800">
              <a:solidFill>
                <a:srgbClr val="11557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1" name="Google Shape;2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71" y="2505367"/>
            <a:ext cx="283800" cy="280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/>
          <p:nvPr/>
        </p:nvSpPr>
        <p:spPr>
          <a:xfrm>
            <a:off x="0" y="-1200"/>
            <a:ext cx="9144000" cy="51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"/>
          <p:cNvSpPr txBox="1"/>
          <p:nvPr>
            <p:ph idx="1" type="subTitle"/>
          </p:nvPr>
        </p:nvSpPr>
        <p:spPr>
          <a:xfrm>
            <a:off x="781550" y="87300"/>
            <a:ext cx="1532700" cy="3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SciTools</a:t>
            </a:r>
            <a:endParaRPr b="1"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8" name="Google Shape;2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75" y="113150"/>
            <a:ext cx="341700" cy="3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/>
          <p:nvPr/>
        </p:nvSpPr>
        <p:spPr>
          <a:xfrm>
            <a:off x="6488425" y="0"/>
            <a:ext cx="23439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Iris updates</a:t>
            </a:r>
            <a:endParaRPr b="1" sz="1800"/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4850" y="58013"/>
            <a:ext cx="404287" cy="4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3"/>
          <p:cNvSpPr txBox="1"/>
          <p:nvPr>
            <p:ph type="ctrTitle"/>
          </p:nvPr>
        </p:nvSpPr>
        <p:spPr>
          <a:xfrm>
            <a:off x="762000" y="1092300"/>
            <a:ext cx="8019000" cy="4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Summary</a:t>
            </a:r>
            <a:endParaRPr sz="1800">
              <a:solidFill>
                <a:srgbClr val="11557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22" name="Google Shape;222;p23"/>
          <p:cNvSpPr txBox="1"/>
          <p:nvPr>
            <p:ph type="ctrTitle"/>
          </p:nvPr>
        </p:nvSpPr>
        <p:spPr>
          <a:xfrm>
            <a:off x="1093325" y="3511050"/>
            <a:ext cx="8050800" cy="64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Pros &amp; Cons of (</a:t>
            </a:r>
            <a:r>
              <a:rPr b="1" lang="en-GB" sz="18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CF-)</a:t>
            </a:r>
            <a:r>
              <a:rPr b="1" lang="en-GB" sz="18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conventions based data-model </a:t>
            </a:r>
            <a:r>
              <a:rPr b="1" lang="en-GB" sz="14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(e.g. Iris is more specialist vs. XArray =&gt; broader community &amp; greater uptake)</a:t>
            </a:r>
            <a:endParaRPr b="1" sz="1400">
              <a:solidFill>
                <a:srgbClr val="11557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23"/>
          <p:cNvSpPr txBox="1"/>
          <p:nvPr>
            <p:ph type="ctrTitle"/>
          </p:nvPr>
        </p:nvSpPr>
        <p:spPr>
          <a:xfrm>
            <a:off x="1093325" y="2047800"/>
            <a:ext cx="7095000" cy="38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Significant development continues to take place </a:t>
            </a:r>
            <a:r>
              <a:rPr b="1" lang="en-GB" sz="14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(v2!)</a:t>
            </a:r>
            <a:endParaRPr b="1" sz="1400">
              <a:solidFill>
                <a:srgbClr val="11557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4" name="Google Shape;2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71" y="2080117"/>
            <a:ext cx="283800" cy="280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71" y="3597154"/>
            <a:ext cx="283800" cy="28099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3"/>
          <p:cNvSpPr txBox="1"/>
          <p:nvPr>
            <p:ph type="ctrTitle"/>
          </p:nvPr>
        </p:nvSpPr>
        <p:spPr>
          <a:xfrm>
            <a:off x="1093325" y="3106850"/>
            <a:ext cx="7095000" cy="38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Steady uptake and large community of Earth Scientists</a:t>
            </a:r>
            <a:endParaRPr b="1" sz="1800">
              <a:solidFill>
                <a:srgbClr val="11557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7" name="Google Shape;2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71" y="3106842"/>
            <a:ext cx="283800" cy="28099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3"/>
          <p:cNvSpPr txBox="1"/>
          <p:nvPr>
            <p:ph type="ctrTitle"/>
          </p:nvPr>
        </p:nvSpPr>
        <p:spPr>
          <a:xfrm>
            <a:off x="1382650" y="2438375"/>
            <a:ext cx="70950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Resulted in wider community progress </a:t>
            </a:r>
            <a:r>
              <a:rPr b="1" lang="en-GB" sz="14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(e.g. cartopy, conda-forge, biggus =&gt; Dask, cf-units, matplotlib enhancements)</a:t>
            </a:r>
            <a:endParaRPr b="1" sz="1400">
              <a:solidFill>
                <a:srgbClr val="11557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9" name="Google Shape;2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8096" y="2546892"/>
            <a:ext cx="283800" cy="280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/>
          <p:nvPr/>
        </p:nvSpPr>
        <p:spPr>
          <a:xfrm>
            <a:off x="0" y="-1200"/>
            <a:ext cx="9144000" cy="51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"/>
          <p:cNvSpPr txBox="1"/>
          <p:nvPr>
            <p:ph type="ctrTitle"/>
          </p:nvPr>
        </p:nvSpPr>
        <p:spPr>
          <a:xfrm>
            <a:off x="311700" y="1363400"/>
            <a:ext cx="8520600" cy="12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cf-units</a:t>
            </a:r>
            <a:endParaRPr>
              <a:solidFill>
                <a:srgbClr val="11557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36" name="Google Shape;236;p24"/>
          <p:cNvSpPr txBox="1"/>
          <p:nvPr>
            <p:ph idx="1" type="subTitle"/>
          </p:nvPr>
        </p:nvSpPr>
        <p:spPr>
          <a:xfrm>
            <a:off x="781550" y="87300"/>
            <a:ext cx="1532700" cy="3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SciTools</a:t>
            </a:r>
            <a:endParaRPr b="1"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7" name="Google Shape;2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75" y="113150"/>
            <a:ext cx="341700" cy="3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4"/>
          <p:cNvSpPr txBox="1"/>
          <p:nvPr/>
        </p:nvSpPr>
        <p:spPr>
          <a:xfrm>
            <a:off x="6488425" y="0"/>
            <a:ext cx="23439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cf-units</a:t>
            </a:r>
            <a:r>
              <a:rPr b="1"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updates</a:t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/>
          <p:nvPr/>
        </p:nvSpPr>
        <p:spPr>
          <a:xfrm>
            <a:off x="0" y="-1200"/>
            <a:ext cx="9144000" cy="51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"/>
          <p:cNvSpPr txBox="1"/>
          <p:nvPr>
            <p:ph idx="1" type="subTitle"/>
          </p:nvPr>
        </p:nvSpPr>
        <p:spPr>
          <a:xfrm>
            <a:off x="781550" y="87300"/>
            <a:ext cx="1532700" cy="3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SciTools</a:t>
            </a:r>
            <a:endParaRPr b="1"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5" name="Google Shape;2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75" y="113150"/>
            <a:ext cx="341700" cy="3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5"/>
          <p:cNvSpPr txBox="1"/>
          <p:nvPr/>
        </p:nvSpPr>
        <p:spPr>
          <a:xfrm>
            <a:off x="6488425" y="0"/>
            <a:ext cx="23439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cf-units</a:t>
            </a:r>
            <a:r>
              <a:rPr b="1"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updates</a:t>
            </a:r>
            <a:endParaRPr b="1" sz="1800"/>
          </a:p>
        </p:txBody>
      </p:sp>
      <p:sp>
        <p:nvSpPr>
          <p:cNvPr id="247" name="Google Shape;247;p25"/>
          <p:cNvSpPr txBox="1"/>
          <p:nvPr>
            <p:ph type="ctrTitle"/>
          </p:nvPr>
        </p:nvSpPr>
        <p:spPr>
          <a:xfrm>
            <a:off x="270200" y="1864350"/>
            <a:ext cx="2555400" cy="6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Physical quantity unit conversions</a:t>
            </a:r>
            <a:endParaRPr sz="1800">
              <a:solidFill>
                <a:srgbClr val="11557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48" name="Google Shape;248;p25"/>
          <p:cNvSpPr txBox="1"/>
          <p:nvPr>
            <p:ph type="ctrTitle"/>
          </p:nvPr>
        </p:nvSpPr>
        <p:spPr>
          <a:xfrm>
            <a:off x="3475950" y="788550"/>
            <a:ext cx="2192100" cy="6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Units interface</a:t>
            </a:r>
            <a:endParaRPr sz="1800">
              <a:solidFill>
                <a:srgbClr val="11557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49" name="Google Shape;249;p25"/>
          <p:cNvSpPr txBox="1"/>
          <p:nvPr>
            <p:ph type="ctrTitle"/>
          </p:nvPr>
        </p:nvSpPr>
        <p:spPr>
          <a:xfrm>
            <a:off x="5898475" y="1864350"/>
            <a:ext cx="3016800" cy="13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Based on UDUNITS2</a:t>
            </a:r>
            <a:endParaRPr sz="1800">
              <a:solidFill>
                <a:srgbClr val="11557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5967375" y="3400400"/>
            <a:ext cx="25554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Model calendar </a:t>
            </a:r>
            <a:r>
              <a:rPr lang="en-GB" sz="1800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support</a:t>
            </a:r>
            <a:endParaRPr sz="1800">
              <a:solidFill>
                <a:srgbClr val="11557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(360-day / 365-day)</a:t>
            </a:r>
            <a:endParaRPr sz="1800">
              <a:solidFill>
                <a:srgbClr val="11557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via cftime </a:t>
            </a:r>
            <a:endParaRPr/>
          </a:p>
        </p:txBody>
      </p:sp>
      <p:sp>
        <p:nvSpPr>
          <p:cNvPr id="251" name="Google Shape;251;p25"/>
          <p:cNvSpPr txBox="1"/>
          <p:nvPr>
            <p:ph type="ctrTitle"/>
          </p:nvPr>
        </p:nvSpPr>
        <p:spPr>
          <a:xfrm>
            <a:off x="2917850" y="1969200"/>
            <a:ext cx="2931900" cy="12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cf-units</a:t>
            </a:r>
            <a:endParaRPr>
              <a:solidFill>
                <a:srgbClr val="11557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52" name="Google Shape;252;p25"/>
          <p:cNvSpPr txBox="1"/>
          <p:nvPr>
            <p:ph type="ctrTitle"/>
          </p:nvPr>
        </p:nvSpPr>
        <p:spPr>
          <a:xfrm>
            <a:off x="432250" y="3440700"/>
            <a:ext cx="2555400" cy="6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Cython implementation</a:t>
            </a:r>
            <a:endParaRPr sz="1800">
              <a:solidFill>
                <a:srgbClr val="11557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253" name="Google Shape;253;p25"/>
          <p:cNvPicPr preferRelativeResize="0"/>
          <p:nvPr/>
        </p:nvPicPr>
        <p:blipFill>
          <a:blip r:embed="rId4">
            <a:alphaModFix amt="89000"/>
          </a:blip>
          <a:stretch>
            <a:fillRect/>
          </a:stretch>
        </p:blipFill>
        <p:spPr>
          <a:xfrm>
            <a:off x="2839650" y="3323776"/>
            <a:ext cx="3238700" cy="18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5"/>
          <p:cNvSpPr txBox="1"/>
          <p:nvPr>
            <p:ph type="ctrTitle"/>
          </p:nvPr>
        </p:nvSpPr>
        <p:spPr>
          <a:xfrm>
            <a:off x="5515650" y="2764825"/>
            <a:ext cx="562800" cy="2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v2</a:t>
            </a:r>
            <a:endParaRPr sz="1200">
              <a:solidFill>
                <a:srgbClr val="11557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-1200"/>
            <a:ext cx="9144000" cy="51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781550" y="87300"/>
            <a:ext cx="1532700" cy="3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SciTools</a:t>
            </a:r>
            <a:endParaRPr b="1"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75" y="113150"/>
            <a:ext cx="341700" cy="3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6488425" y="0"/>
            <a:ext cx="23439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Cartopy updates</a:t>
            </a:r>
            <a:endParaRPr b="1" sz="18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1808" y="1436650"/>
            <a:ext cx="4540399" cy="2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97906">
            <a:off x="565675" y="2363601"/>
            <a:ext cx="2225599" cy="24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type="ctrTitle"/>
          </p:nvPr>
        </p:nvSpPr>
        <p:spPr>
          <a:xfrm>
            <a:off x="400850" y="1635750"/>
            <a:ext cx="2555400" cy="6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Image &amp; Geometry</a:t>
            </a:r>
            <a:endParaRPr sz="1800">
              <a:solidFill>
                <a:srgbClr val="11557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transform</a:t>
            </a:r>
            <a:endParaRPr sz="1800">
              <a:solidFill>
                <a:srgbClr val="11557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8349" y="2297425"/>
            <a:ext cx="2343900" cy="2343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ctrTitle"/>
          </p:nvPr>
        </p:nvSpPr>
        <p:spPr>
          <a:xfrm>
            <a:off x="6488425" y="1635750"/>
            <a:ext cx="2253900" cy="6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Vector</a:t>
            </a:r>
            <a:endParaRPr sz="1800">
              <a:solidFill>
                <a:srgbClr val="11557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transform</a:t>
            </a:r>
            <a:endParaRPr sz="1800">
              <a:solidFill>
                <a:srgbClr val="11557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73" name="Google Shape;73;p14"/>
          <p:cNvSpPr txBox="1"/>
          <p:nvPr>
            <p:ph type="ctrTitle"/>
          </p:nvPr>
        </p:nvSpPr>
        <p:spPr>
          <a:xfrm>
            <a:off x="3475950" y="788550"/>
            <a:ext cx="2192100" cy="6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Object-oriented map projections</a:t>
            </a:r>
            <a:endParaRPr sz="1800">
              <a:solidFill>
                <a:srgbClr val="11557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74" name="Google Shape;74;p14"/>
          <p:cNvSpPr txBox="1"/>
          <p:nvPr>
            <p:ph type="ctrTitle"/>
          </p:nvPr>
        </p:nvSpPr>
        <p:spPr>
          <a:xfrm>
            <a:off x="3628350" y="3982200"/>
            <a:ext cx="2192100" cy="6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Matplotlib interface</a:t>
            </a:r>
            <a:endParaRPr sz="1800">
              <a:solidFill>
                <a:srgbClr val="11557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88425" y="116250"/>
            <a:ext cx="283800" cy="2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0" y="-1200"/>
            <a:ext cx="9144000" cy="51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781550" y="87300"/>
            <a:ext cx="1532700" cy="3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SciTools</a:t>
            </a:r>
            <a:endParaRPr b="1"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75" y="113150"/>
            <a:ext cx="341700" cy="3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6488425" y="0"/>
            <a:ext cx="23439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Cartopy updates</a:t>
            </a:r>
            <a:endParaRPr b="1" sz="1800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8425" y="116250"/>
            <a:ext cx="283800" cy="2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ctrTitle"/>
          </p:nvPr>
        </p:nvSpPr>
        <p:spPr>
          <a:xfrm>
            <a:off x="762000" y="1092300"/>
            <a:ext cx="8019000" cy="4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Repo status</a:t>
            </a:r>
            <a:endParaRPr sz="1800">
              <a:solidFill>
                <a:srgbClr val="11557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0" y="1548000"/>
            <a:ext cx="8018999" cy="21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type="ctrTitle"/>
          </p:nvPr>
        </p:nvSpPr>
        <p:spPr>
          <a:xfrm>
            <a:off x="762000" y="3709700"/>
            <a:ext cx="8019000" cy="4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github.com/SciTools/cartopy</a:t>
            </a:r>
            <a:endParaRPr sz="1800">
              <a:solidFill>
                <a:srgbClr val="11557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6004500" y="4454450"/>
            <a:ext cx="2776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As of the </a:t>
            </a:r>
            <a:r>
              <a:rPr lang="en-GB" sz="12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29th June 2018</a:t>
            </a:r>
            <a:endParaRPr sz="1200">
              <a:solidFill>
                <a:srgbClr val="11557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0" y="-1200"/>
            <a:ext cx="9144000" cy="51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781550" y="87300"/>
            <a:ext cx="1532700" cy="3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SciTools</a:t>
            </a:r>
            <a:endParaRPr b="1"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75" y="113150"/>
            <a:ext cx="341700" cy="3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6488425" y="0"/>
            <a:ext cx="23439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Cartopy updates</a:t>
            </a:r>
            <a:endParaRPr b="1" sz="1800"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8425" y="116250"/>
            <a:ext cx="283800" cy="2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>
            <p:ph type="ctrTitle"/>
          </p:nvPr>
        </p:nvSpPr>
        <p:spPr>
          <a:xfrm>
            <a:off x="762000" y="1092300"/>
            <a:ext cx="8019000" cy="4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Repo status</a:t>
            </a:r>
            <a:endParaRPr sz="1800">
              <a:solidFill>
                <a:srgbClr val="11557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99" name="Google Shape;99;p16"/>
          <p:cNvSpPr txBox="1"/>
          <p:nvPr>
            <p:ph type="ctrTitle"/>
          </p:nvPr>
        </p:nvSpPr>
        <p:spPr>
          <a:xfrm>
            <a:off x="1093325" y="1770875"/>
            <a:ext cx="6851400" cy="4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Slow-ish release cadence (</a:t>
            </a:r>
            <a:r>
              <a:rPr b="1" lang="en-GB" sz="18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avg. ~1 per year since 2015</a:t>
            </a:r>
            <a:r>
              <a:rPr b="1" lang="en-GB" sz="18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sz="1800">
              <a:solidFill>
                <a:srgbClr val="11557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75" y="1856825"/>
            <a:ext cx="283800" cy="2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>
            <p:ph type="ctrTitle"/>
          </p:nvPr>
        </p:nvSpPr>
        <p:spPr>
          <a:xfrm>
            <a:off x="1565975" y="2230225"/>
            <a:ext cx="6571200" cy="4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Interface has matured</a:t>
            </a:r>
            <a:endParaRPr b="1" sz="1800">
              <a:solidFill>
                <a:srgbClr val="11557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1425" y="2316175"/>
            <a:ext cx="283800" cy="2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>
            <p:ph type="ctrTitle"/>
          </p:nvPr>
        </p:nvSpPr>
        <p:spPr>
          <a:xfrm>
            <a:off x="1565975" y="2694625"/>
            <a:ext cx="6571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Updates to track upstream version upgrades (e.g. matplotlib 2, proj v5)</a:t>
            </a:r>
            <a:endParaRPr b="1" sz="1800">
              <a:solidFill>
                <a:srgbClr val="11557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1425" y="2780575"/>
            <a:ext cx="283800" cy="2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>
            <p:ph type="ctrTitle"/>
          </p:nvPr>
        </p:nvSpPr>
        <p:spPr>
          <a:xfrm>
            <a:off x="1565975" y="3377425"/>
            <a:ext cx="65712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Still lots of room for improvement before v1.0</a:t>
            </a:r>
            <a:endParaRPr b="1" sz="1800">
              <a:solidFill>
                <a:srgbClr val="11557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1425" y="3463375"/>
            <a:ext cx="283800" cy="2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>
            <p:ph type="ctrTitle"/>
          </p:nvPr>
        </p:nvSpPr>
        <p:spPr>
          <a:xfrm>
            <a:off x="1093325" y="3877550"/>
            <a:ext cx="6851400" cy="4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Backlog of GitHub issues and pull requests</a:t>
            </a:r>
            <a:endParaRPr b="1" sz="1800">
              <a:solidFill>
                <a:srgbClr val="11557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75" y="3963500"/>
            <a:ext cx="283800" cy="2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0" y="-1200"/>
            <a:ext cx="9144000" cy="51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subTitle"/>
          </p:nvPr>
        </p:nvSpPr>
        <p:spPr>
          <a:xfrm>
            <a:off x="781550" y="87300"/>
            <a:ext cx="1532700" cy="3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SciTools</a:t>
            </a:r>
            <a:endParaRPr b="1"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75" y="113150"/>
            <a:ext cx="341700" cy="3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6488425" y="0"/>
            <a:ext cx="23439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Cartopy updates</a:t>
            </a:r>
            <a:endParaRPr b="1" sz="1800"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8425" y="116250"/>
            <a:ext cx="283800" cy="2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>
            <p:ph type="ctrTitle"/>
          </p:nvPr>
        </p:nvSpPr>
        <p:spPr>
          <a:xfrm>
            <a:off x="762000" y="1092300"/>
            <a:ext cx="8019000" cy="4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Top feature requests*</a:t>
            </a:r>
            <a:endParaRPr sz="1800">
              <a:solidFill>
                <a:srgbClr val="11557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19" name="Google Shape;119;p17"/>
          <p:cNvSpPr txBox="1"/>
          <p:nvPr>
            <p:ph type="ctrTitle"/>
          </p:nvPr>
        </p:nvSpPr>
        <p:spPr>
          <a:xfrm>
            <a:off x="1093325" y="2009200"/>
            <a:ext cx="7095000" cy="64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Simple interface to convert between cartopy Projections and Proj</a:t>
            </a:r>
            <a:endParaRPr b="1" sz="1800">
              <a:solidFill>
                <a:srgbClr val="11557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75" y="2018950"/>
            <a:ext cx="283800" cy="2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>
            <p:ph type="ctrTitle"/>
          </p:nvPr>
        </p:nvSpPr>
        <p:spPr>
          <a:xfrm>
            <a:off x="1093325" y="2561975"/>
            <a:ext cx="7095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Improved performance</a:t>
            </a:r>
            <a:endParaRPr b="1" sz="1800">
              <a:solidFill>
                <a:srgbClr val="11557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75" y="2629950"/>
            <a:ext cx="283800" cy="2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>
            <p:ph type="ctrTitle"/>
          </p:nvPr>
        </p:nvSpPr>
        <p:spPr>
          <a:xfrm>
            <a:off x="1093325" y="3015225"/>
            <a:ext cx="7095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Better graticule implementation (and labelling for non-rectangular projections)</a:t>
            </a:r>
            <a:endParaRPr b="1" sz="1800">
              <a:solidFill>
                <a:srgbClr val="11557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75" y="3083200"/>
            <a:ext cx="283800" cy="2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>
            <p:ph type="ctrTitle"/>
          </p:nvPr>
        </p:nvSpPr>
        <p:spPr>
          <a:xfrm>
            <a:off x="1093325" y="3659625"/>
            <a:ext cx="7095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Clearer docs</a:t>
            </a:r>
            <a:endParaRPr b="1" sz="1800">
              <a:solidFill>
                <a:srgbClr val="11557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75" y="3727600"/>
            <a:ext cx="283800" cy="2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>
            <p:ph type="ctrTitle"/>
          </p:nvPr>
        </p:nvSpPr>
        <p:spPr>
          <a:xfrm>
            <a:off x="1093325" y="4098050"/>
            <a:ext cx="7095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More projections</a:t>
            </a:r>
            <a:endParaRPr b="1" sz="1800">
              <a:solidFill>
                <a:srgbClr val="11557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75" y="4166025"/>
            <a:ext cx="283800" cy="2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6004500" y="4454450"/>
            <a:ext cx="2776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*</a:t>
            </a:r>
            <a:r>
              <a:rPr lang="en-GB" sz="12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As </a:t>
            </a:r>
            <a:r>
              <a:rPr lang="en-GB" sz="12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perceived</a:t>
            </a:r>
            <a:r>
              <a:rPr lang="en-GB" sz="12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 by authors</a:t>
            </a:r>
            <a:endParaRPr sz="1200">
              <a:solidFill>
                <a:srgbClr val="11557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0" y="-1200"/>
            <a:ext cx="9144000" cy="51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>
            <p:ph idx="1" type="subTitle"/>
          </p:nvPr>
        </p:nvSpPr>
        <p:spPr>
          <a:xfrm>
            <a:off x="781550" y="87300"/>
            <a:ext cx="1532700" cy="3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SciTools</a:t>
            </a:r>
            <a:endParaRPr b="1"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75" y="113150"/>
            <a:ext cx="341700" cy="3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6488425" y="0"/>
            <a:ext cx="23439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Cartopy updates</a:t>
            </a:r>
            <a:endParaRPr b="1" sz="1800"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8425" y="116250"/>
            <a:ext cx="283800" cy="2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>
            <p:ph type="ctrTitle"/>
          </p:nvPr>
        </p:nvSpPr>
        <p:spPr>
          <a:xfrm>
            <a:off x="762000" y="1092300"/>
            <a:ext cx="8019000" cy="4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Summary</a:t>
            </a:r>
            <a:endParaRPr sz="1800">
              <a:solidFill>
                <a:srgbClr val="11557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40" name="Google Shape;140;p18"/>
          <p:cNvSpPr txBox="1"/>
          <p:nvPr>
            <p:ph type="ctrTitle"/>
          </p:nvPr>
        </p:nvSpPr>
        <p:spPr>
          <a:xfrm>
            <a:off x="1093325" y="2577275"/>
            <a:ext cx="7259100" cy="38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Direction of travel good, though more development welcome</a:t>
            </a:r>
            <a:endParaRPr b="1" sz="1800">
              <a:solidFill>
                <a:srgbClr val="11557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75" y="2587025"/>
            <a:ext cx="283800" cy="2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>
            <p:ph type="ctrTitle"/>
          </p:nvPr>
        </p:nvSpPr>
        <p:spPr>
          <a:xfrm>
            <a:off x="1093325" y="3663450"/>
            <a:ext cx="7095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Marked uptake and questions on StackOverflow since Basemap announcement</a:t>
            </a:r>
            <a:endParaRPr b="1" sz="1800">
              <a:solidFill>
                <a:srgbClr val="11557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75" y="3807625"/>
            <a:ext cx="283800" cy="2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>
            <p:ph type="ctrTitle"/>
          </p:nvPr>
        </p:nvSpPr>
        <p:spPr>
          <a:xfrm>
            <a:off x="1093325" y="4345300"/>
            <a:ext cx="7095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Some significant feature / usability improvements remain</a:t>
            </a:r>
            <a:endParaRPr b="1" sz="1800">
              <a:solidFill>
                <a:srgbClr val="11557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75" y="4413275"/>
            <a:ext cx="283800" cy="2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>
            <p:ph type="ctrTitle"/>
          </p:nvPr>
        </p:nvSpPr>
        <p:spPr>
          <a:xfrm>
            <a:off x="1093325" y="2124000"/>
            <a:ext cx="7095000" cy="38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Slow-ish release cadence</a:t>
            </a:r>
            <a:endParaRPr b="1" sz="1800">
              <a:solidFill>
                <a:srgbClr val="11557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75" y="2133750"/>
            <a:ext cx="283800" cy="2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>
            <p:ph type="ctrTitle"/>
          </p:nvPr>
        </p:nvSpPr>
        <p:spPr>
          <a:xfrm>
            <a:off x="1562500" y="2960975"/>
            <a:ext cx="65712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Recent</a:t>
            </a:r>
            <a:r>
              <a:rPr b="1" lang="en-GB" sz="18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 improvements to the stability of the geometry transformation algorithm very welcome</a:t>
            </a:r>
            <a:endParaRPr b="1" sz="1800">
              <a:solidFill>
                <a:srgbClr val="11557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950" y="3046925"/>
            <a:ext cx="283800" cy="2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0" y="-1200"/>
            <a:ext cx="9144000" cy="51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 txBox="1"/>
          <p:nvPr>
            <p:ph type="ctrTitle"/>
          </p:nvPr>
        </p:nvSpPr>
        <p:spPr>
          <a:xfrm>
            <a:off x="311700" y="1363400"/>
            <a:ext cx="8520600" cy="12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Iris</a:t>
            </a:r>
            <a:endParaRPr>
              <a:solidFill>
                <a:srgbClr val="11557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56" name="Google Shape;156;p19"/>
          <p:cNvSpPr txBox="1"/>
          <p:nvPr>
            <p:ph idx="1" type="subTitle"/>
          </p:nvPr>
        </p:nvSpPr>
        <p:spPr>
          <a:xfrm>
            <a:off x="781550" y="87300"/>
            <a:ext cx="1532700" cy="3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SciTools</a:t>
            </a:r>
            <a:endParaRPr b="1"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75" y="113150"/>
            <a:ext cx="341700" cy="3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 txBox="1"/>
          <p:nvPr/>
        </p:nvSpPr>
        <p:spPr>
          <a:xfrm>
            <a:off x="6488425" y="0"/>
            <a:ext cx="23439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Iris</a:t>
            </a:r>
            <a:r>
              <a:rPr b="1"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updates</a:t>
            </a:r>
            <a:endParaRPr b="1" sz="1800"/>
          </a:p>
        </p:txBody>
      </p:sp>
      <p:pic>
        <p:nvPicPr>
          <p:cNvPr id="159" name="Google Shape;15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4850" y="58013"/>
            <a:ext cx="404287" cy="4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50" y="3068550"/>
            <a:ext cx="3854250" cy="17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/>
          <p:nvPr/>
        </p:nvSpPr>
        <p:spPr>
          <a:xfrm>
            <a:off x="0" y="-1200"/>
            <a:ext cx="9144000" cy="51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 txBox="1"/>
          <p:nvPr>
            <p:ph idx="1" type="subTitle"/>
          </p:nvPr>
        </p:nvSpPr>
        <p:spPr>
          <a:xfrm>
            <a:off x="781550" y="87300"/>
            <a:ext cx="1532700" cy="3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SciTools</a:t>
            </a:r>
            <a:endParaRPr b="1"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075" y="113150"/>
            <a:ext cx="341700" cy="3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 txBox="1"/>
          <p:nvPr/>
        </p:nvSpPr>
        <p:spPr>
          <a:xfrm>
            <a:off x="6488425" y="0"/>
            <a:ext cx="23439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Iris</a:t>
            </a:r>
            <a:r>
              <a:rPr b="1"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updates</a:t>
            </a:r>
            <a:endParaRPr b="1" sz="1800"/>
          </a:p>
        </p:txBody>
      </p:sp>
      <p:pic>
        <p:nvPicPr>
          <p:cNvPr id="169" name="Google Shape;169;p20"/>
          <p:cNvPicPr preferRelativeResize="0"/>
          <p:nvPr/>
        </p:nvPicPr>
        <p:blipFill rotWithShape="1">
          <a:blip r:embed="rId5">
            <a:alphaModFix/>
          </a:blip>
          <a:srcRect b="0" l="7411" r="7402" t="0"/>
          <a:stretch/>
        </p:blipFill>
        <p:spPr>
          <a:xfrm>
            <a:off x="2921100" y="1818825"/>
            <a:ext cx="2812225" cy="14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 txBox="1"/>
          <p:nvPr>
            <p:ph type="ctrTitle"/>
          </p:nvPr>
        </p:nvSpPr>
        <p:spPr>
          <a:xfrm>
            <a:off x="270200" y="1635750"/>
            <a:ext cx="2555400" cy="6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Data model based on CF conventions</a:t>
            </a:r>
            <a:endParaRPr sz="1800">
              <a:solidFill>
                <a:srgbClr val="11557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71" name="Google Shape;171;p20"/>
          <p:cNvSpPr txBox="1"/>
          <p:nvPr>
            <p:ph type="ctrTitle"/>
          </p:nvPr>
        </p:nvSpPr>
        <p:spPr>
          <a:xfrm>
            <a:off x="177950" y="2352150"/>
            <a:ext cx="27399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Format Agnostic</a:t>
            </a:r>
            <a:endParaRPr sz="1800">
              <a:solidFill>
                <a:srgbClr val="11557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(NetCDF, GRIB, PP/UM, custom)</a:t>
            </a:r>
            <a:r>
              <a:rPr lang="en-GB" sz="1800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</a:t>
            </a:r>
            <a:endParaRPr sz="1800">
              <a:solidFill>
                <a:srgbClr val="11557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72" name="Google Shape;172;p20"/>
          <p:cNvSpPr txBox="1"/>
          <p:nvPr>
            <p:ph type="ctrTitle"/>
          </p:nvPr>
        </p:nvSpPr>
        <p:spPr>
          <a:xfrm>
            <a:off x="3475950" y="788550"/>
            <a:ext cx="2192100" cy="6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N-dimensional data + metadata</a:t>
            </a:r>
            <a:endParaRPr sz="1800">
              <a:solidFill>
                <a:srgbClr val="11557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73" name="Google Shape;173;p20"/>
          <p:cNvSpPr txBox="1"/>
          <p:nvPr>
            <p:ph type="ctrTitle"/>
          </p:nvPr>
        </p:nvSpPr>
        <p:spPr>
          <a:xfrm>
            <a:off x="5898475" y="1635750"/>
            <a:ext cx="3016800" cy="13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Interpolation and regridding algorithms</a:t>
            </a:r>
            <a:endParaRPr sz="1800">
              <a:solidFill>
                <a:srgbClr val="11557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0975" y="2970325"/>
            <a:ext cx="3071024" cy="20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14850" y="58013"/>
            <a:ext cx="404287" cy="4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/>
        </p:nvSpPr>
        <p:spPr>
          <a:xfrm>
            <a:off x="3294300" y="3721700"/>
            <a:ext cx="25554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Matplotlib</a:t>
            </a:r>
            <a:endParaRPr sz="1800">
              <a:solidFill>
                <a:srgbClr val="11557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interface</a:t>
            </a:r>
            <a:endParaRPr/>
          </a:p>
        </p:txBody>
      </p:sp>
      <p:sp>
        <p:nvSpPr>
          <p:cNvPr id="177" name="Google Shape;177;p20"/>
          <p:cNvSpPr txBox="1"/>
          <p:nvPr>
            <p:ph type="ctrTitle"/>
          </p:nvPr>
        </p:nvSpPr>
        <p:spPr>
          <a:xfrm>
            <a:off x="5535950" y="2626350"/>
            <a:ext cx="562800" cy="2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v2</a:t>
            </a:r>
            <a:endParaRPr sz="1200">
              <a:solidFill>
                <a:srgbClr val="11557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/>
          <p:nvPr/>
        </p:nvSpPr>
        <p:spPr>
          <a:xfrm>
            <a:off x="0" y="-1200"/>
            <a:ext cx="9144000" cy="51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>
            <p:ph idx="1" type="subTitle"/>
          </p:nvPr>
        </p:nvSpPr>
        <p:spPr>
          <a:xfrm>
            <a:off x="781550" y="87300"/>
            <a:ext cx="1532700" cy="3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SciTools</a:t>
            </a:r>
            <a:endParaRPr b="1"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75" y="113150"/>
            <a:ext cx="341700" cy="3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/>
        </p:nvSpPr>
        <p:spPr>
          <a:xfrm>
            <a:off x="6488425" y="0"/>
            <a:ext cx="23439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Iris updates</a:t>
            </a:r>
            <a:endParaRPr b="1" sz="1800"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4850" y="58013"/>
            <a:ext cx="404287" cy="4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>
            <p:ph type="ctrTitle"/>
          </p:nvPr>
        </p:nvSpPr>
        <p:spPr>
          <a:xfrm>
            <a:off x="762000" y="1092300"/>
            <a:ext cx="8019000" cy="4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Repo status</a:t>
            </a:r>
            <a:endParaRPr sz="1800">
              <a:solidFill>
                <a:srgbClr val="11557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 rotWithShape="1">
          <a:blip r:embed="rId5">
            <a:alphaModFix/>
          </a:blip>
          <a:srcRect b="2909" l="0" r="0" t="2919"/>
          <a:stretch/>
        </p:blipFill>
        <p:spPr>
          <a:xfrm>
            <a:off x="762000" y="1548000"/>
            <a:ext cx="8018998" cy="21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>
            <p:ph type="ctrTitle"/>
          </p:nvPr>
        </p:nvSpPr>
        <p:spPr>
          <a:xfrm>
            <a:off x="762000" y="3709700"/>
            <a:ext cx="8019000" cy="4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1557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github.com/SciTools/iris</a:t>
            </a:r>
            <a:endParaRPr sz="1800">
              <a:solidFill>
                <a:srgbClr val="11557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6004500" y="4454450"/>
            <a:ext cx="2776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1557C"/>
                </a:solidFill>
                <a:latin typeface="Open Sans"/>
                <a:ea typeface="Open Sans"/>
                <a:cs typeface="Open Sans"/>
                <a:sym typeface="Open Sans"/>
              </a:rPr>
              <a:t>As of the 29th June 2018</a:t>
            </a:r>
            <a:endParaRPr sz="1200">
              <a:solidFill>
                <a:srgbClr val="11557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