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9753600" cx="13004800"/>
  <p:notesSz cx="13004800" cy="9753600"/>
  <p:embeddedFontLst>
    <p:embeddedFont>
      <p:font typeface="Merriweather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26E11B-B7B3-4736-B4A2-3877AC999D55}">
  <a:tblStyle styleId="{EC26E11B-B7B3-4736-B4A2-3877AC999D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erriweatherSans-bold.fntdata"/><Relationship Id="rId14" Type="http://schemas.openxmlformats.org/officeDocument/2006/relationships/font" Target="fonts/MerriweatherSans-regular.fntdata"/><Relationship Id="rId17" Type="http://schemas.openxmlformats.org/officeDocument/2006/relationships/font" Target="fonts/MerriweatherSans-boldItalic.fntdata"/><Relationship Id="rId16" Type="http://schemas.openxmlformats.org/officeDocument/2006/relationships/font" Target="fonts/Merriweather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910329" y="520700"/>
            <a:ext cx="518414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7500" y="4461179"/>
            <a:ext cx="12369800" cy="19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910329" y="520700"/>
            <a:ext cx="518414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910329" y="520700"/>
            <a:ext cx="518414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3004800" cy="9753600"/>
          </a:xfrm>
          <a:custGeom>
            <a:pathLst>
              <a:path extrusionOk="0" h="9753600" w="130048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10329" y="520700"/>
            <a:ext cx="518414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7500" y="4461179"/>
            <a:ext cx="12369800" cy="19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2.png"/><Relationship Id="rId13" Type="http://schemas.openxmlformats.org/officeDocument/2006/relationships/hyperlink" Target="http://yt-project.org/" TargetMode="Externa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jpg"/><Relationship Id="rId9" Type="http://schemas.openxmlformats.org/officeDocument/2006/relationships/image" Target="../media/image4.jpg"/><Relationship Id="rId15" Type="http://schemas.openxmlformats.org/officeDocument/2006/relationships/image" Target="../media/image18.jpg"/><Relationship Id="rId14" Type="http://schemas.openxmlformats.org/officeDocument/2006/relationships/image" Target="../media/image15.jpg"/><Relationship Id="rId17" Type="http://schemas.openxmlformats.org/officeDocument/2006/relationships/image" Target="../media/image24.png"/><Relationship Id="rId16" Type="http://schemas.openxmlformats.org/officeDocument/2006/relationships/image" Target="../media/image8.jpg"/><Relationship Id="rId5" Type="http://schemas.openxmlformats.org/officeDocument/2006/relationships/image" Target="../media/image1.jpg"/><Relationship Id="rId19" Type="http://schemas.openxmlformats.org/officeDocument/2006/relationships/image" Target="../media/image3.jpg"/><Relationship Id="rId6" Type="http://schemas.openxmlformats.org/officeDocument/2006/relationships/image" Target="../media/image17.jpg"/><Relationship Id="rId18" Type="http://schemas.openxmlformats.org/officeDocument/2006/relationships/image" Target="../media/image5.jp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9.jpg"/><Relationship Id="rId5" Type="http://schemas.openxmlformats.org/officeDocument/2006/relationships/image" Target="../media/image26.jpg"/><Relationship Id="rId6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fa.harvar.edu/~jzuhone/" TargetMode="External"/><Relationship Id="rId4" Type="http://schemas.openxmlformats.org/officeDocument/2006/relationships/hyperlink" Target="http://www.cfa.harvar.edu/~jzuhone/" TargetMode="External"/><Relationship Id="rId9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5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406400" y="6140894"/>
            <a:ext cx="12192000" cy="635"/>
          </a:xfrm>
          <a:custGeom>
            <a:pathLst>
              <a:path extrusionOk="0" h="635" w="12192000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noFill/>
          <a:ln cap="flat" cmpd="sng" w="381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444500" y="5969000"/>
            <a:ext cx="11988165" cy="209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0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SCIPY	TOOLS	PLENARY</a:t>
            </a:r>
            <a:endParaRPr sz="1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15900" y="3995225"/>
            <a:ext cx="72108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NATHAN GOLDBAUM,</a:t>
            </a:r>
            <a:endParaRPr b="1" i="0" sz="5200" u="none" cap="none" strike="noStrike">
              <a:solidFill>
                <a:srgbClr val="34A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215900" y="4791613"/>
            <a:ext cx="12275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ON BEHALF OF THE YT PROJECT</a:t>
            </a: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416800" y="660236"/>
            <a:ext cx="4701578" cy="3982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4742290" y="4856341"/>
            <a:ext cx="2545740" cy="2180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10103216" y="7218152"/>
            <a:ext cx="2783673" cy="21455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9956840" y="2478054"/>
            <a:ext cx="2802506" cy="21454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10073739" y="97868"/>
            <a:ext cx="2813230" cy="216830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3177890" y="4985322"/>
            <a:ext cx="650875" cy="560070"/>
          </a:xfrm>
          <a:custGeom>
            <a:pathLst>
              <a:path extrusionOk="0" h="560070" w="650875">
                <a:moveTo>
                  <a:pt x="370772" y="0"/>
                </a:moveTo>
                <a:lnTo>
                  <a:pt x="370772" y="139946"/>
                </a:lnTo>
                <a:lnTo>
                  <a:pt x="0" y="139946"/>
                </a:lnTo>
                <a:lnTo>
                  <a:pt x="0" y="419840"/>
                </a:lnTo>
                <a:lnTo>
                  <a:pt x="370772" y="419840"/>
                </a:lnTo>
                <a:lnTo>
                  <a:pt x="370772" y="559786"/>
                </a:lnTo>
                <a:lnTo>
                  <a:pt x="650665" y="279894"/>
                </a:lnTo>
                <a:lnTo>
                  <a:pt x="370772" y="0"/>
                </a:lnTo>
                <a:close/>
              </a:path>
            </a:pathLst>
          </a:custGeom>
          <a:solidFill>
            <a:srgbClr val="34A5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2971800" y="3810000"/>
            <a:ext cx="10636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noAutofit/>
          </a:bodyPr>
          <a:lstStyle/>
          <a:p>
            <a:pPr indent="-114300" lvl="0" marL="127000" marR="508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489BF"/>
                </a:solidFill>
                <a:latin typeface="Arial"/>
                <a:ea typeface="Arial"/>
                <a:cs typeface="Arial"/>
                <a:sym typeface="Arial"/>
              </a:rPr>
              <a:t>Ingest  Data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182685" y="5068453"/>
            <a:ext cx="650875" cy="560070"/>
          </a:xfrm>
          <a:custGeom>
            <a:pathLst>
              <a:path extrusionOk="0" h="560070" w="650875">
                <a:moveTo>
                  <a:pt x="370773" y="0"/>
                </a:moveTo>
                <a:lnTo>
                  <a:pt x="370773" y="139947"/>
                </a:lnTo>
                <a:lnTo>
                  <a:pt x="0" y="139947"/>
                </a:lnTo>
                <a:lnTo>
                  <a:pt x="0" y="419840"/>
                </a:lnTo>
                <a:lnTo>
                  <a:pt x="370773" y="419840"/>
                </a:lnTo>
                <a:lnTo>
                  <a:pt x="370773" y="559786"/>
                </a:lnTo>
                <a:lnTo>
                  <a:pt x="650666" y="279894"/>
                </a:lnTo>
                <a:lnTo>
                  <a:pt x="370773" y="0"/>
                </a:lnTo>
                <a:close/>
              </a:path>
            </a:pathLst>
          </a:custGeom>
          <a:solidFill>
            <a:srgbClr val="34A5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7429500" y="3937000"/>
            <a:ext cx="215836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noAutofit/>
          </a:bodyPr>
          <a:lstStyle/>
          <a:p>
            <a:pPr indent="304800" lvl="0" marL="12700" marR="508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489BF"/>
                </a:solidFill>
                <a:latin typeface="Arial"/>
                <a:ea typeface="Arial"/>
                <a:cs typeface="Arial"/>
                <a:sym typeface="Arial"/>
              </a:rPr>
              <a:t>Analysis/  Visualization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488088" y="4683301"/>
            <a:ext cx="1767680" cy="12598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520700" y="5003800"/>
            <a:ext cx="17024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Ramses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358310" y="513083"/>
            <a:ext cx="2027092" cy="94463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358310" y="1716259"/>
            <a:ext cx="2027056" cy="12598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488089" y="8469786"/>
            <a:ext cx="1767678" cy="11335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609600" y="8686800"/>
            <a:ext cx="15252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Gadget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58310" y="6753644"/>
            <a:ext cx="2027092" cy="6787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39876" y="6051902"/>
            <a:ext cx="2264106" cy="74563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594100" y="152400"/>
            <a:ext cx="52628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13"/>
              </a:rPr>
              <a:t>http://yt-project.org</a:t>
            </a:r>
            <a:endParaRPr b="1" i="0" sz="4500" u="none" cap="none" strike="noStrike">
              <a:solidFill>
                <a:srgbClr val="34A5DA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10215294" y="4742474"/>
            <a:ext cx="2530298" cy="214550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88089" y="3234552"/>
            <a:ext cx="1767678" cy="1272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622300" y="3568700"/>
            <a:ext cx="14992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527284" y="1334449"/>
            <a:ext cx="2975743" cy="276426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273689" y="7211780"/>
            <a:ext cx="3811607" cy="12721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213649" y="7513066"/>
            <a:ext cx="2316699" cy="82189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6669942" y="3117228"/>
            <a:ext cx="892476" cy="44332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3060700" y="8877300"/>
            <a:ext cx="633666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https://github.com/yt-project/yt</a:t>
            </a:r>
            <a:endParaRPr sz="3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3910329" y="520700"/>
            <a:ext cx="518414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A COMMUNITY OF PRACTICE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419100" y="8534400"/>
            <a:ext cx="1217739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“Scaling a code in the human dimension”: https://arxiv.org/abs/1301.7064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2146300" y="7213600"/>
            <a:ext cx="870077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123	CONTRIBUTORS	AS	OF	JUNE	2018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9"/>
          <p:cNvGraphicFramePr/>
          <p:nvPr/>
        </p:nvGraphicFramePr>
        <p:xfrm>
          <a:off x="42545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{EC26E11B-B7B3-4736-B4A2-3877AC999D55}</a:tableStyleId>
              </a:tblPr>
              <a:tblGrid>
                <a:gridCol w="1882775"/>
                <a:gridCol w="2002800"/>
                <a:gridCol w="2040900"/>
                <a:gridCol w="2134225"/>
                <a:gridCol w="2027550"/>
                <a:gridCol w="1948825"/>
              </a:tblGrid>
              <a:tr h="2267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Tom Abel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Bili Dong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Allyson Julian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Yuan Li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Regan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Antoine Strugarek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Gabriel Altay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Donald E Willcox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Anni Jarvenpaa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Alex Lindsay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Mark Richardson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Elizabeth Tasker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Kenza Arraki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Nicholas Earl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Christian Karch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Yingchao Lu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Sherwood Richers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Robert Thompson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Kirk Barrow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Hilary Egan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Max Katz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Yinghe Lu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Thomas Robitaille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 Thompson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Ricarda Beckmann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Daniel Fenn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BW Keller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 Malone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Anna Rosen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Benjamin Thompson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Christoph Behrens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Forbes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Ashley Kelly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McCann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Chuck Rozhon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Joseph Tomlinson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Elliott Biondo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Enrico Garaldi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Chang-Goo Kim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Jonah Miller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Douglas Rudd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Stephanie Tonnesen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Alex Bogert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 Geen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Ji-hoon Kim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Joshua Moloney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Rafael Ruggiero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Matthew Turk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 Borrow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Austin Gilbert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Steffen Klemer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 Moody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Hsi-Yu Schive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Miguel de Val-Borro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Robert Bradshaw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Adam Ginsburg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Fabian Koller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Christopher Moody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Anthony Scopatz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Kausik Venkat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Andre-Patrick Bubel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Nick Gnedin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Claire Kopenhafer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Stuart Mumford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Noel Scudder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Casey W. Stark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Corentin Cadiou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Nathan Goldbaum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Kacper Kowalik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Madicken Munk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Patrick Shriwise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Rick Wagner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Pengfei Chen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William Gray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Matthew Krafczyk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Andrew Myers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Devin Silvia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Mike Warren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Yi-Hao Chen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Philipp Grete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Mark Krumholz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Jill Naiman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Abhishek Singh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Charlie Watson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Salvatore Cielo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Max Gronke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Michael Kuhlen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Desika Narayanan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 Skillman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Andrew Wetzel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David Collins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Markus Haider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Avik Laha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Kaylea Nelson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Stephen Skory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Wise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Marianne Corvellec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Eric Hallman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Meagan Lang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Brian O'Shea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Joseph Smidt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Michael Zingale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Jared Coughlin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David Hannasch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Erwin Lau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J.S. Oishi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Aaron Smith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ZuHone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Brian Crosby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Stephanie Ho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Eve Lee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JC Passy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Britton Smith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Weiguang Cui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Cameron Hummels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Doris Lee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Hugo Pfister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Geoffrey So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  <a:tr h="2267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Andrew Cunningham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Suoqing Ji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11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 Leitner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David Perez-Suarez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 Soref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3910329" y="520700"/>
            <a:ext cx="518414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A COMMUNITY OF PRACTICE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419100" y="8534400"/>
            <a:ext cx="1217739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“Scaling a code in the human dimension”: https://arxiv.org/abs/1301.7064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2146300" y="7213600"/>
            <a:ext cx="870077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123	CONTRIBUTORS	AS	OF	JUNE	2018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0"/>
          <p:cNvGraphicFramePr/>
          <p:nvPr/>
        </p:nvGraphicFramePr>
        <p:xfrm>
          <a:off x="42545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{EC26E11B-B7B3-4736-B4A2-3877AC999D55}</a:tableStyleId>
              </a:tblPr>
              <a:tblGrid>
                <a:gridCol w="1882775"/>
                <a:gridCol w="2035175"/>
                <a:gridCol w="2008500"/>
                <a:gridCol w="2134225"/>
                <a:gridCol w="2027550"/>
                <a:gridCol w="1948825"/>
              </a:tblGrid>
              <a:tr h="2267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Tom Abel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Bili Dong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Allyson Julian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Yuan Li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Regan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Antoine Strugarek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Gabriel Altay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Donald E Willcox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Anni Jarvenpaa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Alex Lindsay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Mark Richardson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Elizabeth Tasker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Kenza Arraki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Nicholas Earl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Christian Karch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Yingchao Lu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Sherwood Richers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Robert Thompson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Kirk Barrow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Hilary Egan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Max Katz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Yinghe Lu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Thomas Robitaille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 Thompson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Ricarda Beckmann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Daniel Fenn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BW Keller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 Malone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Anna Rosen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Benjamin Thompson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Christoph Behrens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Forbes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Ashley Kelly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McCann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Chuck Rozhon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Joseph Tomlinson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Elliott Biondo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Enrico Garaldi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Chang-Goo Kim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Jonah Miller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1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Douglas Rudd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Stephanie Tonnesen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Alex Bogert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 Geen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Ji-hoon Kim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Joshua Moloney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Rafael Ruggiero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6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Matthew Turk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 Borrow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Austin Gilbert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Steffen Klemer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 Moody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Hsi-Yu Schive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Miguel de Val-Borro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Robert Bradshaw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Adam Ginsburg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Fabian Koller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Christopher Moody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1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Anthony Scopatz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Kausik Venkat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Andre-Patrick Bubel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Nick Gnedin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Claire Kopenhafer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Stuart Mumford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Noel Scudder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6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Casey W. Star</a:t>
                      </a: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Corentin Cadiou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Nathan Goldbaum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Kacper Kowalik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Madicken Munk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Patrick Shriwise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Rick Wagner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Pengfei Chen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William Gray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Matthew Krafczyk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Andrew Myers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Devin Silvia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Mike Warren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Yi-Hao Chen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Philipp Grete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Mark Krumholz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Jill Naiman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1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Abhishek Singh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7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Charlie Watson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Salvatore Cielo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Max Gronke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Michael Kuhlen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Desika Narayanan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1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 Skillman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6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Andrew Wetzel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David Collins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Markus Haider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Avik Laha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Kaylea Nelson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1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Stephen Skory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6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Wise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Marianne Corvellec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Eric Hallman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Meagan Lang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Brian O'Shea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Joseph Smidt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6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Michael Zingale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Jared Coughlin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David Hannasch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Erwin Lau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J.S. Oishi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Aaron Smith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6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John ZuHone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Brian Crosby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Stephanie Ho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Eve Lee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JC Passy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1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Britton Smith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Weiguang Cui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Cameron Hummels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Doris Lee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Hugo Pfister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Geoffrey So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  <a:tr h="226700">
                <a:tc>
                  <a:txBody>
                    <a:bodyPr>
                      <a:noAutofit/>
                    </a:bodyPr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Andrew Cunningham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31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Suoqing Ji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79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 Leitner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536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David Perez-Suarez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02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838787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Josh Soref</a:t>
                      </a:r>
                      <a:endParaRPr sz="13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75" marB="0" marR="0" marL="0">
                    <a:solidFill>
                      <a:srgbClr val="2222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2222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317500" y="513080"/>
            <a:ext cx="618363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5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NEW IN YT 3.5, DUE OUT SOON (TM)</a:t>
            </a:r>
            <a:endParaRPr b="1" i="0" sz="4550" u="none" cap="none" strike="noStrike">
              <a:solidFill>
                <a:srgbClr val="34A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317500" y="1819579"/>
            <a:ext cx="6073775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444500" lvl="0" marL="457200" marR="5080" rtl="0" algn="l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25">
                <a:solidFill>
                  <a:srgbClr val="34A5DA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▸	</a:t>
            </a: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 whole bunch of minor  improvements and bugfixes, &gt;200  merged pull requests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317500" y="4461179"/>
            <a:ext cx="6126480" cy="19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-444500" lvl="0" marL="457200" marR="5080" rtl="0" algn="l">
              <a:lnSpc>
                <a:spcPct val="112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25">
                <a:solidFill>
                  <a:srgbClr val="34A5DA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▸	</a:t>
            </a: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Substantial improvements to the  RAMSES frontend (credit: Corentin  Cadiou, Ricarda Beckmann, Huge  Pfister, others)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317500" y="7640319"/>
            <a:ext cx="5908675" cy="47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25">
                <a:solidFill>
                  <a:srgbClr val="34A5DA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▸	</a:t>
            </a: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Last version to support Python2.7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6745134" y="1141752"/>
            <a:ext cx="5975553" cy="7571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6912965" y="1751514"/>
            <a:ext cx="501015" cy="6959600"/>
          </a:xfrm>
          <a:custGeom>
            <a:pathLst>
              <a:path extrusionOk="0" h="6959600" w="501015">
                <a:moveTo>
                  <a:pt x="0" y="0"/>
                </a:moveTo>
                <a:lnTo>
                  <a:pt x="500410" y="0"/>
                </a:lnTo>
                <a:lnTo>
                  <a:pt x="500410" y="6959599"/>
                </a:lnTo>
                <a:lnTo>
                  <a:pt x="0" y="6959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5346700" y="0"/>
            <a:ext cx="260604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520700" lvl="0" marL="12700" marR="508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YT	4.0:  YT	BEYOND</a:t>
            </a:r>
            <a:endParaRPr b="1" i="0" sz="6000" u="none" cap="none" strike="noStrike">
              <a:solidFill>
                <a:srgbClr val="34A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9188061" y="5328758"/>
            <a:ext cx="3389172" cy="3389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615214" y="289045"/>
            <a:ext cx="2975132" cy="29751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9207500" y="8663940"/>
            <a:ext cx="335661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88265" marR="88900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Volume Rendering of Whole-Earth  Seismology Simulation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Ben Holtzman (Columbia University)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489813" y="362125"/>
            <a:ext cx="3389172" cy="26647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723900" y="3126739"/>
            <a:ext cx="290893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03200" lvl="0" marL="2159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FVCOM Ocean Forecast Model  of the North Atlantic Coast  (NOAA, UMass Dartmouth)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9474200" y="3406140"/>
            <a:ext cx="3262629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03200" marR="209550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Weather Radar Prediction from  Tornadogenesis Simulation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Leigh Orf (University of Wisconsin),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777680" y="5586209"/>
            <a:ext cx="3389172" cy="33891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330700" y="2247900"/>
            <a:ext cx="4637405" cy="3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ASTROPHYSICS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864" marR="37465" rtl="0" algn="ctr">
              <a:lnSpc>
                <a:spcPct val="1333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See our grant on FigShare  for details: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NSF SI2-SSI OAC-1663914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(goo.gl/6w25zy)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228600" y="6471920"/>
            <a:ext cx="8625840" cy="31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5080000" marR="735965" rtl="0" algn="ctr">
              <a:lnSpc>
                <a:spcPct val="11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Planned Release:  Summer 2019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342765" marR="5080" rtl="0" algn="ctr">
              <a:lnSpc>
                <a:spcPct val="1131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We have an open postdoc  at NCSA to work on this!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41300" marR="4145915" rtl="0" algn="l">
              <a:lnSpc>
                <a:spcPct val="114599"/>
              </a:lnSpc>
              <a:spcBef>
                <a:spcPts val="26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WARPX Laser Wakefield Acceleration Simulation  Maxence Thévenet &amp; the WarpX team (LBL)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06400" y="330200"/>
            <a:ext cx="49866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rPr>
              <a:t>YT EXTENSION ECOSYSTEM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774700" y="1290827"/>
            <a:ext cx="135890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4A5DA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4A5DA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206500" y="1298854"/>
            <a:ext cx="5393690" cy="5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151384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Trident (trident-project.org)  Maintainer: Cameron Hummels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35000" marR="31115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Generate synthetic absorption spectra  from simulation data loadable by yt.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3873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ytini (www.ytini.com)  Maintainer: Jill Naiman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22300" marR="179705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Interface between yt and the Houdini  commercial volume rendering and  special effects suite.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694055" rtl="0" algn="l">
              <a:lnSpc>
                <a:spcPct val="1151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ytree (ytree.readthedocs.io/en/latest/)  Maintainer: Britton Smith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350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Load and process halo merger trees in  yt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206500" y="7090054"/>
            <a:ext cx="541782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PyXSIM (he</a:t>
            </a:r>
            <a:r>
              <a:rPr lang="en-US" sz="2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a-www.cfa.harva</a:t>
            </a: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lang="en-US" sz="2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.edu/~jzuhone/ </a:t>
            </a: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 pyxsim)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Maintainer: John ZuHone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35000" marR="1447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Generate synthetic x-ray observations  for data loadable by yt.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228600" y="1343377"/>
            <a:ext cx="840014" cy="8280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228600" y="3323651"/>
            <a:ext cx="840014" cy="100898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228600" y="7300685"/>
            <a:ext cx="840014" cy="8400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7931150" y="1479550"/>
            <a:ext cx="4483100" cy="637561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988300" y="8089900"/>
            <a:ext cx="4359910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noAutofit/>
          </a:bodyPr>
          <a:lstStyle/>
          <a:p>
            <a:pPr indent="2540" lvl="0" marL="12700" marR="508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AA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Synthetic Spectrum Generation with Trident  (Cameron Hummels, Britton Smith and Devin Silvia,  ApJ 847 59H 2017)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228600" y="5460837"/>
            <a:ext cx="840014" cy="71152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