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3f7c773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3f7c77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a3f7c773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a3f7c77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3f7c773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3f7c773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a3f7c77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a3f7c77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77000" y="3334775"/>
            <a:ext cx="8299500" cy="6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w</a:t>
            </a:r>
            <a:r>
              <a:rPr lang="en" sz="3600">
                <a:solidFill>
                  <a:schemeClr val="dk2"/>
                </a:solidFill>
              </a:rPr>
              <a:t>hat’s new and what’s next</a:t>
            </a:r>
            <a:endParaRPr sz="36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7011" t="0"/>
          <a:stretch/>
        </p:blipFill>
        <p:spPr>
          <a:xfrm>
            <a:off x="522000" y="748650"/>
            <a:ext cx="6138000" cy="24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77000" y="4385075"/>
            <a:ext cx="4743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</a:t>
            </a:r>
            <a:r>
              <a:rPr lang="en" sz="1800"/>
              <a:t>Stephan Hoyer (@shoyer)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4463400" y="2530775"/>
            <a:ext cx="2817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at SciPy 2018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What’s xarray?</a:t>
            </a:r>
            <a:endParaRPr i="1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27525"/>
            <a:ext cx="8839201" cy="223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51400" y="1093925"/>
            <a:ext cx="84510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</a:t>
            </a:r>
            <a:r>
              <a:rPr lang="en" sz="2400">
                <a:solidFill>
                  <a:schemeClr val="dk1"/>
                </a:solidFill>
              </a:rPr>
              <a:t>abeled N-D arrays and datasets for Python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“NumPy with labels” or “N-dimensional pandas”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What’s n</a:t>
            </a:r>
            <a:r>
              <a:rPr i="1" lang="en"/>
              <a:t>ew</a:t>
            </a:r>
            <a:r>
              <a:rPr lang="en"/>
              <a:t>: </a:t>
            </a:r>
            <a:r>
              <a:rPr lang="en"/>
              <a:t>xarray.apply_ufunc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Handles all the boilerplate involved in wrapping a NumPy function.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usage:</a:t>
            </a:r>
            <a:endParaRPr b="1">
              <a:solidFill>
                <a:srgbClr val="4040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99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spearman_correlation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dim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xarray</a:t>
            </a:r>
            <a:r>
              <a:rPr b="1"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apply_ufunc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spearman_correlation_gufunc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input_core_dims</a:t>
            </a:r>
            <a:r>
              <a:rPr b="1"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dim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dim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b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dask</a:t>
            </a:r>
            <a:r>
              <a:rPr b="1"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'parallelized'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output_dtypes</a:t>
            </a:r>
            <a:r>
              <a:rPr b="1"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 flipH="1">
            <a:off x="5176125" y="2501750"/>
            <a:ext cx="1051800" cy="51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73" idx="1"/>
          </p:cNvCxnSpPr>
          <p:nvPr/>
        </p:nvCxnSpPr>
        <p:spPr>
          <a:xfrm rot="10800000">
            <a:off x="4426100" y="3761575"/>
            <a:ext cx="854100" cy="62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75" idx="1"/>
          </p:cNvCxnSpPr>
          <p:nvPr/>
        </p:nvCxnSpPr>
        <p:spPr>
          <a:xfrm rot="10800000">
            <a:off x="5872100" y="3473300"/>
            <a:ext cx="614100" cy="5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6486200" y="3012050"/>
            <a:ext cx="25137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Core dimensions over which the computation takes place</a:t>
            </a:r>
            <a:endParaRPr sz="1800"/>
          </a:p>
        </p:txBody>
      </p:sp>
      <p:sp>
        <p:nvSpPr>
          <p:cNvPr id="76" name="Google Shape;76;p15"/>
          <p:cNvSpPr txBox="1"/>
          <p:nvPr/>
        </p:nvSpPr>
        <p:spPr>
          <a:xfrm>
            <a:off x="6227925" y="1898750"/>
            <a:ext cx="2322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that supports NumPy style broadcasting</a:t>
            </a:r>
            <a:endParaRPr sz="1800"/>
          </a:p>
        </p:txBody>
      </p:sp>
      <p:sp>
        <p:nvSpPr>
          <p:cNvPr id="73" name="Google Shape;73;p15"/>
          <p:cNvSpPr txBox="1"/>
          <p:nvPr/>
        </p:nvSpPr>
        <p:spPr>
          <a:xfrm>
            <a:off x="5280200" y="4049725"/>
            <a:ext cx="282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Automatic parallelization with dask!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43000"/>
            <a:ext cx="85206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What’s n</a:t>
            </a:r>
            <a:r>
              <a:rPr i="1" lang="en"/>
              <a:t>ew</a:t>
            </a:r>
            <a:r>
              <a:rPr lang="en"/>
              <a:t>: multi-dimensional vectorized indexing and interpolation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513000" y="1297200"/>
            <a:ext cx="82710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lat 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xr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DataArray(z, dims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], coords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5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: z})</a:t>
            </a:r>
            <a:b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lon 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xr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DataArray((x[:, np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newaxis]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5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270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cos(z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5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180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5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270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C65D0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                dims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], coords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5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: x, </a:t>
            </a:r>
            <a:r>
              <a:rPr lang="en" sz="15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: z})</a:t>
            </a:r>
            <a:b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dsi 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ds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interp(lon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lon, lat</a:t>
            </a:r>
            <a:r>
              <a:rPr lang="en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lat)</a:t>
            </a:r>
            <a:endParaRPr sz="1500"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6162" r="5043" t="5123"/>
          <a:stretch/>
        </p:blipFill>
        <p:spPr>
          <a:xfrm>
            <a:off x="311700" y="2589400"/>
            <a:ext cx="5844300" cy="24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308000" y="4301025"/>
            <a:ext cx="1476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Keisuke Fujii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000" y="2873150"/>
            <a:ext cx="1434300" cy="14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88425"/>
            <a:ext cx="85206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What’s next</a:t>
            </a:r>
            <a:r>
              <a:rPr lang="en"/>
              <a:t>: extensible “duck arrays” in xarray</a:t>
            </a:r>
            <a:endParaRPr/>
          </a:p>
        </p:txBody>
      </p:sp>
      <p:grpSp>
        <p:nvGrpSpPr>
          <p:cNvPr id="91" name="Google Shape;91;p17"/>
          <p:cNvGrpSpPr/>
          <p:nvPr/>
        </p:nvGrpSpPr>
        <p:grpSpPr>
          <a:xfrm>
            <a:off x="5234403" y="3025684"/>
            <a:ext cx="1400708" cy="1762659"/>
            <a:chOff x="509975" y="1843875"/>
            <a:chExt cx="1575600" cy="1982744"/>
          </a:xfrm>
        </p:grpSpPr>
        <p:pic>
          <p:nvPicPr>
            <p:cNvPr id="92" name="Google Shape;92;p17"/>
            <p:cNvPicPr preferRelativeResize="0"/>
            <p:nvPr/>
          </p:nvPicPr>
          <p:blipFill rotWithShape="1">
            <a:blip r:embed="rId3">
              <a:alphaModFix/>
            </a:blip>
            <a:srcRect b="59463" l="2480" r="67704" t="11490"/>
            <a:stretch/>
          </p:blipFill>
          <p:spPr>
            <a:xfrm>
              <a:off x="544625" y="2365925"/>
              <a:ext cx="1499400" cy="1460694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3" name="Google Shape;93;p17"/>
            <p:cNvSpPr txBox="1"/>
            <p:nvPr/>
          </p:nvSpPr>
          <p:spPr>
            <a:xfrm>
              <a:off x="509975" y="1843875"/>
              <a:ext cx="15756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/>
                <a:t>Categorical</a:t>
              </a:r>
              <a:endParaRPr i="1" sz="1800"/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6833909" y="3062197"/>
            <a:ext cx="1494540" cy="1689616"/>
            <a:chOff x="2493225" y="1841800"/>
            <a:chExt cx="1732800" cy="1958975"/>
          </a:xfrm>
        </p:grpSpPr>
        <p:sp>
          <p:nvSpPr>
            <p:cNvPr id="95" name="Google Shape;95;p17"/>
            <p:cNvSpPr txBox="1"/>
            <p:nvPr/>
          </p:nvSpPr>
          <p:spPr>
            <a:xfrm>
              <a:off x="2493225" y="1841800"/>
              <a:ext cx="1732800" cy="6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/>
                <a:t>Missing data</a:t>
              </a:r>
              <a:endParaRPr i="1" sz="1800"/>
            </a:p>
          </p:txBody>
        </p:sp>
        <p:pic>
          <p:nvPicPr>
            <p:cNvPr id="96" name="Google Shape;96;p17"/>
            <p:cNvPicPr preferRelativeResize="0"/>
            <p:nvPr/>
          </p:nvPicPr>
          <p:blipFill rotWithShape="1">
            <a:blip r:embed="rId4">
              <a:alphaModFix/>
            </a:blip>
            <a:srcRect b="23421" l="22683" r="51003" t="35256"/>
            <a:stretch/>
          </p:blipFill>
          <p:spPr>
            <a:xfrm>
              <a:off x="2575000" y="2358675"/>
              <a:ext cx="1499399" cy="14421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97" name="Google Shape;97;p17"/>
          <p:cNvGrpSpPr/>
          <p:nvPr/>
        </p:nvGrpSpPr>
        <p:grpSpPr>
          <a:xfrm>
            <a:off x="7570843" y="1199661"/>
            <a:ext cx="1261445" cy="1654226"/>
            <a:chOff x="7055025" y="1696001"/>
            <a:chExt cx="1499400" cy="1966274"/>
          </a:xfrm>
        </p:grpSpPr>
        <p:sp>
          <p:nvSpPr>
            <p:cNvPr id="98" name="Google Shape;98;p17"/>
            <p:cNvSpPr txBox="1"/>
            <p:nvPr/>
          </p:nvSpPr>
          <p:spPr>
            <a:xfrm>
              <a:off x="7055025" y="1696001"/>
              <a:ext cx="14994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/>
                <a:t>Physical Units</a:t>
              </a:r>
              <a:endParaRPr i="1" sz="1800"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7055025" y="2558275"/>
              <a:ext cx="1499400" cy="1104000"/>
            </a:xfrm>
            <a:prstGeom prst="rect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" name="Google Shape;10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50513" y="2747250"/>
              <a:ext cx="1308425" cy="768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7"/>
          <p:cNvGrpSpPr/>
          <p:nvPr/>
        </p:nvGrpSpPr>
        <p:grpSpPr>
          <a:xfrm>
            <a:off x="6035540" y="1224117"/>
            <a:ext cx="1261445" cy="1689688"/>
            <a:chOff x="4381675" y="1599350"/>
            <a:chExt cx="1499400" cy="2008425"/>
          </a:xfrm>
        </p:grpSpPr>
        <p:sp>
          <p:nvSpPr>
            <p:cNvPr id="102" name="Google Shape;102;p17"/>
            <p:cNvSpPr txBox="1"/>
            <p:nvPr/>
          </p:nvSpPr>
          <p:spPr>
            <a:xfrm>
              <a:off x="4381675" y="1599350"/>
              <a:ext cx="1499400" cy="5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/>
                <a:t>Sparse</a:t>
              </a:r>
              <a:endParaRPr i="1" sz="1800"/>
            </a:p>
          </p:txBody>
        </p:sp>
        <p:pic>
          <p:nvPicPr>
            <p:cNvPr id="103" name="Google Shape;103;p17"/>
            <p:cNvPicPr preferRelativeResize="0"/>
            <p:nvPr/>
          </p:nvPicPr>
          <p:blipFill rotWithShape="1">
            <a:blip r:embed="rId6">
              <a:alphaModFix/>
            </a:blip>
            <a:srcRect b="21473" l="10702" r="21473" t="10702"/>
            <a:stretch/>
          </p:blipFill>
          <p:spPr>
            <a:xfrm>
              <a:off x="4381675" y="2108375"/>
              <a:ext cx="1499400" cy="1499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04" name="Google Shape;104;p17"/>
          <p:cNvSpPr txBox="1"/>
          <p:nvPr/>
        </p:nvSpPr>
        <p:spPr>
          <a:xfrm>
            <a:off x="311700" y="1076400"/>
            <a:ext cx="36123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Currently we “hard code” support for </a:t>
            </a:r>
            <a:r>
              <a:rPr lang="en" sz="1800">
                <a:solidFill>
                  <a:schemeClr val="dk2"/>
                </a:solidFill>
              </a:rPr>
              <a:t>NumPy, </a:t>
            </a:r>
            <a:r>
              <a:rPr lang="en" sz="1800">
                <a:solidFill>
                  <a:schemeClr val="dk2"/>
                </a:solidFill>
              </a:rPr>
              <a:t>Dask and pandas.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Solution</a:t>
            </a:r>
            <a:r>
              <a:rPr lang="en" sz="1800">
                <a:solidFill>
                  <a:schemeClr val="dk2"/>
                </a:solidFill>
              </a:rPr>
              <a:t>: use NumPy as a higher level array API</a:t>
            </a:r>
            <a:r>
              <a:rPr lang="en" sz="1800">
                <a:solidFill>
                  <a:schemeClr val="dk2"/>
                </a:solidFill>
              </a:rPr>
              <a:t>, e.g., NEP-18: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__array_function__</a:t>
            </a:r>
            <a:r>
              <a:rPr lang="en" sz="1800">
                <a:solidFill>
                  <a:schemeClr val="dk2"/>
                </a:solidFill>
              </a:rPr>
              <a:t> protocol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(with Matthew Rocklin, Marten van Kerkwijk, Hameer Abbasi, Eric Wieser)</a:t>
            </a:r>
            <a:endParaRPr i="1">
              <a:solidFill>
                <a:schemeClr val="dk2"/>
              </a:solidFill>
            </a:endParaRPr>
          </a:p>
        </p:txBody>
      </p:sp>
      <p:grpSp>
        <p:nvGrpSpPr>
          <p:cNvPr id="105" name="Google Shape;105;p17"/>
          <p:cNvGrpSpPr/>
          <p:nvPr/>
        </p:nvGrpSpPr>
        <p:grpSpPr>
          <a:xfrm>
            <a:off x="4381975" y="1224125"/>
            <a:ext cx="1400700" cy="1673396"/>
            <a:chOff x="4381975" y="1224125"/>
            <a:chExt cx="1400700" cy="1673396"/>
          </a:xfrm>
        </p:grpSpPr>
        <p:pic>
          <p:nvPicPr>
            <p:cNvPr id="106" name="Google Shape;106;p17"/>
            <p:cNvPicPr preferRelativeResize="0"/>
            <p:nvPr/>
          </p:nvPicPr>
          <p:blipFill rotWithShape="1">
            <a:blip r:embed="rId7">
              <a:alphaModFix/>
            </a:blip>
            <a:srcRect b="0" l="23441" r="21713" t="0"/>
            <a:stretch/>
          </p:blipFill>
          <p:spPr>
            <a:xfrm>
              <a:off x="4381975" y="1674000"/>
              <a:ext cx="1400700" cy="12235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4381975" y="1224125"/>
              <a:ext cx="13131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/>
                <a:t>Distributed</a:t>
              </a:r>
              <a:endParaRPr i="1"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