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26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ec7a5c633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ec7a5c633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9fb79567e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9fb79567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26f42a1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26f42a1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b79567e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b79567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c7a5c63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c7a5c63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ensure the dnn would learn efficiently, we cleaned the raw dataset, removing columns, and performed dimensional analysis to ensure the units of measurement were equivalent. jared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fb79567e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fb79567e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35858832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35858832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ec7a5c633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ec7a5c633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ADADAD"/>
                </a:solidFill>
                <a:latin typeface="Times New Roman"/>
                <a:ea typeface="Times New Roman"/>
                <a:cs typeface="Times New Roman"/>
                <a:sym typeface="Times New Roman"/>
              </a:rPr>
              <a:t>MSE( mean squared error) and MAE(mean absolute error) to evaluate performance of our model - josh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b79567e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b79567e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Each data point represents the predicted value on the x axis, and the actual value on the y. The assumption here is if the numbers are the same, they will be on the line of best fit, therefore describing our model to be accurate. jared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16020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Improving Predictive Modeling in Pure Solvents and Hydrogel Systems</a:t>
            </a:r>
            <a:endParaRPr>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32584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Andrew Lefors, Joshua Yuan</a:t>
            </a:r>
            <a:endParaRPr>
              <a:latin typeface="Times New Roman"/>
              <a:ea typeface="Times New Roman"/>
              <a:cs typeface="Times New Roman"/>
              <a:sym typeface="Times New Roman"/>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579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t>Future Work</a:t>
            </a:r>
            <a:endParaRPr sz="3020"/>
          </a:p>
        </p:txBody>
      </p:sp>
      <p:sp>
        <p:nvSpPr>
          <p:cNvPr id="140" name="Google Shape;14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t>Additional work is being done to collect more diffusion rate data in from hydrogels and add them to the larger pure-solvent dataset to leverage the existing models. </a:t>
            </a:r>
          </a:p>
          <a:p>
            <a:pPr marL="742950" lvl="1" indent="-285750"/>
            <a:r>
              <a:rPr lang="en" dirty="0"/>
              <a:t>The datasets will be engineered to contain functional group contributions to match the existing pure solvent data set</a:t>
            </a:r>
          </a:p>
          <a:p>
            <a:pPr marL="742950" lvl="1" indent="-285750"/>
            <a:r>
              <a:rPr lang="en" dirty="0"/>
              <a:t>The pure solvent dataset has been augmented to include a percent polymer volume fraction feature to make it compaitble with future datasets.</a:t>
            </a:r>
          </a:p>
          <a:p>
            <a:pPr marL="1200150" lvl="2" indent="-285750"/>
            <a:r>
              <a:rPr lang="en" dirty="0"/>
              <a:t>Currently awaiting the corresponding author to provide the list of functional groups rather than DW identifiers.</a:t>
            </a:r>
            <a:endParaRPr dirty="0"/>
          </a:p>
          <a:p>
            <a:pPr marL="0" lvl="0" indent="0" algn="l" rtl="0">
              <a:spcBef>
                <a:spcPts val="1200"/>
              </a:spcBef>
              <a:spcAft>
                <a:spcPts val="1200"/>
              </a:spcAft>
              <a:buNone/>
            </a:pPr>
            <a:endParaRPr dirty="0"/>
          </a:p>
        </p:txBody>
      </p:sp>
      <p:sp>
        <p:nvSpPr>
          <p:cNvPr id="141" name="Google Shape;14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152475"/>
            <a:ext cx="8520600" cy="3470400"/>
          </a:xfrm>
          <a:prstGeom prst="rect">
            <a:avLst/>
          </a:prstGeom>
        </p:spPr>
        <p:txBody>
          <a:bodyPr spcFirstLastPara="1" wrap="square" lIns="91425" tIns="91425" rIns="91425" bIns="91425" anchor="t" anchorCtr="0">
            <a:normAutofit fontScale="92500" lnSpcReduction="20000"/>
          </a:bodyPr>
          <a:lstStyle/>
          <a:p>
            <a:pPr marL="457200" lvl="0" indent="-328453" algn="l" rtl="0">
              <a:lnSpc>
                <a:spcPct val="105000"/>
              </a:lnSpc>
              <a:spcBef>
                <a:spcPts val="0"/>
              </a:spcBef>
              <a:spcAft>
                <a:spcPts val="0"/>
              </a:spcAft>
              <a:buSzPct val="100000"/>
              <a:buFont typeface="Times New Roman"/>
              <a:buChar char="●"/>
            </a:pPr>
            <a:r>
              <a:rPr lang="en" sz="1700">
                <a:latin typeface="Times New Roman"/>
                <a:ea typeface="Times New Roman"/>
                <a:cs typeface="Times New Roman"/>
                <a:sym typeface="Times New Roman"/>
              </a:rPr>
              <a:t>Context and Significance:</a:t>
            </a:r>
            <a:endParaRPr sz="1700">
              <a:latin typeface="Times New Roman"/>
              <a:ea typeface="Times New Roman"/>
              <a:cs typeface="Times New Roman"/>
              <a:sym typeface="Times New Roman"/>
            </a:endParaRPr>
          </a:p>
          <a:p>
            <a:pPr marL="914400" lvl="1" indent="-304958" algn="l" rtl="0">
              <a:lnSpc>
                <a:spcPct val="105000"/>
              </a:lnSpc>
              <a:spcBef>
                <a:spcPts val="0"/>
              </a:spcBef>
              <a:spcAft>
                <a:spcPts val="0"/>
              </a:spcAft>
              <a:buSzPct val="100000"/>
              <a:buFont typeface="Times New Roman"/>
              <a:buChar char="○"/>
            </a:pPr>
            <a:r>
              <a:rPr lang="en" sz="1300">
                <a:latin typeface="Times New Roman"/>
                <a:ea typeface="Times New Roman"/>
                <a:cs typeface="Times New Roman"/>
                <a:sym typeface="Times New Roman"/>
              </a:rPr>
              <a:t>Current biomedical innovations are increasingly researching Microneedle technology using Hydrogels for painless and sustained delivery of medications. In order to design these devices, the diffusion rate of the compound must be known in that system to ensure proper therapeutic levels of the compound are delivered to the target tissue(s). To improve upon the tools to predict diffusion rates would increase the rate at which these technologies can be designed and tested, potentially improving lives.</a:t>
            </a:r>
            <a:endParaRPr sz="1300">
              <a:latin typeface="Times New Roman"/>
              <a:ea typeface="Times New Roman"/>
              <a:cs typeface="Times New Roman"/>
              <a:sym typeface="Times New Roman"/>
            </a:endParaRPr>
          </a:p>
          <a:p>
            <a:pPr marL="457200" lvl="0" indent="-328453" algn="l" rtl="0">
              <a:lnSpc>
                <a:spcPct val="105000"/>
              </a:lnSpc>
              <a:spcBef>
                <a:spcPts val="0"/>
              </a:spcBef>
              <a:spcAft>
                <a:spcPts val="0"/>
              </a:spcAft>
              <a:buSzPct val="100000"/>
              <a:buFont typeface="Times New Roman"/>
              <a:buChar char="●"/>
            </a:pPr>
            <a:r>
              <a:rPr lang="en" sz="1700">
                <a:latin typeface="Times New Roman"/>
                <a:ea typeface="Times New Roman"/>
                <a:cs typeface="Times New Roman"/>
                <a:sym typeface="Times New Roman"/>
              </a:rPr>
              <a:t>Primary Goal:</a:t>
            </a:r>
            <a:endParaRPr sz="1700">
              <a:latin typeface="Times New Roman"/>
              <a:ea typeface="Times New Roman"/>
              <a:cs typeface="Times New Roman"/>
              <a:sym typeface="Times New Roman"/>
            </a:endParaRPr>
          </a:p>
          <a:p>
            <a:pPr marL="914400" lvl="1" indent="-304958" algn="l" rtl="0">
              <a:lnSpc>
                <a:spcPct val="105000"/>
              </a:lnSpc>
              <a:spcBef>
                <a:spcPts val="0"/>
              </a:spcBef>
              <a:spcAft>
                <a:spcPts val="0"/>
              </a:spcAft>
              <a:buSzPct val="100000"/>
              <a:buFont typeface="Times New Roman"/>
              <a:buChar char="○"/>
            </a:pPr>
            <a:r>
              <a:rPr lang="en" sz="1300">
                <a:latin typeface="Times New Roman"/>
                <a:ea typeface="Times New Roman"/>
                <a:cs typeface="Times New Roman"/>
                <a:sym typeface="Times New Roman"/>
              </a:rPr>
              <a:t>Predict diffusion coefficients of chemical compounds based on their functional group contributions in pure solvent utilizing a Feed-forward Deep Neural Network to improve upon the SVM and Ensemble Tree models developed.</a:t>
            </a:r>
            <a:endParaRPr sz="1300">
              <a:latin typeface="Times New Roman"/>
              <a:ea typeface="Times New Roman"/>
              <a:cs typeface="Times New Roman"/>
              <a:sym typeface="Times New Roman"/>
            </a:endParaRPr>
          </a:p>
          <a:p>
            <a:pPr marL="457200" lvl="0" indent="-304958" algn="l" rtl="0">
              <a:lnSpc>
                <a:spcPct val="105000"/>
              </a:lnSpc>
              <a:spcBef>
                <a:spcPts val="0"/>
              </a:spcBef>
              <a:spcAft>
                <a:spcPts val="0"/>
              </a:spcAft>
              <a:buSzPct val="100000"/>
              <a:buFont typeface="Times New Roman"/>
              <a:buChar char="●"/>
            </a:pPr>
            <a:r>
              <a:rPr lang="en" sz="1300">
                <a:latin typeface="Times New Roman"/>
                <a:ea typeface="Times New Roman"/>
                <a:cs typeface="Times New Roman"/>
                <a:sym typeface="Times New Roman"/>
              </a:rPr>
              <a:t>Secondary Goal:</a:t>
            </a:r>
            <a:endParaRPr sz="1300">
              <a:latin typeface="Times New Roman"/>
              <a:ea typeface="Times New Roman"/>
              <a:cs typeface="Times New Roman"/>
              <a:sym typeface="Times New Roman"/>
            </a:endParaRPr>
          </a:p>
          <a:p>
            <a:pPr marL="914400" lvl="1" indent="-304958" algn="l" rtl="0">
              <a:lnSpc>
                <a:spcPct val="105000"/>
              </a:lnSpc>
              <a:spcBef>
                <a:spcPts val="0"/>
              </a:spcBef>
              <a:spcAft>
                <a:spcPts val="0"/>
              </a:spcAft>
              <a:buSzPct val="100000"/>
              <a:buFont typeface="Times New Roman"/>
              <a:buChar char="○"/>
            </a:pPr>
            <a:r>
              <a:rPr lang="en" sz="1300">
                <a:latin typeface="Times New Roman"/>
                <a:ea typeface="Times New Roman"/>
                <a:cs typeface="Times New Roman"/>
                <a:sym typeface="Times New Roman"/>
              </a:rPr>
              <a:t>Predict diffusion coefficients of chemical compounds based on their functional group contributions and the percent polymer volume fraction in a hydrogel solution using the same method.</a:t>
            </a:r>
            <a:endParaRPr sz="1700">
              <a:latin typeface="Times New Roman"/>
              <a:ea typeface="Times New Roman"/>
              <a:cs typeface="Times New Roman"/>
              <a:sym typeface="Times New Roman"/>
            </a:endParaRPr>
          </a:p>
          <a:p>
            <a:pPr marL="914400" lvl="1" indent="-304958" algn="l" rtl="0">
              <a:lnSpc>
                <a:spcPct val="105000"/>
              </a:lnSpc>
              <a:spcBef>
                <a:spcPts val="0"/>
              </a:spcBef>
              <a:spcAft>
                <a:spcPts val="0"/>
              </a:spcAft>
              <a:buSzPct val="100000"/>
              <a:buFont typeface="Times New Roman"/>
              <a:buChar char="○"/>
            </a:pPr>
            <a:r>
              <a:rPr lang="en" sz="1300">
                <a:latin typeface="Times New Roman"/>
                <a:ea typeface="Times New Roman"/>
                <a:cs typeface="Times New Roman"/>
                <a:sym typeface="Times New Roman"/>
              </a:rPr>
              <a:t>To create </a:t>
            </a:r>
            <a:endParaRPr sz="1300">
              <a:latin typeface="Times New Roman"/>
              <a:ea typeface="Times New Roman"/>
              <a:cs typeface="Times New Roman"/>
              <a:sym typeface="Times New Roman"/>
            </a:endParaRPr>
          </a:p>
          <a:p>
            <a:pPr marL="457200" lvl="0" indent="-328453" algn="l" rtl="0">
              <a:lnSpc>
                <a:spcPct val="105000"/>
              </a:lnSpc>
              <a:spcBef>
                <a:spcPts val="0"/>
              </a:spcBef>
              <a:spcAft>
                <a:spcPts val="0"/>
              </a:spcAft>
              <a:buSzPct val="100000"/>
              <a:buFont typeface="Times New Roman"/>
              <a:buChar char="●"/>
            </a:pPr>
            <a:r>
              <a:rPr lang="en" sz="1700">
                <a:latin typeface="Times New Roman"/>
                <a:ea typeface="Times New Roman"/>
                <a:cs typeface="Times New Roman"/>
                <a:sym typeface="Times New Roman"/>
              </a:rPr>
              <a:t>Expected Outcomes</a:t>
            </a:r>
            <a:endParaRPr sz="1700">
              <a:latin typeface="Times New Roman"/>
              <a:ea typeface="Times New Roman"/>
              <a:cs typeface="Times New Roman"/>
              <a:sym typeface="Times New Roman"/>
            </a:endParaRPr>
          </a:p>
          <a:p>
            <a:pPr marL="914400" lvl="1" indent="-304958" algn="l" rtl="0">
              <a:lnSpc>
                <a:spcPct val="105000"/>
              </a:lnSpc>
              <a:spcBef>
                <a:spcPts val="0"/>
              </a:spcBef>
              <a:spcAft>
                <a:spcPts val="0"/>
              </a:spcAft>
              <a:buSzPct val="100000"/>
              <a:buFont typeface="Times New Roman"/>
              <a:buChar char="○"/>
            </a:pPr>
            <a:r>
              <a:rPr lang="en" sz="1300">
                <a:latin typeface="Times New Roman"/>
                <a:ea typeface="Times New Roman"/>
                <a:cs typeface="Times New Roman"/>
                <a:sym typeface="Times New Roman"/>
              </a:rPr>
              <a:t>Develop a predictive model for diffusion in pure solvent capable of generalizing to unknowns.</a:t>
            </a:r>
            <a:endParaRPr sz="1300">
              <a:latin typeface="Times New Roman"/>
              <a:ea typeface="Times New Roman"/>
              <a:cs typeface="Times New Roman"/>
              <a:sym typeface="Times New Roman"/>
            </a:endParaRPr>
          </a:p>
          <a:p>
            <a:pPr marL="457200" lvl="0" indent="-304958" algn="l" rtl="0">
              <a:lnSpc>
                <a:spcPct val="105000"/>
              </a:lnSpc>
              <a:spcBef>
                <a:spcPts val="0"/>
              </a:spcBef>
              <a:spcAft>
                <a:spcPts val="0"/>
              </a:spcAft>
              <a:buSzPct val="100000"/>
              <a:buFont typeface="Times New Roman"/>
              <a:buChar char="●"/>
            </a:pPr>
            <a:r>
              <a:rPr lang="en" sz="1300">
                <a:latin typeface="Times New Roman"/>
                <a:ea typeface="Times New Roman"/>
                <a:cs typeface="Times New Roman"/>
                <a:sym typeface="Times New Roman"/>
              </a:rPr>
              <a:t>Desired Outcomes:</a:t>
            </a:r>
            <a:endParaRPr sz="1300">
              <a:latin typeface="Times New Roman"/>
              <a:ea typeface="Times New Roman"/>
              <a:cs typeface="Times New Roman"/>
              <a:sym typeface="Times New Roman"/>
            </a:endParaRPr>
          </a:p>
          <a:p>
            <a:pPr marL="914400" lvl="1" indent="-304958" algn="l" rtl="0">
              <a:lnSpc>
                <a:spcPct val="105000"/>
              </a:lnSpc>
              <a:spcBef>
                <a:spcPts val="0"/>
              </a:spcBef>
              <a:spcAft>
                <a:spcPts val="0"/>
              </a:spcAft>
              <a:buSzPct val="100000"/>
              <a:buFont typeface="Times New Roman"/>
              <a:buChar char="○"/>
            </a:pPr>
            <a:r>
              <a:rPr lang="en" sz="1300">
                <a:latin typeface="Times New Roman"/>
                <a:ea typeface="Times New Roman"/>
                <a:cs typeface="Times New Roman"/>
                <a:sym typeface="Times New Roman"/>
              </a:rPr>
              <a:t>Develop model capable of generalizing to various hydrogel systems</a:t>
            </a:r>
            <a:endParaRPr sz="1300">
              <a:latin typeface="Times New Roman"/>
              <a:ea typeface="Times New Roman"/>
              <a:cs typeface="Times New Roman"/>
              <a:sym typeface="Times New Roman"/>
            </a:endParaRPr>
          </a:p>
          <a:p>
            <a:pPr marL="0" lvl="0" indent="0" algn="l" rtl="0">
              <a:lnSpc>
                <a:spcPct val="105000"/>
              </a:lnSpc>
              <a:spcBef>
                <a:spcPts val="1200"/>
              </a:spcBef>
              <a:spcAft>
                <a:spcPts val="1200"/>
              </a:spcAft>
              <a:buNone/>
            </a:pPr>
            <a:endParaRPr sz="1300">
              <a:latin typeface="Times New Roman"/>
              <a:ea typeface="Times New Roman"/>
              <a:cs typeface="Times New Roman"/>
              <a:sym typeface="Times New Roman"/>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69" name="Google Shape;69;p15"/>
          <p:cNvSpPr txBox="1">
            <a:spLocks noGrp="1"/>
          </p:cNvSpPr>
          <p:nvPr>
            <p:ph type="body" idx="1"/>
          </p:nvPr>
        </p:nvSpPr>
        <p:spPr>
          <a:xfrm>
            <a:off x="311700" y="1152475"/>
            <a:ext cx="5262300" cy="366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Current Data Set Limitations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Existing models and datasets focus on diffusion in pure water environments.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Hydrogel have a network-like structure with various pore sizes depending various factors, posing difficulties in accurate diffusion modeling.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Limitations of Conventional Models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Reliance on mathematical models based upon Hydrodynamics, Free Volume, and Obstruction Theory.</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Develop a Feed Forward Deep Neural Network (FFDNN) to overcome limitations of current models to include:</a:t>
            </a:r>
            <a:endParaRPr>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(Pure and Composite) Hydrogels </a:t>
            </a:r>
            <a:endParaRPr>
              <a:latin typeface="Times New Roman"/>
              <a:ea typeface="Times New Roman"/>
              <a:cs typeface="Times New Roman"/>
              <a:sym typeface="Times New Roman"/>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71" name="Google Shape;71;p15"/>
          <p:cNvPicPr preferRelativeResize="0"/>
          <p:nvPr/>
        </p:nvPicPr>
        <p:blipFill>
          <a:blip r:embed="rId3">
            <a:alphaModFix/>
          </a:blip>
          <a:stretch>
            <a:fillRect/>
          </a:stretch>
        </p:blipFill>
        <p:spPr>
          <a:xfrm>
            <a:off x="5937000" y="2958238"/>
            <a:ext cx="2686050" cy="1704975"/>
          </a:xfrm>
          <a:prstGeom prst="rect">
            <a:avLst/>
          </a:prstGeom>
          <a:noFill/>
          <a:ln>
            <a:noFill/>
          </a:ln>
        </p:spPr>
      </p:pic>
      <p:pic>
        <p:nvPicPr>
          <p:cNvPr id="72" name="Google Shape;72;p15"/>
          <p:cNvPicPr preferRelativeResize="0"/>
          <p:nvPr/>
        </p:nvPicPr>
        <p:blipFill>
          <a:blip r:embed="rId4">
            <a:alphaModFix/>
          </a:blip>
          <a:stretch>
            <a:fillRect/>
          </a:stretch>
        </p:blipFill>
        <p:spPr>
          <a:xfrm>
            <a:off x="5574000" y="1152475"/>
            <a:ext cx="3049050" cy="12927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Collection and Engineering of Data</a:t>
            </a:r>
            <a:endParaRPr>
              <a:latin typeface="Times New Roman"/>
              <a:ea typeface="Times New Roman"/>
              <a:cs typeface="Times New Roman"/>
              <a:sym typeface="Times New Roman"/>
            </a:endParaRPr>
          </a:p>
        </p:txBody>
      </p:sp>
      <p:sp>
        <p:nvSpPr>
          <p:cNvPr id="78" name="Google Shape;78;p16"/>
          <p:cNvSpPr txBox="1">
            <a:spLocks noGrp="1"/>
          </p:cNvSpPr>
          <p:nvPr>
            <p:ph type="body" idx="1"/>
          </p:nvPr>
        </p:nvSpPr>
        <p:spPr>
          <a:xfrm>
            <a:off x="311700" y="1122175"/>
            <a:ext cx="8520600" cy="3609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Initial Data Set</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Acquired from research by Zhou et al., Dataset includes:</a:t>
            </a:r>
            <a:endParaRPr>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4823 chemical compounds.</a:t>
            </a:r>
            <a:endParaRPr>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Diffusivity measurements in pure water (H2O)(label).</a:t>
            </a:r>
            <a:endParaRPr>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Functional group contribution counts for each compound (Features).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Provides the foundational data upon which we would train our DNN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Hydrogel-Specific Data</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Necessary to enable the DNN to generalize well to complex hydrogel mesh systems.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Additional data was derived from research conducted by Axpe et. al.</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In order to combine the datasets, functional group data for FITC-Dextran of various sizes were obtained and added, while each compound in the original dataset was given a value of 0 for the percent polymer volume fraction. </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
        <p:nvSpPr>
          <p:cNvPr id="79" name="Google Shape;7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Wrangling</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86" name="Google Shape;8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87" name="Google Shape;87;p17"/>
          <p:cNvPicPr preferRelativeResize="0"/>
          <p:nvPr/>
        </p:nvPicPr>
        <p:blipFill>
          <a:blip r:embed="rId3">
            <a:alphaModFix/>
          </a:blip>
          <a:stretch>
            <a:fillRect/>
          </a:stretch>
        </p:blipFill>
        <p:spPr>
          <a:xfrm>
            <a:off x="4705525" y="1872825"/>
            <a:ext cx="3898176" cy="1631200"/>
          </a:xfrm>
          <a:prstGeom prst="rect">
            <a:avLst/>
          </a:prstGeom>
          <a:noFill/>
          <a:ln>
            <a:noFill/>
          </a:ln>
        </p:spPr>
      </p:pic>
      <p:pic>
        <p:nvPicPr>
          <p:cNvPr id="88" name="Google Shape;88;p17"/>
          <p:cNvPicPr preferRelativeResize="0"/>
          <p:nvPr/>
        </p:nvPicPr>
        <p:blipFill>
          <a:blip r:embed="rId4">
            <a:alphaModFix/>
          </a:blip>
          <a:stretch>
            <a:fillRect/>
          </a:stretch>
        </p:blipFill>
        <p:spPr>
          <a:xfrm>
            <a:off x="311701" y="1872825"/>
            <a:ext cx="4108075" cy="1631200"/>
          </a:xfrm>
          <a:prstGeom prst="rect">
            <a:avLst/>
          </a:prstGeom>
          <a:noFill/>
          <a:ln>
            <a:noFill/>
          </a:ln>
        </p:spPr>
      </p:pic>
      <p:sp>
        <p:nvSpPr>
          <p:cNvPr id="89" name="Google Shape;89;p17"/>
          <p:cNvSpPr txBox="1"/>
          <p:nvPr/>
        </p:nvSpPr>
        <p:spPr>
          <a:xfrm>
            <a:off x="1436075" y="1406300"/>
            <a:ext cx="123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rPr>
              <a:t>Raw Data</a:t>
            </a:r>
            <a:endParaRPr sz="1800">
              <a:solidFill>
                <a:schemeClr val="lt2"/>
              </a:solidFill>
            </a:endParaRPr>
          </a:p>
        </p:txBody>
      </p:sp>
      <p:sp>
        <p:nvSpPr>
          <p:cNvPr id="90" name="Google Shape;90;p17"/>
          <p:cNvSpPr txBox="1"/>
          <p:nvPr/>
        </p:nvSpPr>
        <p:spPr>
          <a:xfrm>
            <a:off x="5973762" y="1406300"/>
            <a:ext cx="136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2"/>
                </a:solidFill>
              </a:rPr>
              <a:t>Clean Data</a:t>
            </a:r>
            <a:endParaRPr sz="1800">
              <a:solidFill>
                <a:schemeClr val="lt2"/>
              </a:solidFill>
            </a:endParaRPr>
          </a:p>
        </p:txBody>
      </p:sp>
      <p:sp>
        <p:nvSpPr>
          <p:cNvPr id="91" name="Google Shape;91;p17"/>
          <p:cNvSpPr/>
          <p:nvPr/>
        </p:nvSpPr>
        <p:spPr>
          <a:xfrm>
            <a:off x="4444600" y="2608625"/>
            <a:ext cx="236100" cy="159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p:txBody>
      </p:sp>
      <p:sp>
        <p:nvSpPr>
          <p:cNvPr id="97" name="Google Shape;97;p18"/>
          <p:cNvSpPr txBox="1">
            <a:spLocks noGrp="1"/>
          </p:cNvSpPr>
          <p:nvPr>
            <p:ph type="body" idx="1"/>
          </p:nvPr>
        </p:nvSpPr>
        <p:spPr>
          <a:xfrm>
            <a:off x="311700" y="116612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Initially trained on our DNN on the pure solvent dataset with functional group presence</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Treat functional groups as features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Dataset was split 60/20/20 fo DV3 and 80/10/10 for DV4,  randomly for training/validation/testing.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Hyperparameter Tuning: </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Used keras_tuner.RandomSearch, to acquired the best model architecture.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Best Model Retrieval and Training:</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best model was re-trained.</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To prevent overfitting, early stopping was utilized with a patience of 250 over 1000 epochs for training and validation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Model Evaluation: The trained model was evaluated on the MSE( mean squared error) and MAE(mean absolute error) to evaluate performance.</a:t>
            </a:r>
            <a:endParaRPr>
              <a:latin typeface="Times New Roman"/>
              <a:ea typeface="Times New Roman"/>
              <a:cs typeface="Times New Roman"/>
              <a:sym typeface="Times New Roman"/>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5" name="Google Shape;10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06" name="Google Shape;106;p19"/>
          <p:cNvPicPr preferRelativeResize="0"/>
          <p:nvPr/>
        </p:nvPicPr>
        <p:blipFill>
          <a:blip r:embed="rId3">
            <a:alphaModFix/>
          </a:blip>
          <a:stretch>
            <a:fillRect/>
          </a:stretch>
        </p:blipFill>
        <p:spPr>
          <a:xfrm>
            <a:off x="0" y="829150"/>
            <a:ext cx="4576020" cy="3109600"/>
          </a:xfrm>
          <a:prstGeom prst="rect">
            <a:avLst/>
          </a:prstGeom>
          <a:noFill/>
          <a:ln>
            <a:noFill/>
          </a:ln>
        </p:spPr>
      </p:pic>
      <p:pic>
        <p:nvPicPr>
          <p:cNvPr id="107" name="Google Shape;107;p19"/>
          <p:cNvPicPr preferRelativeResize="0"/>
          <p:nvPr/>
        </p:nvPicPr>
        <p:blipFill>
          <a:blip r:embed="rId4">
            <a:alphaModFix/>
          </a:blip>
          <a:stretch>
            <a:fillRect/>
          </a:stretch>
        </p:blipFill>
        <p:spPr>
          <a:xfrm>
            <a:off x="4474271" y="829150"/>
            <a:ext cx="4669724" cy="3109600"/>
          </a:xfrm>
          <a:prstGeom prst="rect">
            <a:avLst/>
          </a:prstGeom>
          <a:noFill/>
          <a:ln>
            <a:noFill/>
          </a:ln>
        </p:spPr>
      </p:pic>
      <p:sp>
        <p:nvSpPr>
          <p:cNvPr id="108" name="Google Shape;108;p19"/>
          <p:cNvSpPr txBox="1"/>
          <p:nvPr/>
        </p:nvSpPr>
        <p:spPr>
          <a:xfrm>
            <a:off x="467600" y="3974525"/>
            <a:ext cx="3734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DV3</a:t>
            </a:r>
            <a:endParaRPr sz="1800">
              <a:solidFill>
                <a:schemeClr val="lt2"/>
              </a:solidFill>
            </a:endParaRPr>
          </a:p>
        </p:txBody>
      </p:sp>
      <p:sp>
        <p:nvSpPr>
          <p:cNvPr id="109" name="Google Shape;109;p19"/>
          <p:cNvSpPr txBox="1"/>
          <p:nvPr/>
        </p:nvSpPr>
        <p:spPr>
          <a:xfrm>
            <a:off x="4979200" y="4031400"/>
            <a:ext cx="3311100" cy="5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DV4</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5" name="Google Shape;11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6" name="Google Shape;11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17" name="Google Shape;117;p20"/>
          <p:cNvPicPr preferRelativeResize="0"/>
          <p:nvPr/>
        </p:nvPicPr>
        <p:blipFill>
          <a:blip r:embed="rId3">
            <a:alphaModFix/>
          </a:blip>
          <a:stretch>
            <a:fillRect/>
          </a:stretch>
        </p:blipFill>
        <p:spPr>
          <a:xfrm>
            <a:off x="7" y="0"/>
            <a:ext cx="4645135" cy="5143500"/>
          </a:xfrm>
          <a:prstGeom prst="rect">
            <a:avLst/>
          </a:prstGeom>
          <a:noFill/>
          <a:ln>
            <a:noFill/>
          </a:ln>
        </p:spPr>
      </p:pic>
      <p:pic>
        <p:nvPicPr>
          <p:cNvPr id="118" name="Google Shape;118;p20"/>
          <p:cNvPicPr preferRelativeResize="0"/>
          <p:nvPr/>
        </p:nvPicPr>
        <p:blipFill>
          <a:blip r:embed="rId4">
            <a:alphaModFix/>
          </a:blip>
          <a:stretch>
            <a:fillRect/>
          </a:stretch>
        </p:blipFill>
        <p:spPr>
          <a:xfrm>
            <a:off x="4498857" y="0"/>
            <a:ext cx="464513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Results Findings</a:t>
            </a:r>
            <a:endParaRPr>
              <a:latin typeface="Times New Roman"/>
              <a:ea typeface="Times New Roman"/>
              <a:cs typeface="Times New Roman"/>
              <a:sym typeface="Times New Roman"/>
            </a:endParaRPr>
          </a:p>
        </p:txBody>
      </p:sp>
      <p:sp>
        <p:nvSpPr>
          <p:cNvPr id="124" name="Google Shape;124;p21"/>
          <p:cNvSpPr txBox="1">
            <a:spLocks noGrp="1"/>
          </p:cNvSpPr>
          <p:nvPr>
            <p:ph type="body" idx="1"/>
          </p:nvPr>
        </p:nvSpPr>
        <p:spPr>
          <a:xfrm>
            <a:off x="311700" y="1152475"/>
            <a:ext cx="2727600" cy="3416400"/>
          </a:xfrm>
          <a:prstGeom prst="rect">
            <a:avLst/>
          </a:prstGeom>
        </p:spPr>
        <p:txBody>
          <a:bodyPr spcFirstLastPara="1" wrap="square" lIns="91425" tIns="91425" rIns="91425" bIns="91425" anchor="t" anchorCtr="0">
            <a:normAutofit fontScale="55000" lnSpcReduction="10000"/>
          </a:bodyPr>
          <a:lstStyle/>
          <a:p>
            <a:pPr marL="457200" lvl="0" indent="-291465" algn="l" rtl="0">
              <a:spcBef>
                <a:spcPts val="0"/>
              </a:spcBef>
              <a:spcAft>
                <a:spcPts val="0"/>
              </a:spcAft>
              <a:buSzPct val="100000"/>
              <a:buFont typeface="Times New Roman"/>
              <a:buChar char="●"/>
            </a:pPr>
            <a:r>
              <a:rPr lang="en">
                <a:latin typeface="Times New Roman"/>
                <a:ea typeface="Times New Roman"/>
                <a:cs typeface="Times New Roman"/>
                <a:sym typeface="Times New Roman"/>
              </a:rPr>
              <a:t>The first DNN that we trained had the ability to fit well to the actual measured diffusion rate</a:t>
            </a:r>
            <a:endParaRPr>
              <a:latin typeface="Times New Roman"/>
              <a:ea typeface="Times New Roman"/>
              <a:cs typeface="Times New Roman"/>
              <a:sym typeface="Times New Roman"/>
            </a:endParaRPr>
          </a:p>
          <a:p>
            <a:pPr marL="457200" lvl="0" indent="-291465" algn="l" rtl="0">
              <a:spcBef>
                <a:spcPts val="0"/>
              </a:spcBef>
              <a:spcAft>
                <a:spcPts val="0"/>
              </a:spcAft>
              <a:buSzPct val="100000"/>
              <a:buFont typeface="Times New Roman"/>
              <a:buChar char="●"/>
            </a:pPr>
            <a:r>
              <a:rPr lang="en">
                <a:latin typeface="Times New Roman"/>
                <a:ea typeface="Times New Roman"/>
                <a:cs typeface="Times New Roman"/>
                <a:sym typeface="Times New Roman"/>
              </a:rPr>
              <a:t>More feature engineering is necessary to achieve a model that will generalize well to a complex hydrogel mesh system.</a:t>
            </a:r>
            <a:endParaRPr>
              <a:latin typeface="Times New Roman"/>
              <a:ea typeface="Times New Roman"/>
              <a:cs typeface="Times New Roman"/>
              <a:sym typeface="Times New Roman"/>
            </a:endParaRPr>
          </a:p>
          <a:p>
            <a:pPr marL="914400" lvl="1" indent="-277494" algn="l" rtl="0">
              <a:spcBef>
                <a:spcPts val="0"/>
              </a:spcBef>
              <a:spcAft>
                <a:spcPts val="0"/>
              </a:spcAft>
              <a:buSzPct val="100000"/>
              <a:buFont typeface="Times New Roman"/>
              <a:buChar char="○"/>
            </a:pPr>
            <a:r>
              <a:rPr lang="en">
                <a:latin typeface="Times New Roman"/>
                <a:ea typeface="Times New Roman"/>
                <a:cs typeface="Times New Roman"/>
                <a:sym typeface="Times New Roman"/>
              </a:rPr>
              <a:t>We will join the larger dataset that highlights the presence of chemical compounds groups, with our smaller dataset that highlights the diffusion rate of solutes in hydrogel environments, to feature engineer a dataset representative of diffusion in non pure solvents. </a:t>
            </a:r>
            <a:endParaRPr>
              <a:latin typeface="Times New Roman"/>
              <a:ea typeface="Times New Roman"/>
              <a:cs typeface="Times New Roman"/>
              <a:sym typeface="Times New Roman"/>
            </a:endParaRPr>
          </a:p>
          <a:p>
            <a:pPr marL="914400" lvl="1" indent="-277494" algn="l" rtl="0">
              <a:spcBef>
                <a:spcPts val="0"/>
              </a:spcBef>
              <a:spcAft>
                <a:spcPts val="0"/>
              </a:spcAft>
              <a:buSzPct val="100000"/>
              <a:buFont typeface="Times New Roman"/>
              <a:buChar char="○"/>
            </a:pPr>
            <a:r>
              <a:rPr lang="en">
                <a:latin typeface="Times New Roman"/>
                <a:ea typeface="Times New Roman"/>
                <a:cs typeface="Times New Roman"/>
                <a:sym typeface="Times New Roman"/>
              </a:rPr>
              <a:t>We will then retrain DNN with joined dataset</a:t>
            </a: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Analysis: the closer the data points are to the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line of best fit, the more accurate the model is. </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
        <p:nvSpPr>
          <p:cNvPr id="125" name="Google Shape;12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26" name="Google Shape;126;p21"/>
          <p:cNvPicPr preferRelativeResize="0"/>
          <p:nvPr/>
        </p:nvPicPr>
        <p:blipFill>
          <a:blip r:embed="rId3">
            <a:alphaModFix/>
          </a:blip>
          <a:stretch>
            <a:fillRect/>
          </a:stretch>
        </p:blipFill>
        <p:spPr>
          <a:xfrm>
            <a:off x="6586025" y="174537"/>
            <a:ext cx="2246275" cy="2324538"/>
          </a:xfrm>
          <a:prstGeom prst="rect">
            <a:avLst/>
          </a:prstGeom>
          <a:noFill/>
          <a:ln>
            <a:noFill/>
          </a:ln>
        </p:spPr>
      </p:pic>
      <p:pic>
        <p:nvPicPr>
          <p:cNvPr id="127" name="Google Shape;127;p21"/>
          <p:cNvPicPr preferRelativeResize="0"/>
          <p:nvPr/>
        </p:nvPicPr>
        <p:blipFill>
          <a:blip r:embed="rId4">
            <a:alphaModFix/>
          </a:blip>
          <a:stretch>
            <a:fillRect/>
          </a:stretch>
        </p:blipFill>
        <p:spPr>
          <a:xfrm>
            <a:off x="4320000" y="160519"/>
            <a:ext cx="2266025" cy="2326757"/>
          </a:xfrm>
          <a:prstGeom prst="rect">
            <a:avLst/>
          </a:prstGeom>
          <a:noFill/>
          <a:ln>
            <a:noFill/>
          </a:ln>
        </p:spPr>
      </p:pic>
      <p:sp>
        <p:nvSpPr>
          <p:cNvPr id="128" name="Google Shape;128;p21"/>
          <p:cNvSpPr txBox="1"/>
          <p:nvPr/>
        </p:nvSpPr>
        <p:spPr>
          <a:xfrm>
            <a:off x="6798988" y="1921550"/>
            <a:ext cx="2097900" cy="1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Fine Tree Model</a:t>
            </a:r>
            <a:endParaRPr sz="1800">
              <a:solidFill>
                <a:schemeClr val="lt2"/>
              </a:solidFill>
            </a:endParaRPr>
          </a:p>
        </p:txBody>
      </p:sp>
      <p:sp>
        <p:nvSpPr>
          <p:cNvPr id="129" name="Google Shape;129;p21"/>
          <p:cNvSpPr txBox="1"/>
          <p:nvPr/>
        </p:nvSpPr>
        <p:spPr>
          <a:xfrm>
            <a:off x="4777000" y="1921550"/>
            <a:ext cx="2022000" cy="2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SVM Model</a:t>
            </a:r>
            <a:endParaRPr sz="1800">
              <a:solidFill>
                <a:schemeClr val="lt2"/>
              </a:solidFill>
            </a:endParaRPr>
          </a:p>
        </p:txBody>
      </p:sp>
      <p:sp>
        <p:nvSpPr>
          <p:cNvPr id="130" name="Google Shape;130;p21"/>
          <p:cNvSpPr txBox="1"/>
          <p:nvPr/>
        </p:nvSpPr>
        <p:spPr>
          <a:xfrm>
            <a:off x="3039300" y="3538525"/>
            <a:ext cx="1819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Our DNN Models</a:t>
            </a:r>
            <a:endParaRPr sz="1800">
              <a:solidFill>
                <a:schemeClr val="lt2"/>
              </a:solidFill>
            </a:endParaRPr>
          </a:p>
        </p:txBody>
      </p:sp>
      <p:pic>
        <p:nvPicPr>
          <p:cNvPr id="131" name="Google Shape;131;p21"/>
          <p:cNvPicPr preferRelativeResize="0"/>
          <p:nvPr/>
        </p:nvPicPr>
        <p:blipFill>
          <a:blip r:embed="rId5">
            <a:alphaModFix/>
          </a:blip>
          <a:stretch>
            <a:fillRect/>
          </a:stretch>
        </p:blipFill>
        <p:spPr>
          <a:xfrm>
            <a:off x="4320000" y="2482988"/>
            <a:ext cx="2266025" cy="2367712"/>
          </a:xfrm>
          <a:prstGeom prst="rect">
            <a:avLst/>
          </a:prstGeom>
          <a:noFill/>
          <a:ln>
            <a:noFill/>
          </a:ln>
        </p:spPr>
      </p:pic>
      <p:pic>
        <p:nvPicPr>
          <p:cNvPr id="132" name="Google Shape;132;p21"/>
          <p:cNvPicPr preferRelativeResize="0"/>
          <p:nvPr/>
        </p:nvPicPr>
        <p:blipFill>
          <a:blip r:embed="rId6">
            <a:alphaModFix/>
          </a:blip>
          <a:stretch>
            <a:fillRect/>
          </a:stretch>
        </p:blipFill>
        <p:spPr>
          <a:xfrm>
            <a:off x="6586026" y="2487275"/>
            <a:ext cx="2246275" cy="2349129"/>
          </a:xfrm>
          <a:prstGeom prst="rect">
            <a:avLst/>
          </a:prstGeom>
          <a:noFill/>
          <a:ln>
            <a:noFill/>
          </a:ln>
        </p:spPr>
      </p:pic>
      <p:sp>
        <p:nvSpPr>
          <p:cNvPr id="133" name="Google Shape;133;p21"/>
          <p:cNvSpPr txBox="1"/>
          <p:nvPr/>
        </p:nvSpPr>
        <p:spPr>
          <a:xfrm>
            <a:off x="4468125" y="2800625"/>
            <a:ext cx="2022000" cy="2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DV4</a:t>
            </a:r>
            <a:endParaRPr sz="1800">
              <a:solidFill>
                <a:schemeClr val="lt2"/>
              </a:solidFill>
            </a:endParaRPr>
          </a:p>
        </p:txBody>
      </p:sp>
      <p:sp>
        <p:nvSpPr>
          <p:cNvPr id="134" name="Google Shape;134;p21"/>
          <p:cNvSpPr txBox="1"/>
          <p:nvPr/>
        </p:nvSpPr>
        <p:spPr>
          <a:xfrm>
            <a:off x="6799000" y="2705850"/>
            <a:ext cx="2022000" cy="2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DV3</a:t>
            </a:r>
            <a:endParaRPr sz="1800">
              <a:solidFill>
                <a:schemeClr val="lt2"/>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854</Words>
  <Application>Microsoft Office PowerPoint</Application>
  <PresentationFormat>On-screen Show (16:9)</PresentationFormat>
  <Paragraphs>83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Dark</vt:lpstr>
      <vt:lpstr>Improving Predictive Modeling in Pure Solvents and Hydrogel Systems</vt:lpstr>
      <vt:lpstr>Objective </vt:lpstr>
      <vt:lpstr>Problem Statement</vt:lpstr>
      <vt:lpstr>Collection and Engineering of Data</vt:lpstr>
      <vt:lpstr>Data Wrangling</vt:lpstr>
      <vt:lpstr>Model</vt:lpstr>
      <vt:lpstr>PowerPoint Presentation</vt:lpstr>
      <vt:lpstr>PowerPoint Presentation</vt:lpstr>
      <vt:lpstr>Results Findings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Predictive Modeling in Pure Solvents and Hydrogel Systems</dc:title>
  <dc:creator>Andrew Lefors</dc:creator>
  <cp:lastModifiedBy>Lefors, Andrew Jay</cp:lastModifiedBy>
  <cp:revision>1</cp:revision>
  <dcterms:modified xsi:type="dcterms:W3CDTF">2023-12-10T19:09:36Z</dcterms:modified>
</cp:coreProperties>
</file>