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57" r:id="rId3"/>
    <p:sldId id="275" r:id="rId4"/>
    <p:sldId id="276" r:id="rId5"/>
    <p:sldId id="258" r:id="rId6"/>
    <p:sldId id="273" r:id="rId7"/>
    <p:sldId id="274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53DC-2A95-7348-A132-4BAEF033480E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9A93-979F-2948-85D6-52CC645B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orkathomemoms.about.com/od/backtoschool/tp/Class-Parent.htm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www.pta.org/content.cfm?ItemNumber=210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the ROOM</a:t>
            </a:r>
            <a:r>
              <a:rPr lang="en-US" baseline="0" dirty="0" smtClean="0"/>
              <a:t> PARENT?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room parent facilitates communication between parents and the teacher, school administration and/or parent teacher organization (PTO) and supports the teacher in needs that may arise. This facilitation can take many different forms and can require anything from a minor volunteer commitment shared with other parents to a large responsibility.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responsibilities of a room parent vary from school to school, from teacher to teacher and grade to grade. If you are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considering becoming a class parent, these are 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some</a:t>
            </a:r>
            <a:r>
              <a:rPr lang="en-US" sz="120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things a room parent may (but may not) be asked to do: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with the teacher to discuss the role he or she would like the room parent to play.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home a letter with children in order to collect the names and phone numbers of all the parents in the class. Some schools may provide this information.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 and/or organize activities for “Back-to-School Night.”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events to a classroom blog or website.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Recruit other parents to help in the duty of room parents, i.e., start a telephone chain or maintain an email database. (Finding a co-room parent can make the job a lot easier!)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with other room parents and/or the school’s room parent organizer on a regular or occasional basis.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 all or most of the meetings of the school’s Parent Teacher Association (PTA) or similar organization.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 class parties and enrichment opportunities. This may include planning, shopping for and hosting the event.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or email parents to obtain donations of supplies for the classroom and/or events (i.e., boxes of tissues the classroom or cupcakes for class parties).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 donations for and purchase gifts for the teacher for special occasions. These might include holidays (Christmas, Valentine’s Day, and/or Teacher Appreciation Day), his or her birthday, the end of the school year and other special events such as a baby or wedding shower, get well, etc.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or email parents to line up chaperones for field trips.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volunteers to help in the classroom, if needed.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out reminders—via email, phone or notes that go home with the kids—about upcoming events, meetings, field trips and needs for donations or volunteers.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as a resource by answering questions for parents new to the school or class.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 donations for the school or class from local businesses or other people beside the parents of kids in the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39A93-979F-2948-85D6-52CC645B47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Childhood PTAs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 Preschool groups often round up parents from several neighborhoods and various early-childhood programs. They involve child-care providers, grandparents, and others concerned with the education and development of children from birth to age five.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Elementary/Middle School PTAs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 PTAs serve as a type of forum where parents, teachers, administrators, and other concerned adults discuss ways to promote quality education, strive to expand the arts, encourage community involvement, and work for a healthy environment and safe neighborhoods.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Parent-Teacher-Student Associations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 PTSAs actually provide youth members with the opportunity to make a difference by developing leadership skills, learning about the legislative process, increasing their self-esteem, and contributing to the school. In turn, adult members gain a new perspective for program development, as well as acquire a better understanding of the youth of today.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Education PTAs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 PTA believes that all children have the right to a quality public education, which allows each child the opportunity to reach his or her fullest potential.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Special Education PTAs are designed to help parents advocate for special-needs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39A93-979F-2948-85D6-52CC645B47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2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June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boesen@english-now.com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eggy.blair@english-now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latin typeface="Garamond"/>
                <a:cs typeface="Garamond"/>
              </a:rPr>
              <a:t>Understanding your Child’s first weeks at school</a:t>
            </a:r>
            <a:endParaRPr lang="en-US" sz="3200" b="1" dirty="0">
              <a:latin typeface="Garamond"/>
              <a:cs typeface="Garamon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38536"/>
          </a:xfrm>
        </p:spPr>
        <p:txBody>
          <a:bodyPr>
            <a:normAutofit/>
          </a:bodyPr>
          <a:lstStyle/>
          <a:p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sz="2000" dirty="0" smtClean="0">
                <a:latin typeface="Garamond"/>
                <a:cs typeface="Garamond"/>
              </a:rPr>
              <a:t>Bethesda, MD</a:t>
            </a:r>
          </a:p>
          <a:p>
            <a:r>
              <a:rPr lang="en-US" sz="2000" dirty="0" smtClean="0">
                <a:latin typeface="Garamond"/>
                <a:cs typeface="Garamond"/>
              </a:rPr>
              <a:t>September 13, 2013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6" name="Picture 5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1427" y="3244334"/>
            <a:ext cx="154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5725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Parent-Teacher Communication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Reading Report Cards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/>
                <a:cs typeface="Garamond"/>
              </a:rPr>
              <a:t>Typically every 9 weeks to communicate student progress in subject areas, work habits and social skills</a:t>
            </a:r>
          </a:p>
          <a:p>
            <a:r>
              <a:rPr lang="en-US" dirty="0">
                <a:latin typeface="Garamond"/>
                <a:cs typeface="Garamond"/>
              </a:rPr>
              <a:t>Become familiar with grading system in your district and at your grade – some K-2 cards are different than 3-5 </a:t>
            </a:r>
            <a:r>
              <a:rPr lang="en-US" dirty="0" smtClean="0">
                <a:latin typeface="Garamond"/>
                <a:cs typeface="Garamond"/>
              </a:rPr>
              <a:t>cards – SEE EXAMPLE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Understand different competencies – ask the teacher</a:t>
            </a:r>
          </a:p>
          <a:p>
            <a:r>
              <a:rPr lang="en-US" dirty="0">
                <a:latin typeface="Garamond"/>
                <a:cs typeface="Garamond"/>
              </a:rPr>
              <a:t>Focus on good grades first and remind child he/she is MORE than just a report card!</a:t>
            </a:r>
          </a:p>
          <a:p>
            <a:r>
              <a:rPr lang="en-US" dirty="0">
                <a:latin typeface="Garamond"/>
                <a:cs typeface="Garamond"/>
              </a:rPr>
              <a:t>Develop Strategies to Improve – Call the teacher, Supplemental textbooks/reference guides</a:t>
            </a:r>
          </a:p>
          <a:p>
            <a:r>
              <a:rPr lang="en-US" dirty="0">
                <a:latin typeface="Garamond"/>
                <a:cs typeface="Garamond"/>
              </a:rPr>
              <a:t>Grades should not be a surprise – maintain an open </a:t>
            </a:r>
          </a:p>
          <a:p>
            <a:pPr marL="0" indent="0">
              <a:buNone/>
            </a:pP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  ongoing </a:t>
            </a:r>
            <a:r>
              <a:rPr lang="en-US" dirty="0">
                <a:latin typeface="Garamond"/>
                <a:cs typeface="Garamond"/>
              </a:rPr>
              <a:t>conversation with teacher and child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2860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4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Parent-Teacher Communication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Other Tips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Write notes and make regular visits to teacher</a:t>
            </a:r>
          </a:p>
          <a:p>
            <a:r>
              <a:rPr lang="en-US" dirty="0">
                <a:latin typeface="Garamond"/>
                <a:cs typeface="Garamond"/>
              </a:rPr>
              <a:t>Join the PTA</a:t>
            </a:r>
          </a:p>
          <a:p>
            <a:r>
              <a:rPr lang="en-US" dirty="0">
                <a:latin typeface="Garamond"/>
                <a:cs typeface="Garamond"/>
              </a:rPr>
              <a:t>Go on field trips</a:t>
            </a:r>
          </a:p>
          <a:p>
            <a:r>
              <a:rPr lang="en-US" dirty="0">
                <a:latin typeface="Garamond"/>
                <a:cs typeface="Garamond"/>
              </a:rPr>
              <a:t>Find other parents and people who speak your language</a:t>
            </a:r>
          </a:p>
          <a:p>
            <a:endParaRPr lang="en-US" dirty="0">
              <a:latin typeface="Garamond"/>
              <a:cs typeface="Garamond"/>
            </a:endParaRPr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6844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4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How to Help Your Child at Home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The Importance of the Mother Tongue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ESOL </a:t>
            </a:r>
            <a:r>
              <a:rPr lang="en-US" dirty="0">
                <a:latin typeface="Garamond"/>
                <a:cs typeface="Garamond"/>
              </a:rPr>
              <a:t>students learn faster if they maintain their Mother Tongue</a:t>
            </a:r>
          </a:p>
          <a:p>
            <a:r>
              <a:rPr lang="en-US" dirty="0">
                <a:latin typeface="Garamond"/>
                <a:cs typeface="Garamond"/>
              </a:rPr>
              <a:t>Skills in the Mother Tongue can be transferred to English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Ability to guess meaning of new words based on context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Ability to determine most </a:t>
            </a:r>
            <a:r>
              <a:rPr lang="en-US" dirty="0" smtClean="0">
                <a:latin typeface="Garamond"/>
                <a:cs typeface="Garamond"/>
              </a:rPr>
              <a:t>which </a:t>
            </a:r>
            <a:r>
              <a:rPr lang="en-US" dirty="0">
                <a:latin typeface="Garamond"/>
                <a:cs typeface="Garamond"/>
              </a:rPr>
              <a:t>words in a text to look up and </a:t>
            </a:r>
            <a:r>
              <a:rPr lang="en-US" dirty="0" smtClean="0">
                <a:latin typeface="Garamond"/>
                <a:cs typeface="Garamond"/>
              </a:rPr>
              <a:t>which words to ignore</a:t>
            </a:r>
            <a:endParaRPr lang="en-US" dirty="0">
              <a:latin typeface="Garamond"/>
              <a:cs typeface="Garamond"/>
            </a:endParaRPr>
          </a:p>
          <a:p>
            <a:pPr lvl="1"/>
            <a:r>
              <a:rPr lang="en-US" dirty="0">
                <a:latin typeface="Garamond"/>
                <a:cs typeface="Garamond"/>
              </a:rPr>
              <a:t>Ability to plan out a piece of writing or develop an argument</a:t>
            </a:r>
          </a:p>
          <a:p>
            <a:r>
              <a:rPr lang="en-US" dirty="0">
                <a:latin typeface="Garamond"/>
                <a:cs typeface="Garamond"/>
              </a:rPr>
              <a:t>No learning gaps when they return home</a:t>
            </a:r>
          </a:p>
          <a:p>
            <a:r>
              <a:rPr lang="en-US" dirty="0" smtClean="0">
                <a:latin typeface="Garamond"/>
                <a:cs typeface="Garamond"/>
              </a:rPr>
              <a:t>Reduce identity </a:t>
            </a:r>
            <a:r>
              <a:rPr lang="en-US" dirty="0">
                <a:latin typeface="Garamond"/>
                <a:cs typeface="Garamond"/>
              </a:rPr>
              <a:t>loss and alienation from family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9207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How to Help Your Child at Home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latin typeface="Garamond"/>
                <a:cs typeface="Garamond"/>
              </a:rPr>
              <a:t>Homework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ESOL </a:t>
            </a:r>
            <a:r>
              <a:rPr lang="en-US" dirty="0">
                <a:latin typeface="Garamond"/>
                <a:cs typeface="Garamond"/>
              </a:rPr>
              <a:t>students take twice the amount of time or longer to complete homework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School can suggest a reasonable maximum amount of time to spend on homework – this can be culturally influenced</a:t>
            </a:r>
          </a:p>
          <a:p>
            <a:r>
              <a:rPr lang="en-US" dirty="0">
                <a:latin typeface="Garamond"/>
                <a:cs typeface="Garamond"/>
              </a:rPr>
              <a:t>Time should be used profitably: necessary time, tools and space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Mother Tongue reference materials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Encyclopedia, atlas, bilingual dictionary, </a:t>
            </a:r>
            <a:r>
              <a:rPr lang="en-US" dirty="0" smtClean="0">
                <a:latin typeface="Garamond"/>
                <a:cs typeface="Garamond"/>
              </a:rPr>
              <a:t>textbooks </a:t>
            </a:r>
            <a:r>
              <a:rPr lang="en-US" dirty="0">
                <a:latin typeface="Garamond"/>
                <a:cs typeface="Garamond"/>
              </a:rPr>
              <a:t>from native school system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Work and answers should be produced by student, not parent or tutor – more productive for student and more helpful for teacher </a:t>
            </a:r>
            <a:r>
              <a:rPr lang="en-US" dirty="0" smtClean="0">
                <a:latin typeface="Garamond"/>
                <a:cs typeface="Garamond"/>
              </a:rPr>
              <a:t>to</a:t>
            </a:r>
          </a:p>
          <a:p>
            <a:pPr marL="274320" lvl="1" indent="0">
              <a:buNone/>
            </a:pP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  </a:t>
            </a:r>
            <a:r>
              <a:rPr lang="en-US" dirty="0">
                <a:latin typeface="Garamond"/>
                <a:cs typeface="Garamond"/>
              </a:rPr>
              <a:t>track progress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964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How to Help Your Child at Home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Homework Continued…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T</a:t>
            </a:r>
            <a:r>
              <a:rPr lang="en-US" dirty="0" smtClean="0">
                <a:latin typeface="Garamond"/>
                <a:cs typeface="Garamond"/>
              </a:rPr>
              <a:t>eachers in the U.S. tend to value </a:t>
            </a:r>
            <a:r>
              <a:rPr lang="en-US" dirty="0">
                <a:latin typeface="Garamond"/>
                <a:cs typeface="Garamond"/>
              </a:rPr>
              <a:t>independence, responsibility and self-motivation</a:t>
            </a:r>
          </a:p>
          <a:p>
            <a:r>
              <a:rPr lang="en-US" dirty="0">
                <a:latin typeface="Garamond"/>
                <a:cs typeface="Garamond"/>
              </a:rPr>
              <a:t>Relaxation/ “Down” Time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Culture shock is natural – two new cultures: country and school	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Importance of non-academic social activities 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Can be a great way to practice speaking anyway!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2771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How to Help Your Child at Home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Reading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Single most effective thing a student can do to learn faster is READ REGULARLY</a:t>
            </a:r>
          </a:p>
          <a:p>
            <a:r>
              <a:rPr lang="en-US" dirty="0">
                <a:latin typeface="Garamond"/>
                <a:cs typeface="Garamond"/>
              </a:rPr>
              <a:t>Develops ability to understand ideas and follow arguments</a:t>
            </a:r>
          </a:p>
          <a:p>
            <a:r>
              <a:rPr lang="en-US" dirty="0">
                <a:latin typeface="Garamond"/>
                <a:cs typeface="Garamond"/>
              </a:rPr>
              <a:t>Provides models of grammar and sentence structure</a:t>
            </a:r>
          </a:p>
          <a:p>
            <a:r>
              <a:rPr lang="en-US" dirty="0">
                <a:latin typeface="Garamond"/>
                <a:cs typeface="Garamond"/>
              </a:rPr>
              <a:t>Reading = Academic Success</a:t>
            </a:r>
          </a:p>
          <a:p>
            <a:r>
              <a:rPr lang="en-US" dirty="0">
                <a:latin typeface="Garamond"/>
                <a:cs typeface="Garamond"/>
              </a:rPr>
              <a:t>Start a Home Library: Non-Fiction and </a:t>
            </a:r>
            <a:r>
              <a:rPr lang="en-US" dirty="0" smtClean="0">
                <a:latin typeface="Garamond"/>
                <a:cs typeface="Garamond"/>
              </a:rPr>
              <a:t>Fiction</a:t>
            </a: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8990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Garamond"/>
                <a:cs typeface="Garamond"/>
              </a:rPr>
              <a:t>How to Help Your Child at Home</a:t>
            </a:r>
            <a:r>
              <a:rPr lang="en-US" b="1" dirty="0">
                <a:latin typeface="Garamond"/>
                <a:cs typeface="Garamond"/>
              </a:rPr>
              <a:t/>
            </a:r>
            <a:br>
              <a:rPr lang="en-US" b="1" dirty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Vocabulary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Key to understanding what student hears and reads</a:t>
            </a:r>
          </a:p>
          <a:p>
            <a:r>
              <a:rPr lang="en-US" dirty="0">
                <a:latin typeface="Garamond"/>
                <a:cs typeface="Garamond"/>
              </a:rPr>
              <a:t>Key to successful communication</a:t>
            </a:r>
          </a:p>
          <a:p>
            <a:r>
              <a:rPr lang="en-US" dirty="0">
                <a:latin typeface="Garamond"/>
                <a:cs typeface="Garamond"/>
              </a:rPr>
              <a:t>15 new words a week in journal or on cards from school situations, while reading or </a:t>
            </a:r>
            <a:r>
              <a:rPr lang="en-US" smtClean="0">
                <a:latin typeface="Garamond"/>
                <a:cs typeface="Garamond"/>
              </a:rPr>
              <a:t>words that seem </a:t>
            </a:r>
            <a:r>
              <a:rPr lang="en-US" dirty="0">
                <a:latin typeface="Garamond"/>
                <a:cs typeface="Garamond"/>
              </a:rPr>
              <a:t>interesting</a:t>
            </a:r>
          </a:p>
          <a:p>
            <a:r>
              <a:rPr lang="en-US" dirty="0">
                <a:latin typeface="Garamond"/>
                <a:cs typeface="Garamond"/>
              </a:rPr>
              <a:t>For long-term memory, words have to be “met” 5-7 times</a:t>
            </a:r>
          </a:p>
          <a:p>
            <a:r>
              <a:rPr lang="en-US" dirty="0">
                <a:latin typeface="Garamond"/>
                <a:cs typeface="Garamond"/>
              </a:rPr>
              <a:t>Better than direct translation: 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Draw a picture 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Write own definition in English and MT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Write example sentences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749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Garamond"/>
                <a:cs typeface="Garamond"/>
              </a:rPr>
              <a:t>How to Help Your Child at Home</a:t>
            </a:r>
            <a:br>
              <a:rPr lang="en-US" sz="4400" b="1" dirty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Listening, Speaking and Writing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Borrow audio </a:t>
            </a:r>
            <a:r>
              <a:rPr lang="en-US" dirty="0" smtClean="0">
                <a:latin typeface="Garamond"/>
                <a:cs typeface="Garamond"/>
              </a:rPr>
              <a:t>CDs </a:t>
            </a:r>
            <a:r>
              <a:rPr lang="en-US" dirty="0">
                <a:latin typeface="Garamond"/>
                <a:cs typeface="Garamond"/>
              </a:rPr>
              <a:t>and </a:t>
            </a:r>
            <a:r>
              <a:rPr lang="en-US" dirty="0" smtClean="0">
                <a:latin typeface="Garamond"/>
                <a:cs typeface="Garamond"/>
              </a:rPr>
              <a:t>videos from </a:t>
            </a:r>
            <a:r>
              <a:rPr lang="en-US" dirty="0">
                <a:latin typeface="Garamond"/>
                <a:cs typeface="Garamond"/>
              </a:rPr>
              <a:t>school and public libraries</a:t>
            </a:r>
          </a:p>
          <a:p>
            <a:r>
              <a:rPr lang="en-US" dirty="0">
                <a:latin typeface="Garamond"/>
                <a:cs typeface="Garamond"/>
              </a:rPr>
              <a:t>Ask child to give spoken summaries of stories read and/or heard</a:t>
            </a:r>
          </a:p>
          <a:p>
            <a:r>
              <a:rPr lang="en-US" dirty="0">
                <a:latin typeface="Garamond"/>
                <a:cs typeface="Garamond"/>
              </a:rPr>
              <a:t>Keep a journal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 Record responses and reactions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Create fictional </a:t>
            </a:r>
            <a:r>
              <a:rPr lang="en-US" dirty="0" smtClean="0">
                <a:latin typeface="Garamond"/>
                <a:cs typeface="Garamond"/>
              </a:rPr>
              <a:t>stories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using </a:t>
            </a:r>
            <a:r>
              <a:rPr lang="en-US" dirty="0" smtClean="0">
                <a:latin typeface="Garamond"/>
                <a:cs typeface="Garamond"/>
              </a:rPr>
              <a:t>Rory’s </a:t>
            </a:r>
            <a:r>
              <a:rPr lang="en-US" dirty="0">
                <a:latin typeface="Garamond"/>
                <a:cs typeface="Garamond"/>
              </a:rPr>
              <a:t>Story </a:t>
            </a:r>
            <a:r>
              <a:rPr lang="en-US" dirty="0" smtClean="0">
                <a:latin typeface="Garamond"/>
                <a:cs typeface="Garamond"/>
              </a:rPr>
              <a:t>Cubes or other visual aide</a:t>
            </a:r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375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1" dirty="0" smtClean="0">
                <a:latin typeface="Garamond"/>
                <a:cs typeface="Garamond"/>
              </a:rPr>
              <a:t>Questions &amp; Answers</a:t>
            </a:r>
            <a:endParaRPr lang="en-US" sz="3500" b="1" dirty="0">
              <a:latin typeface="Garamond"/>
              <a:cs typeface="Garamon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38536"/>
          </a:xfrm>
        </p:spPr>
        <p:txBody>
          <a:bodyPr>
            <a:normAutofit fontScale="92500"/>
          </a:bodyPr>
          <a:lstStyle/>
          <a:p>
            <a:endParaRPr lang="en-US" dirty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b="1" dirty="0">
              <a:latin typeface="Garamond"/>
              <a:cs typeface="Garamond"/>
            </a:endParaRPr>
          </a:p>
          <a:p>
            <a:r>
              <a:rPr lang="en-US" sz="2000" b="1" dirty="0" smtClean="0">
                <a:latin typeface="Garamond"/>
                <a:cs typeface="Garamond"/>
              </a:rPr>
              <a:t>Thank you very much for your support of this program!</a:t>
            </a:r>
          </a:p>
          <a:p>
            <a:r>
              <a:rPr lang="en-US" sz="1800" dirty="0" smtClean="0">
                <a:latin typeface="Garamond"/>
                <a:cs typeface="Garamond"/>
              </a:rPr>
              <a:t>English Now! Instructor:  Andie Shartel, </a:t>
            </a:r>
            <a:r>
              <a:rPr lang="en-US" sz="1800" dirty="0" err="1" smtClean="0">
                <a:solidFill>
                  <a:srgbClr val="FF6600"/>
                </a:solidFill>
                <a:latin typeface="Garamond"/>
                <a:cs typeface="Garamond"/>
              </a:rPr>
              <a:t>andie.sh</a:t>
            </a:r>
            <a:r>
              <a:rPr lang="en-US" sz="1800" dirty="0" err="1" smtClean="0">
                <a:solidFill>
                  <a:srgbClr val="FF6600"/>
                </a:solidFill>
                <a:latin typeface="Garamond"/>
                <a:cs typeface="Garamond"/>
                <a:hlinkClick r:id="rId2"/>
              </a:rPr>
              <a:t>artel@</a:t>
            </a:r>
            <a:r>
              <a:rPr lang="en-US" sz="1800" dirty="0" err="1">
                <a:solidFill>
                  <a:srgbClr val="FF6600"/>
                </a:solidFill>
                <a:latin typeface="Garamond"/>
                <a:cs typeface="Garamond"/>
                <a:hlinkClick r:id="rId2"/>
              </a:rPr>
              <a:t>english-now.com</a:t>
            </a:r>
            <a:r>
              <a:rPr lang="en-US" sz="1800" dirty="0">
                <a:solidFill>
                  <a:srgbClr val="FF6600"/>
                </a:solidFill>
                <a:latin typeface="Garamond"/>
                <a:cs typeface="Garamond"/>
              </a:rPr>
              <a:t> </a:t>
            </a:r>
          </a:p>
          <a:p>
            <a:r>
              <a:rPr lang="en-US" sz="1800" dirty="0" smtClean="0">
                <a:latin typeface="Garamond"/>
                <a:cs typeface="Garamond"/>
              </a:rPr>
              <a:t>English Now! Director:  Paul </a:t>
            </a:r>
            <a:r>
              <a:rPr lang="en-US" sz="1800" dirty="0" err="1" smtClean="0">
                <a:latin typeface="Garamond"/>
                <a:cs typeface="Garamond"/>
              </a:rPr>
              <a:t>Boesen</a:t>
            </a:r>
            <a:r>
              <a:rPr lang="en-US" sz="1800" dirty="0" smtClean="0">
                <a:latin typeface="Garamond"/>
                <a:cs typeface="Garamond"/>
              </a:rPr>
              <a:t>, </a:t>
            </a:r>
            <a:r>
              <a:rPr lang="en-US" sz="1800" dirty="0" smtClean="0">
                <a:solidFill>
                  <a:srgbClr val="FF6600"/>
                </a:solidFill>
                <a:latin typeface="Garamond"/>
                <a:cs typeface="Garamond"/>
                <a:hlinkClick r:id="rId3"/>
              </a:rPr>
              <a:t>paul.boesen@english-now.com</a:t>
            </a:r>
            <a:endParaRPr lang="en-US" sz="1800" dirty="0">
              <a:solidFill>
                <a:srgbClr val="FF6600"/>
              </a:solidFill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6" name="Picture 5" descr="English Now! - Three Figures and Globe Image - Adobe - High-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Who’s Who at Your Child’s School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In the Classroom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Subject-Area Teacher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ESOL </a:t>
            </a:r>
            <a:r>
              <a:rPr lang="en-US" dirty="0" smtClean="0">
                <a:latin typeface="Garamond"/>
                <a:cs typeface="Garamond"/>
              </a:rPr>
              <a:t>Teacher/Resource Teacher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Special Education Teacher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Room Parent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Within the School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Principal, Assistant Principal and Secretary	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Guidance Counselor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Librarian/Media Specialist</a:t>
            </a:r>
            <a:endParaRPr lang="en-US" dirty="0" smtClean="0">
              <a:latin typeface="Garamond"/>
              <a:cs typeface="Garamond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Reading Specialist/Speech Pathologist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Garamond"/>
                <a:cs typeface="Garamond"/>
              </a:rPr>
              <a:t>Aides</a:t>
            </a:r>
            <a:r>
              <a:rPr lang="en-US" dirty="0" smtClean="0">
                <a:latin typeface="Garamond"/>
                <a:cs typeface="Garamond"/>
              </a:rPr>
              <a:t>, Nurse, Security, Coach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dirty="0">
              <a:latin typeface="Garamond"/>
              <a:cs typeface="Garamond"/>
            </a:endParaRPr>
          </a:p>
          <a:p>
            <a:pPr lvl="1">
              <a:lnSpc>
                <a:spcPct val="120000"/>
              </a:lnSpc>
            </a:pPr>
            <a:endParaRPr lang="en-US" sz="1600" dirty="0" smtClean="0">
              <a:latin typeface="Garamond"/>
              <a:cs typeface="Garamond"/>
            </a:endParaRPr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pic>
        <p:nvPicPr>
          <p:cNvPr id="6" name="Picture 5" descr="EN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21" y="6187642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Who is a Room Parent?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Facilitates communication </a:t>
            </a:r>
            <a:r>
              <a:rPr lang="en-US" dirty="0">
                <a:latin typeface="Garamond"/>
                <a:cs typeface="Garamond"/>
              </a:rPr>
              <a:t>between parents and the teacher, school administration and</a:t>
            </a:r>
            <a:r>
              <a:rPr lang="en-US" dirty="0" smtClean="0">
                <a:latin typeface="Garamond"/>
                <a:cs typeface="Garamond"/>
              </a:rPr>
              <a:t>/or PTA and </a:t>
            </a:r>
            <a:r>
              <a:rPr lang="en-US" dirty="0">
                <a:latin typeface="Garamond"/>
                <a:cs typeface="Garamond"/>
              </a:rPr>
              <a:t>supports the teacher in needs that may </a:t>
            </a:r>
            <a:r>
              <a:rPr lang="en-US" dirty="0" smtClean="0">
                <a:latin typeface="Garamond"/>
                <a:cs typeface="Garamond"/>
              </a:rPr>
              <a:t>arise</a:t>
            </a:r>
          </a:p>
          <a:p>
            <a:r>
              <a:rPr lang="en-US" dirty="0" smtClean="0">
                <a:latin typeface="Garamond"/>
                <a:cs typeface="Garamond"/>
              </a:rPr>
              <a:t>Can be a minor volunteer </a:t>
            </a:r>
            <a:r>
              <a:rPr lang="en-US" dirty="0">
                <a:latin typeface="Garamond"/>
                <a:cs typeface="Garamond"/>
              </a:rPr>
              <a:t>commitment shared with other parents </a:t>
            </a:r>
            <a:r>
              <a:rPr lang="en-US" dirty="0" smtClean="0">
                <a:latin typeface="Garamond"/>
                <a:cs typeface="Garamond"/>
              </a:rPr>
              <a:t>or </a:t>
            </a:r>
            <a:r>
              <a:rPr lang="en-US" dirty="0">
                <a:latin typeface="Garamond"/>
                <a:cs typeface="Garamond"/>
              </a:rPr>
              <a:t>a large </a:t>
            </a:r>
            <a:r>
              <a:rPr lang="en-US" dirty="0" smtClean="0">
                <a:latin typeface="Garamond"/>
                <a:cs typeface="Garamond"/>
              </a:rPr>
              <a:t>responsibility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The responsibilities of a room parent vary from school to school, from teacher to teacher and grade to </a:t>
            </a:r>
            <a:r>
              <a:rPr lang="en-US" dirty="0" smtClean="0">
                <a:latin typeface="Garamond"/>
                <a:cs typeface="Garamond"/>
              </a:rPr>
              <a:t>grade: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Send home letters to collect names and phone numbers of all parents in the class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Post events to a classroom blog or website.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Attend and/or organize activities for “Back-to-School 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Garamond"/>
                <a:cs typeface="Garamond"/>
              </a:rPr>
              <a:t>Night”</a:t>
            </a:r>
          </a:p>
          <a:p>
            <a:pPr lvl="1"/>
            <a:endParaRPr lang="en-US" sz="2200" dirty="0" smtClean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pic>
        <p:nvPicPr>
          <p:cNvPr id="5" name="Picture 4" descr="E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12" y="6187642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Who is a Room Parent?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Recruit other parents, start a telephone chain or maintain an email database, find a Co-Room Parent</a:t>
            </a:r>
          </a:p>
          <a:p>
            <a:r>
              <a:rPr lang="en-US" dirty="0">
                <a:latin typeface="Garamond"/>
                <a:cs typeface="Garamond"/>
              </a:rPr>
              <a:t>Attend PTA meetings</a:t>
            </a:r>
          </a:p>
          <a:p>
            <a:r>
              <a:rPr lang="en-US" dirty="0">
                <a:latin typeface="Garamond"/>
                <a:cs typeface="Garamond"/>
              </a:rPr>
              <a:t>Organize class parties </a:t>
            </a:r>
          </a:p>
          <a:p>
            <a:r>
              <a:rPr lang="en-US" dirty="0" smtClean="0">
                <a:latin typeface="Garamond"/>
                <a:cs typeface="Garamond"/>
              </a:rPr>
              <a:t>Collect </a:t>
            </a:r>
            <a:r>
              <a:rPr lang="en-US" dirty="0">
                <a:latin typeface="Garamond"/>
                <a:cs typeface="Garamond"/>
              </a:rPr>
              <a:t>donations of supplies </a:t>
            </a:r>
            <a:r>
              <a:rPr lang="en-US" dirty="0" smtClean="0">
                <a:latin typeface="Garamond"/>
                <a:cs typeface="Garamond"/>
              </a:rPr>
              <a:t>for </a:t>
            </a:r>
            <a:r>
              <a:rPr lang="en-US" dirty="0">
                <a:latin typeface="Garamond"/>
                <a:cs typeface="Garamond"/>
              </a:rPr>
              <a:t>classroom and/or events (i.e., boxes of </a:t>
            </a:r>
            <a:r>
              <a:rPr lang="en-US" dirty="0" smtClean="0">
                <a:latin typeface="Garamond"/>
                <a:cs typeface="Garamond"/>
              </a:rPr>
              <a:t>tissues, cupcakes </a:t>
            </a:r>
            <a:r>
              <a:rPr lang="en-US" dirty="0">
                <a:latin typeface="Garamond"/>
                <a:cs typeface="Garamond"/>
              </a:rPr>
              <a:t>for class parties</a:t>
            </a:r>
            <a:r>
              <a:rPr lang="en-US" dirty="0" smtClean="0">
                <a:latin typeface="Garamond"/>
                <a:cs typeface="Garamond"/>
              </a:rPr>
              <a:t>)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Identify chaperones </a:t>
            </a:r>
            <a:r>
              <a:rPr lang="en-US" dirty="0">
                <a:latin typeface="Garamond"/>
                <a:cs typeface="Garamond"/>
              </a:rPr>
              <a:t>for field </a:t>
            </a:r>
            <a:r>
              <a:rPr lang="en-US" dirty="0" smtClean="0">
                <a:latin typeface="Garamond"/>
                <a:cs typeface="Garamond"/>
              </a:rPr>
              <a:t>trips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Send out reminders about upcoming events, </a:t>
            </a:r>
            <a:r>
              <a:rPr lang="en-US" dirty="0" smtClean="0">
                <a:latin typeface="Garamond"/>
                <a:cs typeface="Garamond"/>
              </a:rPr>
              <a:t>meetings</a:t>
            </a:r>
            <a:r>
              <a:rPr lang="en-US" dirty="0">
                <a:latin typeface="Garamond"/>
                <a:cs typeface="Garamond"/>
              </a:rPr>
              <a:t>, field trips and needs for donations </a:t>
            </a:r>
            <a:r>
              <a:rPr lang="en-US" dirty="0" smtClean="0">
                <a:latin typeface="Garamond"/>
                <a:cs typeface="Garamond"/>
              </a:rPr>
              <a:t>or </a:t>
            </a:r>
            <a:r>
              <a:rPr lang="en-US" dirty="0" smtClean="0">
                <a:latin typeface="Garamond"/>
                <a:cs typeface="Garamond"/>
              </a:rPr>
              <a:t>volunteers</a:t>
            </a:r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pic>
        <p:nvPicPr>
          <p:cNvPr id="5" name="Picture 4" descr="E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6187642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Who’s Who at Your Child’s School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>
                <a:latin typeface="Garamond"/>
                <a:cs typeface="Garamond"/>
              </a:rPr>
              <a:t>Around the School</a:t>
            </a:r>
            <a:endParaRPr lang="en-US" sz="2200" dirty="0" smtClean="0">
              <a:latin typeface="Garamond"/>
              <a:cs typeface="Garamond"/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Garamond"/>
                <a:cs typeface="Garamond"/>
              </a:rPr>
              <a:t>School Board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Garamond"/>
                <a:cs typeface="Garamond"/>
              </a:rPr>
              <a:t>School District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Garamond"/>
                <a:cs typeface="Garamond"/>
              </a:rPr>
              <a:t>Translators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Garamond"/>
                <a:cs typeface="Garamond"/>
              </a:rPr>
              <a:t>Parent Teacher Association (PTA)</a:t>
            </a:r>
            <a:endParaRPr lang="en-US" sz="2200" dirty="0" smtClean="0">
              <a:latin typeface="Garamond"/>
              <a:cs typeface="Garamond"/>
            </a:endParaRP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36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Parent Teacher Association (PTA)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Garamond"/>
                <a:cs typeface="Garamond"/>
              </a:rPr>
              <a:t>Purpose </a:t>
            </a:r>
            <a:r>
              <a:rPr lang="en-US" sz="2600" dirty="0">
                <a:latin typeface="Garamond"/>
                <a:cs typeface="Garamond"/>
              </a:rPr>
              <a:t>is </a:t>
            </a:r>
            <a:r>
              <a:rPr lang="en-US" sz="2600" dirty="0" smtClean="0">
                <a:latin typeface="Garamond"/>
                <a:cs typeface="Garamond"/>
              </a:rPr>
              <a:t>“to </a:t>
            </a:r>
            <a:r>
              <a:rPr lang="en-US" sz="2600" dirty="0">
                <a:latin typeface="Garamond"/>
                <a:cs typeface="Garamond"/>
              </a:rPr>
              <a:t>make every child’s potential a reality by engaging and empowering families and communities to advocate for all </a:t>
            </a:r>
            <a:r>
              <a:rPr lang="en-US" sz="2600" dirty="0" smtClean="0">
                <a:latin typeface="Garamond"/>
                <a:cs typeface="Garamond"/>
              </a:rPr>
              <a:t>children”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Stay connected, find resources, discuss issues, suggest change, understand school challenges, AND get benefits!</a:t>
            </a:r>
          </a:p>
          <a:p>
            <a:r>
              <a:rPr lang="en-US" sz="2600" dirty="0" smtClean="0">
                <a:latin typeface="Garamond"/>
                <a:cs typeface="Garamond"/>
              </a:rPr>
              <a:t>Early Childhood PTA</a:t>
            </a:r>
          </a:p>
          <a:p>
            <a:r>
              <a:rPr lang="en-US" sz="2600" dirty="0" smtClean="0">
                <a:latin typeface="Garamond"/>
                <a:cs typeface="Garamond"/>
              </a:rPr>
              <a:t>Elementary/Middle School PTA</a:t>
            </a:r>
          </a:p>
          <a:p>
            <a:r>
              <a:rPr lang="en-US" sz="2600" dirty="0" smtClean="0">
                <a:latin typeface="Garamond"/>
                <a:cs typeface="Garamond"/>
              </a:rPr>
              <a:t>Parent-Teacher-Student Associations</a:t>
            </a:r>
          </a:p>
          <a:p>
            <a:r>
              <a:rPr lang="en-US" sz="2600" dirty="0" smtClean="0">
                <a:latin typeface="Garamond"/>
                <a:cs typeface="Garamond"/>
              </a:rPr>
              <a:t>Special Education PTA</a:t>
            </a:r>
            <a:endParaRPr lang="en-US" sz="2600" dirty="0">
              <a:latin typeface="Garamond"/>
              <a:cs typeface="Garamond"/>
            </a:endParaRPr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pic>
        <p:nvPicPr>
          <p:cNvPr id="5" name="Picture 4" descr="EN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6187642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Fundraising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Why do we do it if Public School is free?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Teachers need supplies, digital equipment and additional expenditures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Allows money for field trips and more books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Teach the valuable lesson of working together to meet a greater goal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7648" y="6292334"/>
            <a:ext cx="154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aramond"/>
                <a:cs typeface="Garamond"/>
              </a:rPr>
              <a:t>English Now!</a:t>
            </a:r>
          </a:p>
        </p:txBody>
      </p:sp>
    </p:spTree>
    <p:extLst>
      <p:ext uri="{BB962C8B-B14F-4D97-AF65-F5344CB8AC3E}">
        <p14:creationId xmlns:p14="http://schemas.microsoft.com/office/powerpoint/2010/main" val="193503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Parent-Teacher Communication</a:t>
            </a:r>
            <a:r>
              <a:rPr lang="en-US" b="1" dirty="0" smtClean="0">
                <a:latin typeface="Garamond"/>
                <a:cs typeface="Garamond"/>
              </a:rPr>
              <a:t/>
            </a:r>
            <a:br>
              <a:rPr lang="en-US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Conferences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Before </a:t>
            </a:r>
            <a:r>
              <a:rPr lang="en-US" dirty="0">
                <a:latin typeface="Garamond"/>
                <a:cs typeface="Garamond"/>
              </a:rPr>
              <a:t>You Go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Talk with your child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Prepare notes and questions</a:t>
            </a:r>
          </a:p>
          <a:p>
            <a:r>
              <a:rPr lang="en-US" dirty="0">
                <a:latin typeface="Garamond"/>
                <a:cs typeface="Garamond"/>
              </a:rPr>
              <a:t>What to Expect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U.S. values a strong partnership between school and home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Twice a year – Spring/Fall plans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Teacher review of work, learning patterns and </a:t>
            </a:r>
            <a:r>
              <a:rPr lang="en-US" dirty="0" smtClean="0">
                <a:latin typeface="Garamond"/>
                <a:cs typeface="Garamond"/>
              </a:rPr>
              <a:t>recommendations</a:t>
            </a:r>
          </a:p>
          <a:p>
            <a:r>
              <a:rPr lang="en-US" dirty="0">
                <a:latin typeface="Garamond"/>
                <a:cs typeface="Garamond"/>
              </a:rPr>
              <a:t>What to Ask and Discuss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Extra school services (Social and English)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Challenges and goals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Explain your country’s school system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Child’s likes, dislikes, special needs, life situation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Test records, work samples, reading lists and </a:t>
            </a:r>
            <a:r>
              <a:rPr lang="en-US" dirty="0" smtClean="0">
                <a:latin typeface="Garamond"/>
                <a:cs typeface="Garamond"/>
              </a:rPr>
              <a:t>curriculum</a:t>
            </a:r>
          </a:p>
          <a:p>
            <a:pPr marL="274320" lvl="1" indent="0">
              <a:buNone/>
            </a:pP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  descriptions </a:t>
            </a:r>
            <a:r>
              <a:rPr lang="en-US" dirty="0">
                <a:latin typeface="Garamond"/>
                <a:cs typeface="Garamond"/>
              </a:rPr>
              <a:t>for return home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2521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Parent-Teacher Communication</a:t>
            </a:r>
            <a:br>
              <a:rPr lang="en-US" sz="4400" b="1" dirty="0" smtClean="0">
                <a:latin typeface="Garamond"/>
                <a:cs typeface="Garamond"/>
              </a:rPr>
            </a:br>
            <a:r>
              <a:rPr lang="en-US" sz="3100" b="1" dirty="0" smtClean="0">
                <a:latin typeface="Garamond"/>
                <a:cs typeface="Garamond"/>
              </a:rPr>
              <a:t>Conferences Continued…</a:t>
            </a:r>
            <a:endParaRPr lang="en-US" sz="31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Tips for a Successful Conference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Best for both parents to go if they can schedule a convenient time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Comprehension is key – Ask for a Translator!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Express thanks and provide respectful criticism</a:t>
            </a:r>
          </a:p>
          <a:p>
            <a:endParaRPr lang="en-US" dirty="0"/>
          </a:p>
        </p:txBody>
      </p:sp>
      <p:pic>
        <p:nvPicPr>
          <p:cNvPr id="4" name="Picture 3" descr="English Now! - Three Figures and Globe Image - Adobe - High-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1" y="4886602"/>
            <a:ext cx="1093649" cy="130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5910" y="6174404"/>
            <a:ext cx="1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English Now!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2912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387</TotalTime>
  <Words>1770</Words>
  <Application>Microsoft Macintosh PowerPoint</Application>
  <PresentationFormat>On-screen Show (4:3)</PresentationFormat>
  <Paragraphs>179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Understanding your Child’s first weeks at school</vt:lpstr>
      <vt:lpstr>Who’s Who at Your Child’s School</vt:lpstr>
      <vt:lpstr>Who is a Room Parent?</vt:lpstr>
      <vt:lpstr>Who is a Room Parent?</vt:lpstr>
      <vt:lpstr>Who’s Who at Your Child’s School</vt:lpstr>
      <vt:lpstr>Parent Teacher Association (PTA)</vt:lpstr>
      <vt:lpstr>Fundraising</vt:lpstr>
      <vt:lpstr>Parent-Teacher Communication Conferences</vt:lpstr>
      <vt:lpstr>Parent-Teacher Communication Conferences Continued…</vt:lpstr>
      <vt:lpstr>Parent-Teacher Communication Reading Report Cards</vt:lpstr>
      <vt:lpstr>Parent-Teacher Communication Other Tips</vt:lpstr>
      <vt:lpstr>How to Help Your Child at Home The Importance of the Mother Tongue</vt:lpstr>
      <vt:lpstr>How to Help Your Child at Home Homework</vt:lpstr>
      <vt:lpstr>How to Help Your Child at Home Homework Continued…</vt:lpstr>
      <vt:lpstr>How to Help Your Child at Home Reading</vt:lpstr>
      <vt:lpstr>How to Help Your Child at Home Vocabulary</vt:lpstr>
      <vt:lpstr>How to Help Your Child at Home Listening, Speaking and Writing</vt:lpstr>
      <vt:lpstr>Questions &amp;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Casual English for the Workforce Program</dc:title>
  <dc:creator>user</dc:creator>
  <cp:lastModifiedBy>Jennifer Kagan</cp:lastModifiedBy>
  <cp:revision>22</cp:revision>
  <dcterms:created xsi:type="dcterms:W3CDTF">2013-05-17T07:49:52Z</dcterms:created>
  <dcterms:modified xsi:type="dcterms:W3CDTF">2015-06-04T17:32:33Z</dcterms:modified>
</cp:coreProperties>
</file>