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3" r:id="rId3"/>
    <p:sldId id="290" r:id="rId4"/>
    <p:sldId id="258" r:id="rId5"/>
    <p:sldId id="259" r:id="rId6"/>
    <p:sldId id="275" r:id="rId7"/>
    <p:sldId id="276" r:id="rId8"/>
    <p:sldId id="277" r:id="rId9"/>
    <p:sldId id="278" r:id="rId10"/>
    <p:sldId id="298" r:id="rId11"/>
    <p:sldId id="279" r:id="rId12"/>
    <p:sldId id="295" r:id="rId13"/>
    <p:sldId id="296" r:id="rId14"/>
    <p:sldId id="288" r:id="rId15"/>
    <p:sldId id="297" r:id="rId16"/>
    <p:sldId id="291" r:id="rId17"/>
    <p:sldId id="260" r:id="rId18"/>
    <p:sldId id="261" r:id="rId19"/>
    <p:sldId id="262" r:id="rId20"/>
    <p:sldId id="263" r:id="rId21"/>
    <p:sldId id="264" r:id="rId22"/>
    <p:sldId id="269" r:id="rId23"/>
    <p:sldId id="272" r:id="rId24"/>
    <p:sldId id="266" r:id="rId25"/>
    <p:sldId id="267" r:id="rId26"/>
    <p:sldId id="268" r:id="rId27"/>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3002" autoAdjust="0"/>
  </p:normalViewPr>
  <p:slideViewPr>
    <p:cSldViewPr>
      <p:cViewPr>
        <p:scale>
          <a:sx n="75" d="100"/>
          <a:sy n="75" d="100"/>
        </p:scale>
        <p:origin x="-12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9"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5" Type="http://schemas.openxmlformats.org/officeDocument/2006/relationships/image" Target="../media/image45.wmf"/><Relationship Id="rId4"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37.wmf"/><Relationship Id="rId1" Type="http://schemas.openxmlformats.org/officeDocument/2006/relationships/image" Target="../media/image46.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62.wmf"/><Relationship Id="rId3" Type="http://schemas.openxmlformats.org/officeDocument/2006/relationships/image" Target="../media/image56.wmf"/><Relationship Id="rId7" Type="http://schemas.openxmlformats.org/officeDocument/2006/relationships/image" Target="../media/image50.wmf"/><Relationship Id="rId12" Type="http://schemas.openxmlformats.org/officeDocument/2006/relationships/image" Target="../media/image61.wmf"/><Relationship Id="rId2" Type="http://schemas.openxmlformats.org/officeDocument/2006/relationships/image" Target="../media/image53.wmf"/><Relationship Id="rId1" Type="http://schemas.openxmlformats.org/officeDocument/2006/relationships/image" Target="../media/image55.wmf"/><Relationship Id="rId6" Type="http://schemas.openxmlformats.org/officeDocument/2006/relationships/image" Target="../media/image49.wmf"/><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image" Target="../media/image59.wmf"/><Relationship Id="rId4" Type="http://schemas.openxmlformats.org/officeDocument/2006/relationships/image" Target="../media/image47.wmf"/><Relationship Id="rId9" Type="http://schemas.openxmlformats.org/officeDocument/2006/relationships/image" Target="../media/image58.wmf"/><Relationship Id="rId14"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76.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11" Type="http://schemas.openxmlformats.org/officeDocument/2006/relationships/image" Target="../media/image75.wmf"/><Relationship Id="rId5" Type="http://schemas.openxmlformats.org/officeDocument/2006/relationships/image" Target="../media/image6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6AF6DCAF-F232-402C-B6A7-87D0593DD875}" type="datetimeFigureOut">
              <a:rPr lang="zh-CN" altLang="en-US"/>
              <a:pPr>
                <a:defRPr/>
              </a:pPr>
              <a:t>2020/3/26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70D0E46-6E98-4A90-994E-41DA39C5FB5A}" type="slidenum">
              <a:rPr lang="zh-CN" altLang="en-US"/>
              <a:pPr>
                <a:defRPr/>
              </a:pPr>
              <a:t>‹#›</a:t>
            </a:fld>
            <a:endParaRPr lang="zh-CN" altLang="en-US"/>
          </a:p>
        </p:txBody>
      </p:sp>
    </p:spTree>
    <p:extLst>
      <p:ext uri="{BB962C8B-B14F-4D97-AF65-F5344CB8AC3E}">
        <p14:creationId xmlns:p14="http://schemas.microsoft.com/office/powerpoint/2010/main" val="36630375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0D0E46-6E98-4A90-994E-41DA39C5FB5A}" type="slidenum">
              <a:rPr lang="zh-CN" altLang="en-US" smtClean="0"/>
              <a:pPr>
                <a:defRPr/>
              </a:pPr>
              <a:t>8</a:t>
            </a:fld>
            <a:endParaRPr lang="zh-CN" altLang="en-US"/>
          </a:p>
        </p:txBody>
      </p:sp>
    </p:spTree>
    <p:extLst>
      <p:ext uri="{BB962C8B-B14F-4D97-AF65-F5344CB8AC3E}">
        <p14:creationId xmlns:p14="http://schemas.microsoft.com/office/powerpoint/2010/main" val="200102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0D0E46-6E98-4A90-994E-41DA39C5FB5A}" type="slidenum">
              <a:rPr lang="zh-CN" altLang="en-US" smtClean="0"/>
              <a:pPr>
                <a:defRPr/>
              </a:pPr>
              <a:t>9</a:t>
            </a:fld>
            <a:endParaRPr lang="zh-CN" altLang="en-US"/>
          </a:p>
        </p:txBody>
      </p:sp>
    </p:spTree>
    <p:extLst>
      <p:ext uri="{BB962C8B-B14F-4D97-AF65-F5344CB8AC3E}">
        <p14:creationId xmlns:p14="http://schemas.microsoft.com/office/powerpoint/2010/main" val="271809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0D0E46-6E98-4A90-994E-41DA39C5FB5A}" type="slidenum">
              <a:rPr lang="zh-CN" altLang="en-US" smtClean="0"/>
              <a:pPr>
                <a:defRPr/>
              </a:pPr>
              <a:t>10</a:t>
            </a:fld>
            <a:endParaRPr lang="zh-CN" altLang="en-US"/>
          </a:p>
        </p:txBody>
      </p:sp>
    </p:spTree>
    <p:extLst>
      <p:ext uri="{BB962C8B-B14F-4D97-AF65-F5344CB8AC3E}">
        <p14:creationId xmlns:p14="http://schemas.microsoft.com/office/powerpoint/2010/main" val="271809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A1B6AB47-2C50-4492-B21F-B5B777418C21}" type="slidenum">
              <a:rPr lang="zh-CN" altLang="en-US" sz="1200" smtClean="0"/>
              <a:pPr eaLnBrk="1" hangingPunct="1"/>
              <a:t>24</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C8DE0C-34FF-448A-9CA5-A2818104EDAB}" type="slidenum">
              <a:rPr lang="en-US" altLang="zh-CN"/>
              <a:pPr>
                <a:defRPr/>
              </a:pPr>
              <a:t>‹#›</a:t>
            </a:fld>
            <a:endParaRPr lang="en-US" altLang="zh-CN"/>
          </a:p>
        </p:txBody>
      </p:sp>
    </p:spTree>
    <p:extLst>
      <p:ext uri="{BB962C8B-B14F-4D97-AF65-F5344CB8AC3E}">
        <p14:creationId xmlns:p14="http://schemas.microsoft.com/office/powerpoint/2010/main" val="383505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F8561C-BFAD-42B9-989D-6E5C49470453}" type="slidenum">
              <a:rPr lang="en-US" altLang="zh-CN"/>
              <a:pPr>
                <a:defRPr/>
              </a:pPr>
              <a:t>‹#›</a:t>
            </a:fld>
            <a:endParaRPr lang="en-US" altLang="zh-CN"/>
          </a:p>
        </p:txBody>
      </p:sp>
    </p:spTree>
    <p:extLst>
      <p:ext uri="{BB962C8B-B14F-4D97-AF65-F5344CB8AC3E}">
        <p14:creationId xmlns:p14="http://schemas.microsoft.com/office/powerpoint/2010/main" val="164063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AABE5F-8B43-47B1-B5A0-A86F31357811}" type="slidenum">
              <a:rPr lang="en-US" altLang="zh-CN"/>
              <a:pPr>
                <a:defRPr/>
              </a:pPr>
              <a:t>‹#›</a:t>
            </a:fld>
            <a:endParaRPr lang="en-US" altLang="zh-CN"/>
          </a:p>
        </p:txBody>
      </p:sp>
    </p:spTree>
    <p:extLst>
      <p:ext uri="{BB962C8B-B14F-4D97-AF65-F5344CB8AC3E}">
        <p14:creationId xmlns:p14="http://schemas.microsoft.com/office/powerpoint/2010/main" val="57016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485054CC-DB53-4AA0-921B-5372889753A5}" type="slidenum">
              <a:rPr lang="en-US" altLang="zh-CN"/>
              <a:pPr>
                <a:defRPr/>
              </a:pPr>
              <a:t>‹#›</a:t>
            </a:fld>
            <a:endParaRPr lang="en-US" altLang="zh-CN"/>
          </a:p>
        </p:txBody>
      </p:sp>
    </p:spTree>
    <p:extLst>
      <p:ext uri="{BB962C8B-B14F-4D97-AF65-F5344CB8AC3E}">
        <p14:creationId xmlns:p14="http://schemas.microsoft.com/office/powerpoint/2010/main" val="127950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E55F51C-B8F0-480C-87FF-1DFCA3FFCC46}" type="slidenum">
              <a:rPr lang="en-US" altLang="zh-CN"/>
              <a:pPr>
                <a:defRPr/>
              </a:pPr>
              <a:t>‹#›</a:t>
            </a:fld>
            <a:endParaRPr lang="en-US" altLang="zh-CN"/>
          </a:p>
        </p:txBody>
      </p:sp>
    </p:spTree>
    <p:extLst>
      <p:ext uri="{BB962C8B-B14F-4D97-AF65-F5344CB8AC3E}">
        <p14:creationId xmlns:p14="http://schemas.microsoft.com/office/powerpoint/2010/main" val="121162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8E694F4-ACD4-417D-908B-38438E2A4BA0}" type="slidenum">
              <a:rPr lang="en-US" altLang="zh-CN"/>
              <a:pPr>
                <a:defRPr/>
              </a:pPr>
              <a:t>‹#›</a:t>
            </a:fld>
            <a:endParaRPr lang="en-US" altLang="zh-CN"/>
          </a:p>
        </p:txBody>
      </p:sp>
    </p:spTree>
    <p:extLst>
      <p:ext uri="{BB962C8B-B14F-4D97-AF65-F5344CB8AC3E}">
        <p14:creationId xmlns:p14="http://schemas.microsoft.com/office/powerpoint/2010/main" val="55988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453FFF-FAEA-4902-AAF0-7A7DB8D4329B}" type="slidenum">
              <a:rPr lang="en-US" altLang="zh-CN"/>
              <a:pPr>
                <a:defRPr/>
              </a:pPr>
              <a:t>‹#›</a:t>
            </a:fld>
            <a:endParaRPr lang="en-US" altLang="zh-CN"/>
          </a:p>
        </p:txBody>
      </p:sp>
    </p:spTree>
    <p:extLst>
      <p:ext uri="{BB962C8B-B14F-4D97-AF65-F5344CB8AC3E}">
        <p14:creationId xmlns:p14="http://schemas.microsoft.com/office/powerpoint/2010/main" val="3979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CCEDD84-2C69-4521-B845-C5895ADF8515}" type="slidenum">
              <a:rPr lang="en-US" altLang="zh-CN"/>
              <a:pPr>
                <a:defRPr/>
              </a:pPr>
              <a:t>‹#›</a:t>
            </a:fld>
            <a:endParaRPr lang="en-US" altLang="zh-CN"/>
          </a:p>
        </p:txBody>
      </p:sp>
    </p:spTree>
    <p:extLst>
      <p:ext uri="{BB962C8B-B14F-4D97-AF65-F5344CB8AC3E}">
        <p14:creationId xmlns:p14="http://schemas.microsoft.com/office/powerpoint/2010/main" val="5339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3144C44-01DE-4241-8D1B-3571DC6A06F5}" type="slidenum">
              <a:rPr lang="en-US" altLang="zh-CN"/>
              <a:pPr>
                <a:defRPr/>
              </a:pPr>
              <a:t>‹#›</a:t>
            </a:fld>
            <a:endParaRPr lang="en-US" altLang="zh-CN"/>
          </a:p>
        </p:txBody>
      </p:sp>
    </p:spTree>
    <p:extLst>
      <p:ext uri="{BB962C8B-B14F-4D97-AF65-F5344CB8AC3E}">
        <p14:creationId xmlns:p14="http://schemas.microsoft.com/office/powerpoint/2010/main" val="1552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998358B-3593-4413-AAFC-73A13854AD6A}" type="slidenum">
              <a:rPr lang="en-US" altLang="zh-CN"/>
              <a:pPr>
                <a:defRPr/>
              </a:pPr>
              <a:t>‹#›</a:t>
            </a:fld>
            <a:endParaRPr lang="en-US" altLang="zh-CN"/>
          </a:p>
        </p:txBody>
      </p:sp>
    </p:spTree>
    <p:extLst>
      <p:ext uri="{BB962C8B-B14F-4D97-AF65-F5344CB8AC3E}">
        <p14:creationId xmlns:p14="http://schemas.microsoft.com/office/powerpoint/2010/main" val="128098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0EBD590-C40D-40D4-999A-83C4198D0487}" type="slidenum">
              <a:rPr lang="en-US" altLang="zh-CN"/>
              <a:pPr>
                <a:defRPr/>
              </a:pPr>
              <a:t>‹#›</a:t>
            </a:fld>
            <a:endParaRPr lang="en-US" altLang="zh-CN"/>
          </a:p>
        </p:txBody>
      </p:sp>
    </p:spTree>
    <p:extLst>
      <p:ext uri="{BB962C8B-B14F-4D97-AF65-F5344CB8AC3E}">
        <p14:creationId xmlns:p14="http://schemas.microsoft.com/office/powerpoint/2010/main" val="155842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A1F9DE7-5D58-4D30-9165-876F6E9017AD}" type="slidenum">
              <a:rPr lang="en-US" altLang="zh-CN"/>
              <a:pPr>
                <a:defRPr/>
              </a:pPr>
              <a:t>‹#›</a:t>
            </a:fld>
            <a:endParaRPr lang="en-US" altLang="zh-CN"/>
          </a:p>
        </p:txBody>
      </p:sp>
    </p:spTree>
    <p:extLst>
      <p:ext uri="{BB962C8B-B14F-4D97-AF65-F5344CB8AC3E}">
        <p14:creationId xmlns:p14="http://schemas.microsoft.com/office/powerpoint/2010/main" val="427631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0454916-ADE0-4FF5-82FB-908EC508FA24}" type="slidenum">
              <a:rPr lang="en-US" altLang="zh-CN"/>
              <a:pPr>
                <a:defRPr/>
              </a:pPr>
              <a:t>‹#›</a:t>
            </a:fld>
            <a:endParaRPr lang="en-US" altLang="zh-CN"/>
          </a:p>
        </p:txBody>
      </p:sp>
    </p:spTree>
    <p:extLst>
      <p:ext uri="{BB962C8B-B14F-4D97-AF65-F5344CB8AC3E}">
        <p14:creationId xmlns:p14="http://schemas.microsoft.com/office/powerpoint/2010/main" val="11465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1949AEE-C5C1-446D-B097-369940D28BD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utomation.seu.edu.cn/2019/0528/c24504a275249/page.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3.bin"/><Relationship Id="rId18" Type="http://schemas.openxmlformats.org/officeDocument/2006/relationships/image" Target="../media/image5.wmf"/><Relationship Id="rId3" Type="http://schemas.openxmlformats.org/officeDocument/2006/relationships/image" Target="../media/image9.wmf"/><Relationship Id="rId21" Type="http://schemas.openxmlformats.org/officeDocument/2006/relationships/oleObject" Target="../embeddings/oleObject7.bin"/><Relationship Id="rId7" Type="http://schemas.openxmlformats.org/officeDocument/2006/relationships/image" Target="../media/image13.wmf"/><Relationship Id="rId12" Type="http://schemas.openxmlformats.org/officeDocument/2006/relationships/image" Target="../media/image2.wmf"/><Relationship Id="rId17"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4.wmf"/><Relationship Id="rId20" Type="http://schemas.openxmlformats.org/officeDocument/2006/relationships/image" Target="../media/image6.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2.bin"/><Relationship Id="rId24" Type="http://schemas.openxmlformats.org/officeDocument/2006/relationships/image" Target="../media/image8.wmf"/><Relationship Id="rId5" Type="http://schemas.openxmlformats.org/officeDocument/2006/relationships/image" Target="../media/image11.wmf"/><Relationship Id="rId15" Type="http://schemas.openxmlformats.org/officeDocument/2006/relationships/oleObject" Target="../embeddings/oleObject4.bin"/><Relationship Id="rId23" Type="http://schemas.openxmlformats.org/officeDocument/2006/relationships/oleObject" Target="../embeddings/oleObject8.bin"/><Relationship Id="rId10" Type="http://schemas.openxmlformats.org/officeDocument/2006/relationships/image" Target="../media/image16.wmf"/><Relationship Id="rId19" Type="http://schemas.openxmlformats.org/officeDocument/2006/relationships/oleObject" Target="../embeddings/oleObject6.bin"/><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3.wmf"/><Relationship Id="rId22" Type="http://schemas.openxmlformats.org/officeDocument/2006/relationships/image" Target="../media/image7.wmf"/></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9.bin"/><Relationship Id="rId18" Type="http://schemas.openxmlformats.org/officeDocument/2006/relationships/image" Target="../media/image19.wmf"/><Relationship Id="rId3" Type="http://schemas.openxmlformats.org/officeDocument/2006/relationships/image" Target="../media/image10.wmf"/><Relationship Id="rId21" Type="http://schemas.openxmlformats.org/officeDocument/2006/relationships/oleObject" Target="../embeddings/oleObject13.bin"/><Relationship Id="rId7" Type="http://schemas.openxmlformats.org/officeDocument/2006/relationships/image" Target="../media/image25.wmf"/><Relationship Id="rId12" Type="http://schemas.openxmlformats.org/officeDocument/2006/relationships/image" Target="../media/image30.w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image" Target="../media/image29.wmf"/><Relationship Id="rId24" Type="http://schemas.openxmlformats.org/officeDocument/2006/relationships/image" Target="../media/image22.wmf"/><Relationship Id="rId5" Type="http://schemas.openxmlformats.org/officeDocument/2006/relationships/image" Target="../media/image23.wmf"/><Relationship Id="rId15" Type="http://schemas.openxmlformats.org/officeDocument/2006/relationships/oleObject" Target="../embeddings/oleObject10.bin"/><Relationship Id="rId23" Type="http://schemas.openxmlformats.org/officeDocument/2006/relationships/oleObject" Target="../embeddings/oleObject14.bin"/><Relationship Id="rId10" Type="http://schemas.openxmlformats.org/officeDocument/2006/relationships/image" Target="../media/image28.wmf"/><Relationship Id="rId19" Type="http://schemas.openxmlformats.org/officeDocument/2006/relationships/oleObject" Target="../embeddings/oleObject12.bin"/><Relationship Id="rId4" Type="http://schemas.openxmlformats.org/officeDocument/2006/relationships/image" Target="../media/image11.wmf"/><Relationship Id="rId9" Type="http://schemas.openxmlformats.org/officeDocument/2006/relationships/image" Target="../media/image27.wmf"/><Relationship Id="rId14" Type="http://schemas.openxmlformats.org/officeDocument/2006/relationships/image" Target="../media/image17.wmf"/><Relationship Id="rId22" Type="http://schemas.openxmlformats.org/officeDocument/2006/relationships/image" Target="../media/image21.wmf"/></Relationships>
</file>

<file path=ppt/slides/_rels/slide22.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0.bin"/><Relationship Id="rId18" Type="http://schemas.openxmlformats.org/officeDocument/2006/relationships/image" Target="../media/image37.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34.wmf"/><Relationship Id="rId17" Type="http://schemas.openxmlformats.org/officeDocument/2006/relationships/oleObject" Target="../embeddings/oleObject22.bin"/><Relationship Id="rId2" Type="http://schemas.openxmlformats.org/officeDocument/2006/relationships/slideLayout" Target="../slideLayouts/slideLayout1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19.bin"/><Relationship Id="rId5" Type="http://schemas.openxmlformats.org/officeDocument/2006/relationships/image" Target="../media/image40.wmf"/><Relationship Id="rId15" Type="http://schemas.openxmlformats.org/officeDocument/2006/relationships/oleObject" Target="../embeddings/oleObject21.bin"/><Relationship Id="rId10" Type="http://schemas.openxmlformats.org/officeDocument/2006/relationships/image" Target="../media/image33.wmf"/><Relationship Id="rId19" Type="http://schemas.openxmlformats.org/officeDocument/2006/relationships/oleObject" Target="../embeddings/oleObject23.bin"/><Relationship Id="rId4" Type="http://schemas.openxmlformats.org/officeDocument/2006/relationships/image" Target="../media/image31.wmf"/><Relationship Id="rId9" Type="http://schemas.openxmlformats.org/officeDocument/2006/relationships/oleObject" Target="../embeddings/oleObject18.bin"/><Relationship Id="rId14" Type="http://schemas.openxmlformats.org/officeDocument/2006/relationships/image" Target="../media/image35.wmf"/><Relationship Id="rId22"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5.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42.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4.wmf"/><Relationship Id="rId4" Type="http://schemas.openxmlformats.org/officeDocument/2006/relationships/image" Target="../media/image41.emf"/><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18" Type="http://schemas.openxmlformats.org/officeDocument/2006/relationships/image" Target="../media/image51.wmf"/><Relationship Id="rId26" Type="http://schemas.openxmlformats.org/officeDocument/2006/relationships/oleObject" Target="../embeddings/oleObject42.bin"/><Relationship Id="rId3" Type="http://schemas.openxmlformats.org/officeDocument/2006/relationships/notesSlide" Target="../notesSlides/notesSlide4.xml"/><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48.wmf"/><Relationship Id="rId17" Type="http://schemas.openxmlformats.org/officeDocument/2006/relationships/oleObject" Target="../embeddings/oleObject36.bin"/><Relationship Id="rId25"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29" Type="http://schemas.openxmlformats.org/officeDocument/2006/relationships/image" Target="../media/image54.wmf"/><Relationship Id="rId1" Type="http://schemas.openxmlformats.org/officeDocument/2006/relationships/vmlDrawing" Target="../drawings/vmlDrawing6.vml"/><Relationship Id="rId6" Type="http://schemas.openxmlformats.org/officeDocument/2006/relationships/image" Target="../media/image46.wmf"/><Relationship Id="rId11" Type="http://schemas.openxmlformats.org/officeDocument/2006/relationships/oleObject" Target="../embeddings/oleObject33.bin"/><Relationship Id="rId24" Type="http://schemas.openxmlformats.org/officeDocument/2006/relationships/oleObject" Target="../embeddings/oleObject40.bin"/><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oleObject" Target="../embeddings/oleObject44.bin"/><Relationship Id="rId10" Type="http://schemas.openxmlformats.org/officeDocument/2006/relationships/image" Target="../media/image47.wmf"/><Relationship Id="rId19" Type="http://schemas.openxmlformats.org/officeDocument/2006/relationships/oleObject" Target="../embeddings/oleObject37.bin"/><Relationship Id="rId4" Type="http://schemas.openxmlformats.org/officeDocument/2006/relationships/image" Target="../media/image10.wmf"/><Relationship Id="rId9" Type="http://schemas.openxmlformats.org/officeDocument/2006/relationships/oleObject" Target="../embeddings/oleObject32.bin"/><Relationship Id="rId14" Type="http://schemas.openxmlformats.org/officeDocument/2006/relationships/image" Target="../media/image49.wmf"/><Relationship Id="rId22" Type="http://schemas.openxmlformats.org/officeDocument/2006/relationships/image" Target="../media/image53.wmf"/><Relationship Id="rId27" Type="http://schemas.openxmlformats.org/officeDocument/2006/relationships/oleObject" Target="../embeddings/oleObject4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7.wmf"/><Relationship Id="rId18" Type="http://schemas.openxmlformats.org/officeDocument/2006/relationships/oleObject" Target="../embeddings/oleObject52.bin"/><Relationship Id="rId26" Type="http://schemas.openxmlformats.org/officeDocument/2006/relationships/oleObject" Target="../embeddings/oleObject56.bin"/><Relationship Id="rId3" Type="http://schemas.openxmlformats.org/officeDocument/2006/relationships/oleObject" Target="../embeddings/oleObject45.bin"/><Relationship Id="rId21" Type="http://schemas.openxmlformats.org/officeDocument/2006/relationships/image" Target="../media/image58.wmf"/><Relationship Id="rId7" Type="http://schemas.openxmlformats.org/officeDocument/2006/relationships/image" Target="../media/image53.wmf"/><Relationship Id="rId12" Type="http://schemas.openxmlformats.org/officeDocument/2006/relationships/oleObject" Target="../embeddings/oleObject49.bin"/><Relationship Id="rId17" Type="http://schemas.openxmlformats.org/officeDocument/2006/relationships/image" Target="../media/image50.wmf"/><Relationship Id="rId25" Type="http://schemas.openxmlformats.org/officeDocument/2006/relationships/image" Target="../media/image60.wmf"/><Relationship Id="rId2" Type="http://schemas.openxmlformats.org/officeDocument/2006/relationships/slideLayout" Target="../slideLayouts/slideLayout2.xml"/><Relationship Id="rId16" Type="http://schemas.openxmlformats.org/officeDocument/2006/relationships/oleObject" Target="../embeddings/oleObject51.bin"/><Relationship Id="rId20" Type="http://schemas.openxmlformats.org/officeDocument/2006/relationships/oleObject" Target="../embeddings/oleObject53.bin"/><Relationship Id="rId29" Type="http://schemas.openxmlformats.org/officeDocument/2006/relationships/image" Target="../media/image62.wmf"/><Relationship Id="rId1" Type="http://schemas.openxmlformats.org/officeDocument/2006/relationships/vmlDrawing" Target="../drawings/vmlDrawing7.vml"/><Relationship Id="rId6" Type="http://schemas.openxmlformats.org/officeDocument/2006/relationships/oleObject" Target="../embeddings/oleObject46.bin"/><Relationship Id="rId11" Type="http://schemas.openxmlformats.org/officeDocument/2006/relationships/image" Target="../media/image47.wmf"/><Relationship Id="rId24" Type="http://schemas.openxmlformats.org/officeDocument/2006/relationships/oleObject" Target="../embeddings/oleObject55.bin"/><Relationship Id="rId5" Type="http://schemas.openxmlformats.org/officeDocument/2006/relationships/image" Target="../media/image64.wmf"/><Relationship Id="rId15" Type="http://schemas.openxmlformats.org/officeDocument/2006/relationships/image" Target="../media/image49.wmf"/><Relationship Id="rId23" Type="http://schemas.openxmlformats.org/officeDocument/2006/relationships/image" Target="../media/image59.wmf"/><Relationship Id="rId28" Type="http://schemas.openxmlformats.org/officeDocument/2006/relationships/oleObject" Target="../embeddings/oleObject57.bin"/><Relationship Id="rId10" Type="http://schemas.openxmlformats.org/officeDocument/2006/relationships/oleObject" Target="../embeddings/oleObject48.bin"/><Relationship Id="rId19" Type="http://schemas.openxmlformats.org/officeDocument/2006/relationships/image" Target="../media/image52.wmf"/><Relationship Id="rId31" Type="http://schemas.openxmlformats.org/officeDocument/2006/relationships/image" Target="../media/image63.wmf"/><Relationship Id="rId4" Type="http://schemas.openxmlformats.org/officeDocument/2006/relationships/image" Target="../media/image55.wmf"/><Relationship Id="rId9" Type="http://schemas.openxmlformats.org/officeDocument/2006/relationships/image" Target="../media/image56.wmf"/><Relationship Id="rId14" Type="http://schemas.openxmlformats.org/officeDocument/2006/relationships/oleObject" Target="../embeddings/oleObject50.bin"/><Relationship Id="rId22" Type="http://schemas.openxmlformats.org/officeDocument/2006/relationships/oleObject" Target="../embeddings/oleObject54.bin"/><Relationship Id="rId27" Type="http://schemas.openxmlformats.org/officeDocument/2006/relationships/image" Target="../media/image61.wmf"/><Relationship Id="rId30" Type="http://schemas.openxmlformats.org/officeDocument/2006/relationships/oleObject" Target="../embeddings/oleObject58.bin"/></Relationships>
</file>

<file path=ppt/slides/_rels/slide26.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4.bin"/><Relationship Id="rId18" Type="http://schemas.openxmlformats.org/officeDocument/2006/relationships/image" Target="../media/image72.wmf"/><Relationship Id="rId26" Type="http://schemas.openxmlformats.org/officeDocument/2006/relationships/image" Target="../media/image76.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69.wmf"/><Relationship Id="rId17" Type="http://schemas.openxmlformats.org/officeDocument/2006/relationships/oleObject" Target="../embeddings/oleObject66.bin"/><Relationship Id="rId25"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vmlDrawing" Target="../drawings/vmlDrawing8.vml"/><Relationship Id="rId6" Type="http://schemas.openxmlformats.org/officeDocument/2006/relationships/image" Target="../media/image66.wmf"/><Relationship Id="rId11" Type="http://schemas.openxmlformats.org/officeDocument/2006/relationships/oleObject" Target="../embeddings/oleObject63.bin"/><Relationship Id="rId24" Type="http://schemas.openxmlformats.org/officeDocument/2006/relationships/image" Target="../media/image75.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10" Type="http://schemas.openxmlformats.org/officeDocument/2006/relationships/image" Target="../media/image68.wmf"/><Relationship Id="rId19" Type="http://schemas.openxmlformats.org/officeDocument/2006/relationships/oleObject" Target="../embeddings/oleObject67.bin"/><Relationship Id="rId4" Type="http://schemas.openxmlformats.org/officeDocument/2006/relationships/image" Target="../media/image65.wmf"/><Relationship Id="rId9" Type="http://schemas.openxmlformats.org/officeDocument/2006/relationships/oleObject" Target="../embeddings/oleObject62.bin"/><Relationship Id="rId14" Type="http://schemas.openxmlformats.org/officeDocument/2006/relationships/image" Target="../media/image70.wmf"/><Relationship Id="rId22" Type="http://schemas.openxmlformats.org/officeDocument/2006/relationships/image" Target="../media/image74.wmf"/><Relationship Id="rId27" Type="http://schemas.openxmlformats.org/officeDocument/2006/relationships/oleObject" Target="../embeddings/oleObject7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57200" y="868363"/>
            <a:ext cx="8229600" cy="1265237"/>
          </a:xfrm>
        </p:spPr>
        <p:txBody>
          <a:bodyPr/>
          <a:lstStyle/>
          <a:p>
            <a:pPr eaLnBrk="1" hangingPunct="1"/>
            <a:r>
              <a:rPr lang="en-US" altLang="zh-CN" sz="4000" b="1" smtClean="0">
                <a:ea typeface="黑体" pitchFamily="49" charset="-122"/>
              </a:rPr>
              <a:t/>
            </a:r>
            <a:br>
              <a:rPr lang="en-US" altLang="zh-CN" sz="4000" b="1" smtClean="0">
                <a:ea typeface="黑体" pitchFamily="49" charset="-122"/>
              </a:rPr>
            </a:br>
            <a:r>
              <a:rPr lang="zh-CN" altLang="en-US" sz="4000" b="1" smtClean="0">
                <a:ea typeface="黑体" pitchFamily="49" charset="-122"/>
              </a:rPr>
              <a:t>优化方法及最优控制</a:t>
            </a:r>
            <a:br>
              <a:rPr lang="zh-CN" altLang="en-US" sz="4000" b="1" smtClean="0">
                <a:ea typeface="黑体" pitchFamily="49" charset="-122"/>
              </a:rPr>
            </a:br>
            <a:r>
              <a:rPr lang="en-US" altLang="zh-CN" sz="4000" b="1" smtClean="0">
                <a:ea typeface="黑体" pitchFamily="49" charset="-122"/>
              </a:rPr>
              <a:t/>
            </a:r>
            <a:br>
              <a:rPr lang="en-US" altLang="zh-CN" sz="4000" b="1" smtClean="0">
                <a:ea typeface="黑体" pitchFamily="49" charset="-122"/>
              </a:rPr>
            </a:br>
            <a:r>
              <a:rPr lang="en-US" altLang="zh-CN" sz="3200" b="1" smtClean="0"/>
              <a:t>Optimization Method and Optimal Control</a:t>
            </a:r>
            <a:r>
              <a:rPr lang="zh-CN" altLang="en-US" sz="3200" smtClean="0"/>
              <a:t/>
            </a:r>
            <a:br>
              <a:rPr lang="zh-CN" altLang="en-US" sz="3200" smtClean="0"/>
            </a:br>
            <a:r>
              <a:rPr lang="en-US" altLang="zh-CN" sz="3200" smtClean="0"/>
              <a:t/>
            </a:r>
            <a:br>
              <a:rPr lang="en-US" altLang="zh-CN" sz="3200" smtClean="0"/>
            </a:br>
            <a:endParaRPr lang="en-US" altLang="zh-CN" sz="3200" smtClean="0"/>
          </a:p>
        </p:txBody>
      </p:sp>
      <p:sp>
        <p:nvSpPr>
          <p:cNvPr id="2051" name="副标题 3"/>
          <p:cNvSpPr>
            <a:spLocks noGrp="1"/>
          </p:cNvSpPr>
          <p:nvPr>
            <p:ph idx="1"/>
          </p:nvPr>
        </p:nvSpPr>
        <p:spPr>
          <a:xfrm>
            <a:off x="457200" y="3429000"/>
            <a:ext cx="8077200" cy="2667000"/>
          </a:xfrm>
        </p:spPr>
        <p:txBody>
          <a:bodyPr/>
          <a:lstStyle/>
          <a:p>
            <a:pPr algn="ctr" eaLnBrk="1" hangingPunct="1">
              <a:spcBef>
                <a:spcPct val="50000"/>
              </a:spcBef>
              <a:buFontTx/>
              <a:buNone/>
            </a:pPr>
            <a:r>
              <a:rPr kumimoji="1" lang="zh-CN" altLang="en-US" b="1" dirty="0" smtClean="0"/>
              <a:t>主讲：严洪森  教授</a:t>
            </a:r>
            <a:endParaRPr lang="zh-CN" altLang="en-US" dirty="0" smtClean="0"/>
          </a:p>
          <a:p>
            <a:pPr algn="ctr" eaLnBrk="1" hangingPunct="1">
              <a:spcBef>
                <a:spcPct val="50000"/>
              </a:spcBef>
              <a:buFontTx/>
              <a:buNone/>
            </a:pPr>
            <a:r>
              <a:rPr kumimoji="1" lang="zh-CN" altLang="en-US" b="1" dirty="0" smtClean="0"/>
              <a:t>制造系统控制与优化研究所  所长</a:t>
            </a:r>
            <a:endParaRPr kumimoji="1" lang="en-US" altLang="zh-CN" b="1" dirty="0" smtClean="0"/>
          </a:p>
          <a:p>
            <a:pPr algn="ctr" eaLnBrk="1" hangingPunct="1">
              <a:spcBef>
                <a:spcPct val="50000"/>
              </a:spcBef>
              <a:buFontTx/>
              <a:buNone/>
            </a:pPr>
            <a:endParaRPr lang="zh-CN" altLang="en-US" dirty="0" smtClean="0"/>
          </a:p>
          <a:p>
            <a:pPr algn="ctr">
              <a:buFontTx/>
              <a:buNone/>
            </a:pPr>
            <a:r>
              <a:rPr lang="en-US" altLang="zh-CN" smtClean="0"/>
              <a:t>2020-03-30</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body" idx="1"/>
          </p:nvPr>
        </p:nvSpPr>
        <p:spPr>
          <a:xfrm>
            <a:off x="0" y="228600"/>
            <a:ext cx="8991600" cy="6324600"/>
          </a:xfrm>
        </p:spPr>
        <p:txBody>
          <a:bodyPr/>
          <a:lstStyle/>
          <a:p>
            <a:pPr eaLnBrk="1" hangingPunct="1">
              <a:buNone/>
            </a:pPr>
            <a:r>
              <a:rPr lang="zh-CN" altLang="en-US" sz="2800" b="1" dirty="0" smtClean="0"/>
              <a:t>    其对于</a:t>
            </a:r>
            <a:r>
              <a:rPr lang="zh-CN" altLang="en-US" sz="2800" b="1" dirty="0"/>
              <a:t>占全国工业总产值</a:t>
            </a:r>
            <a:r>
              <a:rPr lang="en-US" altLang="zh-CN" sz="2800" b="1" dirty="0"/>
              <a:t>70</a:t>
            </a:r>
            <a:r>
              <a:rPr lang="zh-CN" altLang="en-US" sz="2800" b="1" dirty="0" smtClean="0"/>
              <a:t>％以上</a:t>
            </a:r>
            <a:r>
              <a:rPr lang="zh-CN" altLang="en-US" sz="2800" b="1" dirty="0"/>
              <a:t>的流程工业，多维泰勒网集成优化控制在流程工业集成优化控制中是具有独占性和不可替代性的颠覆性</a:t>
            </a:r>
            <a:r>
              <a:rPr lang="zh-CN" altLang="en-US" sz="2800" b="1" dirty="0" smtClean="0"/>
              <a:t>技术</a:t>
            </a:r>
            <a:r>
              <a:rPr lang="en-US" altLang="zh-CN" sz="2800" baseline="30000" dirty="0"/>
              <a:t>[1]</a:t>
            </a:r>
            <a:r>
              <a:rPr lang="zh-CN" altLang="zh-CN" sz="2800" b="1" dirty="0"/>
              <a:t> </a:t>
            </a:r>
            <a:r>
              <a:rPr lang="zh-CN" altLang="zh-CN" sz="2800" dirty="0" smtClean="0"/>
              <a:t>。</a:t>
            </a:r>
            <a:r>
              <a:rPr lang="zh-CN" altLang="en-US" sz="2800" dirty="0"/>
              <a:t>此外，多维泰勒网优化控制也为各单项控制技术的发展提供了一个大舞台，尤其为模型精确的控制方法提供了</a:t>
            </a:r>
            <a:r>
              <a:rPr lang="zh-CN" altLang="en-US" sz="2800" dirty="0" smtClean="0"/>
              <a:t>应</a:t>
            </a:r>
            <a:r>
              <a:rPr lang="zh-CN" altLang="en-US" sz="2800" dirty="0"/>
              <a:t>用场合和出路，因为在多维泰勒网优化控制器生成阶段模型是精确的，只有在其现场调试和运行阶段才考虑模型不精确和未知问题。这样就可以回避各单项控制技术的固有瓶颈转而发展能应用于多维泰勒网优化控制的单项控制技术，如，快速学习算法、高效最优控制求解算法、反馈线性化控制和鲁棒最优控制等，</a:t>
            </a:r>
            <a:r>
              <a:rPr lang="zh-CN" altLang="zh-CN" sz="2800" dirty="0"/>
              <a:t>此外，还可进行多维泰勒网优化控制与</a:t>
            </a:r>
            <a:r>
              <a:rPr lang="en-US" altLang="zh-CN" sz="2800" i="1" dirty="0"/>
              <a:t>H</a:t>
            </a:r>
            <a:r>
              <a:rPr lang="zh-CN" altLang="zh-CN" sz="2800" dirty="0"/>
              <a:t>无穷控制或切换控制或抗干扰控制或</a:t>
            </a:r>
            <a:r>
              <a:rPr lang="zh-CN" altLang="zh-CN" sz="2800" dirty="0" smtClean="0"/>
              <a:t>预测控制</a:t>
            </a:r>
            <a:r>
              <a:rPr lang="zh-CN" altLang="zh-CN" sz="2800" dirty="0"/>
              <a:t>或控制收缩度量</a:t>
            </a:r>
            <a:r>
              <a:rPr lang="zh-CN" altLang="zh-CN" sz="2800" dirty="0" smtClean="0"/>
              <a:t>或</a:t>
            </a:r>
            <a:r>
              <a:rPr lang="zh-CN" altLang="zh-CN" sz="2800" dirty="0"/>
              <a:t>多项式</a:t>
            </a:r>
            <a:r>
              <a:rPr lang="zh-CN" altLang="zh-CN" sz="2800" dirty="0" smtClean="0"/>
              <a:t>控制</a:t>
            </a:r>
            <a:r>
              <a:rPr lang="zh-CN" altLang="zh-CN" sz="2800" dirty="0"/>
              <a:t>或</a:t>
            </a:r>
            <a:r>
              <a:rPr lang="zh-CN" altLang="zh-CN" sz="2800" dirty="0" smtClean="0"/>
              <a:t>自适应控制</a:t>
            </a:r>
            <a:r>
              <a:rPr lang="zh-CN" altLang="en-US" sz="2800" dirty="0"/>
              <a:t>或反步法或</a:t>
            </a:r>
            <a:r>
              <a:rPr lang="zh-CN" altLang="en-US" sz="2800" dirty="0"/>
              <a:t>逆</a:t>
            </a:r>
            <a:r>
              <a:rPr lang="zh-CN" altLang="en-US" sz="2800" dirty="0" smtClean="0"/>
              <a:t>控制</a:t>
            </a:r>
            <a:r>
              <a:rPr lang="zh-CN" altLang="zh-CN" sz="2800" dirty="0" smtClean="0"/>
              <a:t>的</a:t>
            </a:r>
            <a:r>
              <a:rPr lang="zh-CN" altLang="zh-CN" sz="2800" dirty="0"/>
              <a:t>结合研究，</a:t>
            </a:r>
            <a:r>
              <a:rPr lang="zh-CN" altLang="en-US" sz="2800" dirty="0"/>
              <a:t>这无疑又会促进各单项控制技术的发展。</a:t>
            </a:r>
            <a:endParaRPr lang="en-US" altLang="zh-CN" sz="2800" dirty="0"/>
          </a:p>
          <a:p>
            <a:pPr eaLnBrk="1" hangingPunct="1">
              <a:buFontTx/>
              <a:buNone/>
            </a:pPr>
            <a:endParaRPr lang="zh-CN" altLang="en-US" sz="2800" dirty="0" smtClean="0"/>
          </a:p>
          <a:p>
            <a:pPr eaLnBrk="1" hangingPunct="1">
              <a:buFont typeface="Wingdings" pitchFamily="2" charset="2"/>
              <a:buNone/>
            </a:pP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extLst>
      <p:ext uri="{BB962C8B-B14F-4D97-AF65-F5344CB8AC3E}">
        <p14:creationId xmlns:p14="http://schemas.microsoft.com/office/powerpoint/2010/main" val="245949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Grp="1" noChangeArrowheads="1"/>
          </p:cNvSpPr>
          <p:nvPr>
            <p:ph type="body" idx="1"/>
          </p:nvPr>
        </p:nvSpPr>
        <p:spPr>
          <a:xfrm>
            <a:off x="0" y="228600"/>
            <a:ext cx="8763000" cy="6324600"/>
          </a:xfrm>
        </p:spPr>
        <p:txBody>
          <a:bodyPr/>
          <a:lstStyle/>
          <a:p>
            <a:pPr eaLnBrk="1" hangingPunct="1">
              <a:buNone/>
            </a:pPr>
            <a:r>
              <a:rPr lang="zh-CN" altLang="en-US" sz="2800" dirty="0" smtClean="0"/>
              <a:t>       多维</a:t>
            </a:r>
            <a:r>
              <a:rPr lang="zh-CN" altLang="en-US" sz="2800" dirty="0"/>
              <a:t>泰勒网优化控制研究的意义重大，可以解决控制领域中的</a:t>
            </a:r>
            <a:r>
              <a:rPr lang="en-US" altLang="zh-CN" sz="2800" dirty="0" smtClean="0"/>
              <a:t>26</a:t>
            </a:r>
            <a:r>
              <a:rPr lang="zh-CN" altLang="en-US" sz="2800" dirty="0" smtClean="0"/>
              <a:t>个</a:t>
            </a:r>
            <a:r>
              <a:rPr lang="zh-CN" altLang="en-US" sz="2800" dirty="0"/>
              <a:t>基本问题</a:t>
            </a:r>
            <a:r>
              <a:rPr lang="en-US" altLang="zh-CN" sz="2800" baseline="30000" dirty="0"/>
              <a:t>[1] </a:t>
            </a:r>
            <a:r>
              <a:rPr lang="zh-CN" altLang="en-US" sz="2800" dirty="0"/>
              <a:t>。</a:t>
            </a:r>
            <a:endParaRPr lang="en-US" altLang="zh-CN" sz="2800" dirty="0"/>
          </a:p>
          <a:p>
            <a:pPr eaLnBrk="1" hangingPunct="1">
              <a:buFontTx/>
              <a:buNone/>
            </a:pPr>
            <a:r>
              <a:rPr lang="en-US" altLang="zh-CN" sz="2800" dirty="0"/>
              <a:t>       </a:t>
            </a:r>
            <a:r>
              <a:rPr lang="zh-CN" altLang="en-US" sz="2800" dirty="0"/>
              <a:t>简单多维泰勒网是</a:t>
            </a:r>
            <a:r>
              <a:rPr lang="en-US" altLang="zh-CN" sz="2800" dirty="0"/>
              <a:t>PID</a:t>
            </a:r>
            <a:r>
              <a:rPr lang="zh-CN" altLang="en-US" sz="2800" dirty="0"/>
              <a:t>加上其二次项和一个三次项：</a:t>
            </a:r>
            <a:endParaRPr lang="en-US" altLang="zh-CN" sz="2800" dirty="0"/>
          </a:p>
          <a:p>
            <a:pPr eaLnBrk="1" hangingPunct="1">
              <a:buNone/>
            </a:pPr>
            <a:endParaRPr lang="en-US" altLang="zh-CN" sz="2800" dirty="0" smtClean="0"/>
          </a:p>
          <a:p>
            <a:pPr eaLnBrk="1" hangingPunct="1">
              <a:buFontTx/>
              <a:buNone/>
            </a:pPr>
            <a:r>
              <a:rPr lang="en-US" altLang="zh-CN" sz="2800" dirty="0" smtClean="0"/>
              <a:t> </a:t>
            </a:r>
          </a:p>
          <a:p>
            <a:pPr eaLnBrk="1" hangingPunct="1">
              <a:buFontTx/>
              <a:buNone/>
            </a:pPr>
            <a:r>
              <a:rPr lang="en-US" altLang="zh-CN" sz="2800" dirty="0" smtClean="0"/>
              <a:t>       (</a:t>
            </a:r>
            <a:r>
              <a:rPr lang="en-US" altLang="zh-CN" sz="2800" dirty="0"/>
              <a:t>1) </a:t>
            </a:r>
            <a:r>
              <a:rPr lang="zh-CN" altLang="zh-CN" sz="2800" dirty="0"/>
              <a:t>在多旋翼无人机的实际飞行控制中，</a:t>
            </a:r>
            <a:r>
              <a:rPr lang="en-US" altLang="zh-CN" sz="2800" dirty="0"/>
              <a:t>MTN</a:t>
            </a:r>
            <a:r>
              <a:rPr lang="zh-CN" altLang="zh-CN" sz="2800" dirty="0"/>
              <a:t>优化控制的调节时间比</a:t>
            </a:r>
            <a:r>
              <a:rPr lang="en-US" altLang="zh-CN" sz="2800" dirty="0"/>
              <a:t>PID</a:t>
            </a:r>
            <a:r>
              <a:rPr lang="zh-CN" altLang="zh-CN" sz="2800" dirty="0"/>
              <a:t>优化控制缩短</a:t>
            </a:r>
            <a:r>
              <a:rPr lang="en-US" altLang="zh-CN" sz="2800" dirty="0"/>
              <a:t>29.5%</a:t>
            </a:r>
            <a:r>
              <a:rPr lang="zh-CN" altLang="zh-CN" sz="2800" dirty="0"/>
              <a:t>～</a:t>
            </a:r>
            <a:r>
              <a:rPr lang="en-US" altLang="zh-CN" sz="2800" dirty="0"/>
              <a:t>38.6%</a:t>
            </a:r>
            <a:r>
              <a:rPr lang="zh-CN" altLang="zh-CN" sz="2800" dirty="0"/>
              <a:t>，在</a:t>
            </a:r>
            <a:r>
              <a:rPr lang="en-US" altLang="zh-CN" sz="2800" dirty="0"/>
              <a:t>5</a:t>
            </a:r>
            <a:r>
              <a:rPr lang="zh-CN" altLang="zh-CN" sz="2800" dirty="0"/>
              <a:t>～</a:t>
            </a:r>
            <a:r>
              <a:rPr lang="en-US" altLang="zh-CN" sz="2800" dirty="0"/>
              <a:t>6 m/s</a:t>
            </a:r>
            <a:r>
              <a:rPr lang="zh-CN" altLang="zh-CN" sz="2800" dirty="0"/>
              <a:t>的自然风速情况下前者的最高飞行高度比后者提高</a:t>
            </a:r>
            <a:r>
              <a:rPr lang="en-US" altLang="zh-CN" sz="2800" dirty="0"/>
              <a:t>2.7</a:t>
            </a:r>
            <a:r>
              <a:rPr lang="zh-CN" altLang="zh-CN" sz="2800" dirty="0"/>
              <a:t>～</a:t>
            </a:r>
            <a:r>
              <a:rPr lang="en-US" altLang="zh-CN" sz="2800" dirty="0"/>
              <a:t>3.2 m(</a:t>
            </a:r>
            <a:r>
              <a:rPr lang="zh-CN" altLang="zh-CN" sz="2800" dirty="0"/>
              <a:t>高度越高，风越大</a:t>
            </a:r>
            <a:r>
              <a:rPr lang="en-US" altLang="zh-CN" sz="2800" dirty="0"/>
              <a:t>)</a:t>
            </a:r>
            <a:r>
              <a:rPr lang="en-US" altLang="zh-CN" sz="2800" baseline="30000" dirty="0"/>
              <a:t>[1,5]</a:t>
            </a:r>
            <a:r>
              <a:rPr lang="zh-CN" altLang="zh-CN" sz="2800" dirty="0"/>
              <a:t>。</a:t>
            </a:r>
            <a:r>
              <a:rPr lang="zh-CN" altLang="en-US" sz="2800" dirty="0"/>
              <a:t>   </a:t>
            </a:r>
            <a:endParaRPr lang="en-US" altLang="zh-CN" sz="2800" dirty="0"/>
          </a:p>
          <a:p>
            <a:pPr eaLnBrk="1" hangingPunct="1">
              <a:buFontTx/>
              <a:buNone/>
            </a:pPr>
            <a:r>
              <a:rPr lang="en-US" altLang="zh-CN" sz="2800" dirty="0" smtClean="0"/>
              <a:t>       </a:t>
            </a:r>
            <a:r>
              <a:rPr lang="en-US" altLang="zh-CN" sz="2800" dirty="0"/>
              <a:t>(2) </a:t>
            </a:r>
            <a:r>
              <a:rPr lang="zh-CN" altLang="zh-CN" sz="2800" dirty="0"/>
              <a:t>对于打击</a:t>
            </a:r>
            <a:r>
              <a:rPr lang="zh-CN" altLang="zh-CN" sz="2800" b="1" dirty="0"/>
              <a:t>静</a:t>
            </a:r>
            <a:r>
              <a:rPr lang="zh-CN" altLang="zh-CN" sz="2800" dirty="0"/>
              <a:t>态目标的</a:t>
            </a:r>
            <a:r>
              <a:rPr lang="zh-CN" altLang="zh-CN" sz="2800" b="1" dirty="0"/>
              <a:t>轴</a:t>
            </a:r>
            <a:r>
              <a:rPr lang="zh-CN" altLang="zh-CN" sz="2800" dirty="0"/>
              <a:t>对称巡航导弹飞行控制，多维泰勒网控制相比</a:t>
            </a:r>
            <a:r>
              <a:rPr lang="en-US" altLang="zh-CN" sz="2800" dirty="0"/>
              <a:t>PID</a:t>
            </a:r>
            <a:r>
              <a:rPr lang="zh-CN" altLang="zh-CN" sz="2800" dirty="0"/>
              <a:t>控制和</a:t>
            </a:r>
            <a:r>
              <a:rPr lang="en-US" altLang="zh-CN" sz="2800" dirty="0"/>
              <a:t>PID</a:t>
            </a:r>
            <a:r>
              <a:rPr lang="zh-CN" altLang="zh-CN" sz="2800" dirty="0"/>
              <a:t>神经网络控制可提高</a:t>
            </a:r>
            <a:r>
              <a:rPr lang="en-US" altLang="zh-CN" sz="2800" dirty="0"/>
              <a:t>1</a:t>
            </a:r>
            <a:r>
              <a:rPr lang="zh-CN" altLang="zh-CN" sz="2800" dirty="0"/>
              <a:t>～</a:t>
            </a:r>
            <a:r>
              <a:rPr lang="en-US" altLang="zh-CN" sz="2800" dirty="0"/>
              <a:t>2</a:t>
            </a:r>
            <a:r>
              <a:rPr lang="zh-CN" altLang="zh-CN" sz="2800" dirty="0"/>
              <a:t>个数量级的目标打击</a:t>
            </a:r>
            <a:r>
              <a:rPr lang="zh-CN" altLang="zh-CN" sz="2800" dirty="0" smtClean="0"/>
              <a:t>精度</a:t>
            </a:r>
            <a:r>
              <a:rPr lang="zh-CN" altLang="en-US" sz="2800" dirty="0" smtClean="0"/>
              <a:t>；</a:t>
            </a:r>
            <a:r>
              <a:rPr lang="zh-CN" altLang="zh-CN" sz="2800" dirty="0" smtClean="0"/>
              <a:t>对于</a:t>
            </a:r>
            <a:r>
              <a:rPr lang="zh-CN" altLang="zh-CN" sz="2800" dirty="0"/>
              <a:t>打击</a:t>
            </a:r>
            <a:r>
              <a:rPr lang="zh-CN" altLang="zh-CN" sz="2800" b="1" dirty="0"/>
              <a:t>动</a:t>
            </a:r>
            <a:r>
              <a:rPr lang="zh-CN" altLang="zh-CN" sz="2800" dirty="0"/>
              <a:t>态目标</a:t>
            </a:r>
            <a:r>
              <a:rPr lang="zh-CN" altLang="zh-CN" sz="2800" b="1" dirty="0"/>
              <a:t>轴</a:t>
            </a:r>
            <a:r>
              <a:rPr lang="zh-CN" altLang="zh-CN" sz="2800" dirty="0"/>
              <a:t>对称巡航导弹飞行控制，分别采用比例制导和滑模制导时，多维泰勒网优化控制的平均目标命中</a:t>
            </a:r>
            <a:r>
              <a:rPr lang="zh-CN" altLang="zh-CN" sz="2800" dirty="0" smtClean="0"/>
              <a:t>精度</a:t>
            </a:r>
            <a:endParaRPr lang="zh-CN" altLang="en-US" sz="2800" dirty="0" smtClean="0"/>
          </a:p>
          <a:p>
            <a:pPr eaLnBrk="1" hangingPunct="1">
              <a:buFont typeface="Wingdings" pitchFamily="2" charset="2"/>
              <a:buNone/>
            </a:pP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graphicFrame>
        <p:nvGraphicFramePr>
          <p:cNvPr id="2" name="对象 1"/>
          <p:cNvGraphicFramePr>
            <a:graphicFrameLocks/>
          </p:cNvGraphicFramePr>
          <p:nvPr>
            <p:extLst>
              <p:ext uri="{D42A27DB-BD31-4B8C-83A1-F6EECF244321}">
                <p14:modId xmlns:p14="http://schemas.microsoft.com/office/powerpoint/2010/main" val="624464916"/>
              </p:ext>
            </p:extLst>
          </p:nvPr>
        </p:nvGraphicFramePr>
        <p:xfrm>
          <a:off x="152400" y="1828800"/>
          <a:ext cx="8686800" cy="685800"/>
        </p:xfrm>
        <a:graphic>
          <a:graphicData uri="http://schemas.openxmlformats.org/presentationml/2006/ole">
            <mc:AlternateContent xmlns:mc="http://schemas.openxmlformats.org/markup-compatibility/2006">
              <mc:Choice xmlns:v="urn:schemas-microsoft-com:vml" Requires="v">
                <p:oleObj spid="_x0000_s44077" name="Equation" r:id="rId3" imgW="5308560" imgH="253800" progId="Equation.DSMT4">
                  <p:embed/>
                </p:oleObj>
              </mc:Choice>
              <mc:Fallback>
                <p:oleObj name="Equation" r:id="rId3" imgW="5308560" imgH="253800" progId="Equation.DSMT4">
                  <p:embed/>
                  <p:pic>
                    <p:nvPicPr>
                      <p:cNvPr id="0" name="Object 15"/>
                      <p:cNvPicPr>
                        <a:picLocks noChangeArrowheads="1"/>
                      </p:cNvPicPr>
                      <p:nvPr/>
                    </p:nvPicPr>
                    <p:blipFill>
                      <a:blip r:embed="rId4"/>
                      <a:srcRect/>
                      <a:stretch>
                        <a:fillRect/>
                      </a:stretch>
                    </p:blipFill>
                    <p:spPr bwMode="auto">
                      <a:xfrm>
                        <a:off x="152400" y="1828800"/>
                        <a:ext cx="8686800" cy="685800"/>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Grp="1" noChangeArrowheads="1"/>
          </p:cNvSpPr>
          <p:nvPr>
            <p:ph type="body" idx="1"/>
          </p:nvPr>
        </p:nvSpPr>
        <p:spPr>
          <a:xfrm>
            <a:off x="0" y="228600"/>
            <a:ext cx="8610600" cy="2667000"/>
          </a:xfrm>
        </p:spPr>
        <p:txBody>
          <a:bodyPr/>
          <a:lstStyle/>
          <a:p>
            <a:pPr eaLnBrk="1" hangingPunct="1">
              <a:buNone/>
            </a:pPr>
            <a:r>
              <a:rPr lang="en-US" altLang="zh-CN" sz="2800" dirty="0" smtClean="0"/>
              <a:t>           </a:t>
            </a:r>
          </a:p>
          <a:p>
            <a:pPr eaLnBrk="1" hangingPunct="1">
              <a:buFont typeface="Wingdings" pitchFamily="2" charset="2"/>
              <a:buNone/>
            </a:pPr>
            <a:r>
              <a:rPr lang="en-US" altLang="zh-CN" sz="2800" dirty="0" smtClean="0"/>
              <a:t>       </a:t>
            </a:r>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
        <p:nvSpPr>
          <p:cNvPr id="4" name="Rectangle 12"/>
          <p:cNvSpPr txBox="1">
            <a:spLocks noChangeArrowheads="1"/>
          </p:cNvSpPr>
          <p:nvPr/>
        </p:nvSpPr>
        <p:spPr bwMode="auto">
          <a:xfrm>
            <a:off x="0" y="152400"/>
            <a:ext cx="8915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None/>
            </a:pPr>
            <a:r>
              <a:rPr lang="en-US" altLang="zh-CN" sz="2800" dirty="0" smtClean="0"/>
              <a:t>   </a:t>
            </a:r>
            <a:r>
              <a:rPr lang="zh-CN" altLang="zh-CN" sz="2800" dirty="0" smtClean="0"/>
              <a:t>比</a:t>
            </a:r>
            <a:r>
              <a:rPr lang="en-US" altLang="zh-CN" sz="2800" dirty="0"/>
              <a:t>PID</a:t>
            </a:r>
            <a:r>
              <a:rPr lang="zh-CN" altLang="zh-CN" sz="2800" dirty="0"/>
              <a:t>优化控制和需要精确机理模型的积分滑模变结构</a:t>
            </a:r>
            <a:endParaRPr lang="en-US" altLang="zh-CN" sz="2800" dirty="0"/>
          </a:p>
          <a:p>
            <a:pPr eaLnBrk="1" hangingPunct="1">
              <a:buNone/>
            </a:pPr>
            <a:r>
              <a:rPr lang="en-US" altLang="zh-CN" sz="2800" dirty="0" smtClean="0"/>
              <a:t>   </a:t>
            </a:r>
            <a:r>
              <a:rPr lang="zh-CN" altLang="zh-CN" sz="2800" dirty="0" smtClean="0"/>
              <a:t>优化控制分别提高</a:t>
            </a:r>
            <a:r>
              <a:rPr lang="en-US" altLang="zh-CN" sz="2800" dirty="0" smtClean="0"/>
              <a:t>1.24</a:t>
            </a:r>
            <a:r>
              <a:rPr lang="zh-CN" altLang="zh-CN" sz="2800" dirty="0" smtClean="0"/>
              <a:t>～</a:t>
            </a:r>
            <a:r>
              <a:rPr lang="en-US" altLang="zh-CN" sz="2800" dirty="0" smtClean="0"/>
              <a:t>6.16</a:t>
            </a:r>
            <a:r>
              <a:rPr lang="zh-CN" altLang="zh-CN" sz="2800" dirty="0" smtClean="0"/>
              <a:t>倍和</a:t>
            </a:r>
            <a:r>
              <a:rPr lang="en-US" altLang="zh-CN" sz="2800" dirty="0" smtClean="0"/>
              <a:t>1.94</a:t>
            </a:r>
            <a:r>
              <a:rPr lang="zh-CN" altLang="zh-CN" sz="2800" dirty="0" smtClean="0"/>
              <a:t>～</a:t>
            </a:r>
            <a:r>
              <a:rPr lang="en-US" altLang="zh-CN" sz="2800" dirty="0" smtClean="0"/>
              <a:t>5.91</a:t>
            </a:r>
            <a:r>
              <a:rPr lang="zh-CN" altLang="zh-CN" sz="2800" dirty="0" smtClean="0"/>
              <a:t>倍</a:t>
            </a:r>
            <a:r>
              <a:rPr lang="zh-CN" altLang="en-US" sz="2800" dirty="0" smtClean="0"/>
              <a:t>；</a:t>
            </a:r>
            <a:r>
              <a:rPr lang="zh-CN" altLang="zh-CN" sz="2800" dirty="0" smtClean="0"/>
              <a:t>对于打击</a:t>
            </a:r>
            <a:r>
              <a:rPr lang="zh-CN" altLang="zh-CN" sz="2800" b="1" dirty="0" smtClean="0"/>
              <a:t>静</a:t>
            </a:r>
            <a:r>
              <a:rPr lang="zh-CN" altLang="zh-CN" sz="2800" dirty="0" smtClean="0"/>
              <a:t>态目标的</a:t>
            </a:r>
            <a:r>
              <a:rPr lang="zh-CN" altLang="zh-CN" sz="2800" b="1" dirty="0" smtClean="0"/>
              <a:t>面</a:t>
            </a:r>
            <a:r>
              <a:rPr lang="zh-CN" altLang="zh-CN" sz="2800" dirty="0" smtClean="0"/>
              <a:t>对称巡航导弹飞行控制，多维泰勒网优化控制的平均目标命中精度也比</a:t>
            </a:r>
            <a:r>
              <a:rPr lang="en-US" altLang="zh-CN" sz="2800" dirty="0" smtClean="0"/>
              <a:t>PID</a:t>
            </a:r>
            <a:r>
              <a:rPr lang="zh-CN" altLang="zh-CN" sz="2800" dirty="0" smtClean="0"/>
              <a:t>和需要精确机理模型的积分型滑模优化控制分别提高</a:t>
            </a:r>
            <a:r>
              <a:rPr lang="en-US" altLang="zh-CN" sz="2800" dirty="0" smtClean="0"/>
              <a:t>10.68</a:t>
            </a:r>
            <a:r>
              <a:rPr lang="zh-CN" altLang="zh-CN" sz="2800" dirty="0" smtClean="0"/>
              <a:t>倍和</a:t>
            </a:r>
            <a:r>
              <a:rPr lang="en-US" altLang="zh-CN" sz="2800" dirty="0" smtClean="0"/>
              <a:t>1.40</a:t>
            </a:r>
            <a:r>
              <a:rPr lang="zh-CN" altLang="zh-CN" sz="2800" dirty="0" smtClean="0"/>
              <a:t>倍</a:t>
            </a:r>
            <a:r>
              <a:rPr lang="en-US" altLang="zh-CN" sz="2800" dirty="0" smtClean="0"/>
              <a:t>)</a:t>
            </a:r>
            <a:r>
              <a:rPr lang="zh-CN" altLang="en-US" sz="2800" dirty="0" smtClean="0"/>
              <a:t>；</a:t>
            </a:r>
            <a:r>
              <a:rPr lang="zh-CN" altLang="zh-CN" sz="2800" dirty="0" smtClean="0"/>
              <a:t>对于</a:t>
            </a:r>
            <a:r>
              <a:rPr lang="zh-CN" altLang="zh-CN" sz="2800" dirty="0"/>
              <a:t>打击</a:t>
            </a:r>
            <a:r>
              <a:rPr lang="zh-CN" altLang="zh-CN" sz="2800" b="1" dirty="0"/>
              <a:t>机动</a:t>
            </a:r>
            <a:r>
              <a:rPr lang="zh-CN" altLang="zh-CN" sz="2800" dirty="0"/>
              <a:t>目标的</a:t>
            </a:r>
            <a:r>
              <a:rPr lang="zh-CN" altLang="zh-CN" sz="2800" b="1" dirty="0"/>
              <a:t>面</a:t>
            </a:r>
            <a:r>
              <a:rPr lang="zh-CN" altLang="zh-CN" sz="2800" dirty="0"/>
              <a:t>对称导弹飞行控制，多维泰勒网优化控制的平均目标命中精度也比</a:t>
            </a:r>
            <a:r>
              <a:rPr lang="en-US" altLang="zh-CN" sz="2800" dirty="0"/>
              <a:t>PID</a:t>
            </a:r>
            <a:r>
              <a:rPr lang="zh-CN" altLang="zh-CN" sz="2800" dirty="0"/>
              <a:t>和需要精确机理模型的滑模优化控制分别提高</a:t>
            </a:r>
            <a:r>
              <a:rPr lang="en-US" altLang="zh-CN" sz="2800" dirty="0"/>
              <a:t>2.43</a:t>
            </a:r>
            <a:r>
              <a:rPr lang="zh-CN" altLang="zh-CN" sz="2800" dirty="0"/>
              <a:t>倍和</a:t>
            </a:r>
            <a:r>
              <a:rPr lang="en-US" altLang="zh-CN" sz="2800" dirty="0"/>
              <a:t>1.91</a:t>
            </a:r>
            <a:r>
              <a:rPr lang="zh-CN" altLang="zh-CN" sz="2800" dirty="0"/>
              <a:t>倍</a:t>
            </a:r>
            <a:r>
              <a:rPr lang="en-US" altLang="zh-CN" sz="2800" baseline="30000" dirty="0" smtClean="0"/>
              <a:t>[</a:t>
            </a:r>
            <a:r>
              <a:rPr lang="en-US" altLang="zh-CN" sz="2800" baseline="30000" dirty="0"/>
              <a:t>1,5] </a:t>
            </a:r>
            <a:r>
              <a:rPr lang="zh-CN" altLang="zh-CN" sz="2800" dirty="0" smtClean="0"/>
              <a:t>。</a:t>
            </a:r>
            <a:endParaRPr lang="en-US" altLang="zh-CN" sz="2800" dirty="0" smtClean="0"/>
          </a:p>
          <a:p>
            <a:pPr eaLnBrk="1" hangingPunct="1">
              <a:buFont typeface="Wingdings" pitchFamily="2" charset="2"/>
              <a:buNone/>
            </a:pPr>
            <a:r>
              <a:rPr lang="en-US" altLang="zh-CN" sz="2800" dirty="0" smtClean="0"/>
              <a:t>       (</a:t>
            </a:r>
            <a:r>
              <a:rPr lang="en-US" altLang="zh-CN" sz="2800" dirty="0"/>
              <a:t>3) </a:t>
            </a:r>
            <a:r>
              <a:rPr lang="zh-CN" altLang="zh-CN" sz="2800" dirty="0"/>
              <a:t>对于固定翼飞机飞行控制，多维泰勒网优化控制的横侧向给定控制角度相比</a:t>
            </a:r>
            <a:r>
              <a:rPr lang="en-US" altLang="zh-CN" sz="2800" dirty="0"/>
              <a:t>PID</a:t>
            </a:r>
            <a:r>
              <a:rPr lang="zh-CN" altLang="zh-CN" sz="2800" dirty="0"/>
              <a:t>和需要精确机理模型的滑模优化控制分别提高</a:t>
            </a:r>
            <a:r>
              <a:rPr lang="en-US" altLang="zh-CN" sz="2800" dirty="0"/>
              <a:t>13</a:t>
            </a:r>
            <a:r>
              <a:rPr lang="zh-CN" altLang="zh-CN" sz="2800" dirty="0"/>
              <a:t>～</a:t>
            </a:r>
            <a:r>
              <a:rPr lang="en-US" altLang="zh-CN" sz="2800" dirty="0"/>
              <a:t>17</a:t>
            </a:r>
            <a:r>
              <a:rPr lang="zh-CN" altLang="zh-CN" sz="2800" dirty="0"/>
              <a:t>度和</a:t>
            </a:r>
            <a:r>
              <a:rPr lang="en-US" altLang="zh-CN" sz="2800" dirty="0"/>
              <a:t>5</a:t>
            </a:r>
            <a:r>
              <a:rPr lang="zh-CN" altLang="zh-CN" sz="2800" dirty="0"/>
              <a:t>～</a:t>
            </a:r>
            <a:r>
              <a:rPr lang="en-US" altLang="zh-CN" sz="2800" dirty="0"/>
              <a:t>6</a:t>
            </a:r>
            <a:r>
              <a:rPr lang="zh-CN" altLang="zh-CN" sz="2800" dirty="0"/>
              <a:t>度</a:t>
            </a:r>
            <a:r>
              <a:rPr lang="en-US" altLang="zh-CN" sz="2800" dirty="0"/>
              <a:t>)</a:t>
            </a:r>
            <a:r>
              <a:rPr lang="en-US" altLang="zh-CN" sz="2800" baseline="30000" dirty="0"/>
              <a:t>[1,5] </a:t>
            </a:r>
            <a:r>
              <a:rPr lang="zh-CN" altLang="zh-CN" sz="2800" dirty="0" smtClean="0"/>
              <a:t>。</a:t>
            </a:r>
            <a:endParaRPr lang="en-US" altLang="zh-CN" sz="2800" dirty="0" smtClean="0"/>
          </a:p>
          <a:p>
            <a:pPr eaLnBrk="1" hangingPunct="1">
              <a:buFont typeface="Wingdings" pitchFamily="2" charset="2"/>
              <a:buNone/>
            </a:pPr>
            <a:r>
              <a:rPr lang="en-US" altLang="zh-CN" sz="2800" dirty="0" smtClean="0"/>
              <a:t>       (</a:t>
            </a:r>
            <a:r>
              <a:rPr lang="en-US" altLang="zh-CN" sz="2800" dirty="0"/>
              <a:t>4) </a:t>
            </a:r>
            <a:r>
              <a:rPr lang="zh-CN" altLang="zh-CN" sz="2800" dirty="0"/>
              <a:t>对于坦克高速行进间发射控制，多维泰勒网控制的坦克最大行驶速度可比</a:t>
            </a:r>
            <a:r>
              <a:rPr lang="en-US" altLang="zh-CN" sz="2800" dirty="0"/>
              <a:t>PID</a:t>
            </a:r>
            <a:r>
              <a:rPr lang="zh-CN" altLang="zh-CN" sz="2800" dirty="0"/>
              <a:t>控制提高</a:t>
            </a:r>
            <a:r>
              <a:rPr lang="en-US" altLang="zh-CN" sz="2800" dirty="0"/>
              <a:t>9.9</a:t>
            </a:r>
            <a:r>
              <a:rPr lang="zh-CN" altLang="zh-CN" sz="2800" dirty="0"/>
              <a:t>～</a:t>
            </a:r>
            <a:r>
              <a:rPr lang="en-US" altLang="zh-CN" sz="2800" dirty="0"/>
              <a:t>13 km/h</a:t>
            </a:r>
            <a:r>
              <a:rPr lang="zh-CN" altLang="zh-CN" sz="2800" dirty="0" smtClean="0"/>
              <a:t>，</a:t>
            </a:r>
            <a:endParaRPr lang="zh-CN" altLang="en-US" sz="2800" dirty="0" smtClean="0"/>
          </a:p>
        </p:txBody>
      </p:sp>
    </p:spTree>
    <p:extLst>
      <p:ext uri="{BB962C8B-B14F-4D97-AF65-F5344CB8AC3E}">
        <p14:creationId xmlns:p14="http://schemas.microsoft.com/office/powerpoint/2010/main" val="264022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Grp="1" noChangeArrowheads="1"/>
          </p:cNvSpPr>
          <p:nvPr>
            <p:ph type="body" idx="1"/>
          </p:nvPr>
        </p:nvSpPr>
        <p:spPr>
          <a:xfrm>
            <a:off x="0" y="12700"/>
            <a:ext cx="8915400" cy="6629400"/>
          </a:xfrm>
        </p:spPr>
        <p:txBody>
          <a:bodyPr/>
          <a:lstStyle/>
          <a:p>
            <a:pPr eaLnBrk="1" hangingPunct="1">
              <a:buFont typeface="Wingdings" pitchFamily="2" charset="2"/>
              <a:buNone/>
            </a:pPr>
            <a:r>
              <a:rPr lang="en-US" altLang="zh-CN" sz="2800" dirty="0" smtClean="0"/>
              <a:t>    </a:t>
            </a:r>
            <a:r>
              <a:rPr lang="zh-CN" altLang="zh-CN" sz="2800" dirty="0" smtClean="0"/>
              <a:t>而</a:t>
            </a:r>
            <a:r>
              <a:rPr lang="zh-CN" altLang="zh-CN" sz="2800" dirty="0"/>
              <a:t>多维泰勒网控制的弹丸平均脱靶量即使在忽略</a:t>
            </a:r>
            <a:r>
              <a:rPr lang="en-US" altLang="zh-CN" sz="2800" dirty="0"/>
              <a:t>PID</a:t>
            </a:r>
            <a:r>
              <a:rPr lang="zh-CN" altLang="zh-CN" sz="2800" dirty="0" smtClean="0"/>
              <a:t>失控</a:t>
            </a:r>
            <a:r>
              <a:rPr lang="zh-CN" altLang="zh-CN" sz="2800" dirty="0"/>
              <a:t>的情况下也比</a:t>
            </a:r>
            <a:r>
              <a:rPr lang="en-US" altLang="zh-CN" sz="2800" dirty="0"/>
              <a:t>PID</a:t>
            </a:r>
            <a:r>
              <a:rPr lang="zh-CN" altLang="zh-CN" sz="2800" dirty="0"/>
              <a:t>控制减少</a:t>
            </a:r>
            <a:r>
              <a:rPr lang="en-US" altLang="zh-CN" sz="2800" dirty="0"/>
              <a:t>80.23</a:t>
            </a:r>
            <a:r>
              <a:rPr lang="zh-CN" altLang="zh-CN" sz="2800" dirty="0"/>
              <a:t>～</a:t>
            </a:r>
            <a:r>
              <a:rPr lang="en-US" altLang="zh-CN" sz="2800" dirty="0"/>
              <a:t>102.52 </a:t>
            </a:r>
            <a:r>
              <a:rPr lang="en-US" altLang="zh-CN" sz="2800" dirty="0" smtClean="0"/>
              <a:t>m</a:t>
            </a:r>
            <a:r>
              <a:rPr lang="en-US" altLang="zh-CN" sz="2800" dirty="0"/>
              <a:t> )</a:t>
            </a:r>
            <a:r>
              <a:rPr lang="en-US" altLang="zh-CN" sz="2800" baseline="30000" dirty="0"/>
              <a:t>[1,5</a:t>
            </a:r>
            <a:r>
              <a:rPr lang="en-US" altLang="zh-CN" sz="2800" baseline="30000" dirty="0" smtClean="0"/>
              <a:t>]</a:t>
            </a:r>
            <a:r>
              <a:rPr lang="zh-CN" altLang="zh-CN" sz="2800" dirty="0" smtClean="0"/>
              <a:t>。</a:t>
            </a:r>
            <a:endParaRPr lang="en-US" altLang="zh-CN" sz="2800" dirty="0" smtClean="0"/>
          </a:p>
          <a:p>
            <a:pPr eaLnBrk="1" hangingPunct="1">
              <a:buFont typeface="Wingdings" pitchFamily="2" charset="2"/>
              <a:buNone/>
            </a:pPr>
            <a:r>
              <a:rPr lang="en-US" altLang="zh-CN" sz="2800" dirty="0"/>
              <a:t> </a:t>
            </a:r>
            <a:r>
              <a:rPr lang="en-US" altLang="zh-CN" sz="2800" dirty="0" smtClean="0"/>
              <a:t>      (</a:t>
            </a:r>
            <a:r>
              <a:rPr lang="en-US" altLang="zh-CN" sz="2800" dirty="0"/>
              <a:t>5) </a:t>
            </a:r>
            <a:r>
              <a:rPr lang="zh-CN" altLang="zh-CN" sz="2800" dirty="0"/>
              <a:t>对于舰船减摇控制，多维泰勒网控制达到横摇角的最大允许倾斜角时海浪有义波高值最大，在</a:t>
            </a:r>
            <a:r>
              <a:rPr lang="en-US" altLang="zh-CN" sz="2800" dirty="0"/>
              <a:t>11.2m</a:t>
            </a:r>
            <a:r>
              <a:rPr lang="zh-CN" altLang="zh-CN" sz="2800" dirty="0"/>
              <a:t>～</a:t>
            </a:r>
            <a:r>
              <a:rPr lang="en-US" altLang="zh-CN" sz="2800" dirty="0"/>
              <a:t>11.3</a:t>
            </a:r>
            <a:r>
              <a:rPr lang="zh-CN" altLang="zh-CN" sz="2800" dirty="0"/>
              <a:t>之间；</a:t>
            </a:r>
            <a:r>
              <a:rPr lang="en-US" altLang="zh-CN" sz="2800" dirty="0"/>
              <a:t>PID</a:t>
            </a:r>
            <a:r>
              <a:rPr lang="zh-CN" altLang="zh-CN" sz="2800" dirty="0"/>
              <a:t>的海浪有义波高值次之，在</a:t>
            </a:r>
            <a:r>
              <a:rPr lang="en-US" altLang="zh-CN" sz="2800" dirty="0"/>
              <a:t>10.5m</a:t>
            </a:r>
            <a:r>
              <a:rPr lang="zh-CN" altLang="zh-CN" sz="2800" dirty="0"/>
              <a:t>～</a:t>
            </a:r>
            <a:r>
              <a:rPr lang="en-US" altLang="zh-CN" sz="2800" dirty="0"/>
              <a:t>10.6m</a:t>
            </a:r>
            <a:r>
              <a:rPr lang="zh-CN" altLang="zh-CN" sz="2800" dirty="0"/>
              <a:t>之间；需要舰船精确机理模型的滑模变结构控制的海浪有义波高值最小，在</a:t>
            </a:r>
            <a:r>
              <a:rPr lang="en-US" altLang="zh-CN" sz="2800" dirty="0"/>
              <a:t>8.0m</a:t>
            </a:r>
            <a:r>
              <a:rPr lang="zh-CN" altLang="zh-CN" sz="2800" dirty="0"/>
              <a:t>～</a:t>
            </a:r>
            <a:r>
              <a:rPr lang="en-US" altLang="zh-CN" sz="2800" dirty="0"/>
              <a:t>8.1m</a:t>
            </a:r>
            <a:r>
              <a:rPr lang="zh-CN" altLang="zh-CN" sz="2800" dirty="0"/>
              <a:t>之间</a:t>
            </a:r>
            <a:r>
              <a:rPr lang="en-US" altLang="zh-CN" sz="2800" baseline="30000" dirty="0"/>
              <a:t>[1,5] </a:t>
            </a:r>
            <a:r>
              <a:rPr lang="zh-CN" altLang="zh-CN" sz="2800" dirty="0" smtClean="0"/>
              <a:t>。</a:t>
            </a:r>
            <a:endParaRPr lang="en-US" altLang="zh-CN" sz="2800" dirty="0" smtClean="0"/>
          </a:p>
          <a:p>
            <a:pPr eaLnBrk="1" hangingPunct="1">
              <a:buFont typeface="Wingdings" pitchFamily="2" charset="2"/>
              <a:buNone/>
            </a:pPr>
            <a:r>
              <a:rPr lang="en-US" altLang="zh-CN" sz="2800" dirty="0"/>
              <a:t> </a:t>
            </a:r>
            <a:r>
              <a:rPr lang="en-US" altLang="zh-CN" sz="2800" dirty="0" smtClean="0"/>
              <a:t>      (</a:t>
            </a:r>
            <a:r>
              <a:rPr lang="en-US" altLang="zh-CN" sz="2800" dirty="0"/>
              <a:t>6) </a:t>
            </a:r>
            <a:r>
              <a:rPr lang="zh-CN" altLang="zh-CN" sz="2800" dirty="0"/>
              <a:t>对于打击静态目标的鱼雷航行控制，多维泰勒网优化控制的平均打击精度比</a:t>
            </a:r>
            <a:r>
              <a:rPr lang="en-US" altLang="zh-CN" sz="2800" dirty="0"/>
              <a:t>PID</a:t>
            </a:r>
            <a:r>
              <a:rPr lang="zh-CN" altLang="zh-CN" sz="2800" dirty="0"/>
              <a:t>优化控制和需要精确机理模型的滑模优化控制分别提高了</a:t>
            </a:r>
            <a:r>
              <a:rPr lang="en-US" altLang="zh-CN" sz="2800" dirty="0"/>
              <a:t>5.075</a:t>
            </a:r>
            <a:r>
              <a:rPr lang="zh-CN" altLang="zh-CN" sz="2800" dirty="0"/>
              <a:t>倍和</a:t>
            </a:r>
            <a:r>
              <a:rPr lang="en-US" altLang="zh-CN" sz="2800" dirty="0"/>
              <a:t>2.476</a:t>
            </a:r>
            <a:r>
              <a:rPr lang="zh-CN" altLang="zh-CN" sz="2800" dirty="0" smtClean="0"/>
              <a:t>倍</a:t>
            </a:r>
            <a:r>
              <a:rPr lang="zh-CN" altLang="en-US" sz="2800" dirty="0" smtClean="0"/>
              <a:t>；</a:t>
            </a:r>
            <a:r>
              <a:rPr lang="zh-CN" altLang="zh-CN" sz="2800" dirty="0" smtClean="0"/>
              <a:t>对于</a:t>
            </a:r>
            <a:r>
              <a:rPr lang="zh-CN" altLang="zh-CN" sz="2800" dirty="0"/>
              <a:t>打击</a:t>
            </a:r>
            <a:r>
              <a:rPr lang="zh-CN" altLang="zh-CN" sz="2800" b="1" dirty="0"/>
              <a:t>动</a:t>
            </a:r>
            <a:r>
              <a:rPr lang="zh-CN" altLang="zh-CN" sz="2800" dirty="0"/>
              <a:t>态目标的鱼雷航行控制，多维泰勒网优化控制的平均打击精度比</a:t>
            </a:r>
            <a:r>
              <a:rPr lang="en-US" altLang="zh-CN" sz="2800" dirty="0"/>
              <a:t>PID</a:t>
            </a:r>
            <a:r>
              <a:rPr lang="zh-CN" altLang="zh-CN" sz="2800" dirty="0"/>
              <a:t>优化控制和需要精确机理模型的滑模优化控制分别提高</a:t>
            </a:r>
            <a:r>
              <a:rPr lang="en-US" altLang="zh-CN" sz="2800" dirty="0"/>
              <a:t>3.558</a:t>
            </a:r>
            <a:r>
              <a:rPr lang="zh-CN" altLang="zh-CN" sz="2800" dirty="0"/>
              <a:t>倍和</a:t>
            </a:r>
            <a:r>
              <a:rPr lang="en-US" altLang="zh-CN" sz="2800" dirty="0"/>
              <a:t>1.743</a:t>
            </a:r>
            <a:r>
              <a:rPr lang="zh-CN" altLang="zh-CN" sz="2800" dirty="0"/>
              <a:t>倍</a:t>
            </a:r>
            <a:r>
              <a:rPr lang="en-US" altLang="zh-CN" sz="2800" baseline="30000" dirty="0" smtClean="0"/>
              <a:t>[</a:t>
            </a:r>
            <a:r>
              <a:rPr lang="en-US" altLang="zh-CN" sz="2800" baseline="30000" dirty="0"/>
              <a:t>1,5] </a:t>
            </a:r>
            <a:r>
              <a:rPr lang="zh-CN" altLang="zh-CN" sz="2800" dirty="0" smtClean="0"/>
              <a:t>。</a:t>
            </a:r>
            <a:endParaRPr lang="zh-CN" altLang="en-US" sz="2800" dirty="0" smtClean="0"/>
          </a:p>
        </p:txBody>
      </p:sp>
    </p:spTree>
    <p:extLst>
      <p:ext uri="{BB962C8B-B14F-4D97-AF65-F5344CB8AC3E}">
        <p14:creationId xmlns:p14="http://schemas.microsoft.com/office/powerpoint/2010/main" val="1049861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2"/>
          <p:cNvSpPr>
            <a:spLocks noGrp="1" noChangeArrowheads="1"/>
          </p:cNvSpPr>
          <p:nvPr>
            <p:ph type="body" idx="1"/>
          </p:nvPr>
        </p:nvSpPr>
        <p:spPr>
          <a:xfrm>
            <a:off x="0" y="0"/>
            <a:ext cx="9144000" cy="6705600"/>
          </a:xfrm>
        </p:spPr>
        <p:txBody>
          <a:bodyPr/>
          <a:lstStyle/>
          <a:p>
            <a:pPr eaLnBrk="1" hangingPunct="1">
              <a:buNone/>
            </a:pPr>
            <a:r>
              <a:rPr lang="en-US" altLang="zh-CN" sz="2800" dirty="0" smtClean="0"/>
              <a:t>       (</a:t>
            </a:r>
            <a:r>
              <a:rPr lang="en-US" altLang="zh-CN" sz="2800" dirty="0"/>
              <a:t>7</a:t>
            </a:r>
            <a:r>
              <a:rPr lang="en-US" altLang="zh-CN" sz="2800" dirty="0" smtClean="0"/>
              <a:t>) </a:t>
            </a:r>
            <a:r>
              <a:rPr lang="zh-CN" altLang="zh-CN" sz="2800" dirty="0" smtClean="0"/>
              <a:t>对于</a:t>
            </a:r>
            <a:r>
              <a:rPr lang="zh-CN" altLang="zh-CN" sz="2800" dirty="0"/>
              <a:t>海上石油钻井平台动力定位控制，在无一阶波浪干扰的情况下，</a:t>
            </a:r>
            <a:r>
              <a:rPr lang="en-US" altLang="zh-CN" sz="2800" dirty="0"/>
              <a:t>MTN</a:t>
            </a:r>
            <a:r>
              <a:rPr lang="zh-CN" altLang="zh-CN" sz="2800" dirty="0"/>
              <a:t>优化控制的调节时间比</a:t>
            </a:r>
            <a:r>
              <a:rPr lang="en-US" altLang="zh-CN" sz="2800" dirty="0"/>
              <a:t>PID</a:t>
            </a:r>
            <a:r>
              <a:rPr lang="zh-CN" altLang="zh-CN" sz="2800" dirty="0"/>
              <a:t>优化控制和反步法优化控制分别缩短了</a:t>
            </a:r>
            <a:r>
              <a:rPr lang="en-US" altLang="zh-CN" sz="2800" dirty="0"/>
              <a:t>61.69</a:t>
            </a:r>
            <a:r>
              <a:rPr lang="en-US" altLang="zh-CN" sz="2800" dirty="0" smtClean="0"/>
              <a:t>%</a:t>
            </a:r>
            <a:r>
              <a:rPr lang="zh-CN" altLang="zh-CN" sz="2800" dirty="0" smtClean="0"/>
              <a:t>和</a:t>
            </a:r>
            <a:r>
              <a:rPr lang="en-US" altLang="zh-CN" sz="2800" dirty="0"/>
              <a:t>44.60%</a:t>
            </a:r>
            <a:r>
              <a:rPr lang="zh-CN" altLang="zh-CN" sz="2800" dirty="0" smtClean="0"/>
              <a:t>；</a:t>
            </a:r>
            <a:r>
              <a:rPr lang="zh-CN" altLang="zh-CN" sz="2800" dirty="0"/>
              <a:t>就抗干扰和定位波动性而言，</a:t>
            </a:r>
            <a:r>
              <a:rPr lang="en-US" altLang="zh-CN" sz="2800" dirty="0"/>
              <a:t>MTN</a:t>
            </a:r>
            <a:r>
              <a:rPr lang="zh-CN" altLang="zh-CN" sz="2800" dirty="0"/>
              <a:t>、反步法和</a:t>
            </a:r>
            <a:r>
              <a:rPr lang="en-US" altLang="zh-CN" sz="2800" dirty="0"/>
              <a:t>PID</a:t>
            </a:r>
            <a:r>
              <a:rPr lang="zh-CN" altLang="zh-CN" sz="2800" dirty="0"/>
              <a:t>优化控制允许的最大海浪有义波高分别</a:t>
            </a:r>
            <a:r>
              <a:rPr lang="zh-CN" altLang="zh-CN" sz="2800" dirty="0" smtClean="0"/>
              <a:t>为</a:t>
            </a:r>
            <a:r>
              <a:rPr lang="en-US" altLang="zh-CN" sz="2800" dirty="0"/>
              <a:t>11.0m</a:t>
            </a:r>
            <a:r>
              <a:rPr lang="zh-CN" altLang="zh-CN" sz="2800" dirty="0"/>
              <a:t>～</a:t>
            </a:r>
            <a:r>
              <a:rPr lang="en-US" altLang="zh-CN" sz="2800" dirty="0"/>
              <a:t>11.2m</a:t>
            </a:r>
            <a:r>
              <a:rPr lang="zh-CN" altLang="zh-CN" sz="2800" dirty="0"/>
              <a:t>、</a:t>
            </a:r>
            <a:r>
              <a:rPr lang="en-US" altLang="zh-CN" sz="2800" dirty="0"/>
              <a:t>10.1m</a:t>
            </a:r>
            <a:r>
              <a:rPr lang="zh-CN" altLang="zh-CN" sz="2800" dirty="0"/>
              <a:t>～</a:t>
            </a:r>
            <a:r>
              <a:rPr lang="en-US" altLang="zh-CN" sz="2800" dirty="0"/>
              <a:t>10.3m</a:t>
            </a:r>
            <a:r>
              <a:rPr lang="zh-CN" altLang="zh-CN" sz="2800" dirty="0"/>
              <a:t>和</a:t>
            </a:r>
            <a:r>
              <a:rPr lang="en-US" altLang="zh-CN" sz="2800" dirty="0"/>
              <a:t>8.9m</a:t>
            </a:r>
            <a:r>
              <a:rPr lang="zh-CN" altLang="zh-CN" sz="2800" dirty="0"/>
              <a:t>～</a:t>
            </a:r>
            <a:r>
              <a:rPr lang="en-US" altLang="zh-CN" sz="2800" dirty="0"/>
              <a:t>9.1m</a:t>
            </a:r>
            <a:r>
              <a:rPr lang="zh-CN" altLang="zh-CN" sz="2800" dirty="0"/>
              <a:t>，相应的横荡平均值的均方差分别</a:t>
            </a:r>
            <a:r>
              <a:rPr lang="zh-CN" altLang="zh-CN" sz="2800" dirty="0" smtClean="0"/>
              <a:t>为</a:t>
            </a:r>
            <a:r>
              <a:rPr lang="en-US" altLang="zh-CN" sz="2800" dirty="0"/>
              <a:t>0.1176</a:t>
            </a:r>
            <a:r>
              <a:rPr lang="zh-CN" altLang="zh-CN" sz="2800" dirty="0"/>
              <a:t>～</a:t>
            </a:r>
            <a:r>
              <a:rPr lang="en-US" altLang="zh-CN" sz="2800" dirty="0"/>
              <a:t>0.1254m</a:t>
            </a:r>
            <a:r>
              <a:rPr lang="zh-CN" altLang="zh-CN" sz="2800" dirty="0"/>
              <a:t>、</a:t>
            </a:r>
            <a:r>
              <a:rPr lang="en-US" altLang="zh-CN" sz="2800" dirty="0"/>
              <a:t>1.5731</a:t>
            </a:r>
            <a:r>
              <a:rPr lang="zh-CN" altLang="zh-CN" sz="2800" dirty="0"/>
              <a:t>～</a:t>
            </a:r>
            <a:r>
              <a:rPr lang="en-US" altLang="zh-CN" sz="2800" dirty="0"/>
              <a:t>1.9935m</a:t>
            </a:r>
            <a:r>
              <a:rPr lang="zh-CN" altLang="zh-CN" sz="2800" dirty="0"/>
              <a:t>和</a:t>
            </a:r>
            <a:r>
              <a:rPr lang="en-US" altLang="zh-CN" sz="2800" dirty="0"/>
              <a:t>0.1556</a:t>
            </a:r>
            <a:r>
              <a:rPr lang="zh-CN" altLang="zh-CN" sz="2800" dirty="0"/>
              <a:t>～</a:t>
            </a:r>
            <a:r>
              <a:rPr lang="en-US" altLang="zh-CN" sz="2800" dirty="0" smtClean="0"/>
              <a:t>0.1439m</a:t>
            </a:r>
            <a:r>
              <a:rPr lang="zh-CN" altLang="en-US" sz="2800" dirty="0" smtClean="0"/>
              <a:t>；</a:t>
            </a:r>
            <a:r>
              <a:rPr lang="zh-CN" altLang="zh-CN" sz="2800" dirty="0"/>
              <a:t>就鲁棒性而言，</a:t>
            </a:r>
            <a:r>
              <a:rPr lang="en-US" altLang="zh-CN" sz="2800" dirty="0"/>
              <a:t>MTN</a:t>
            </a:r>
            <a:r>
              <a:rPr lang="zh-CN" altLang="zh-CN" sz="2800" dirty="0"/>
              <a:t>、反步法和</a:t>
            </a:r>
            <a:r>
              <a:rPr lang="en-US" altLang="zh-CN" sz="2800" dirty="0"/>
              <a:t>PID</a:t>
            </a:r>
            <a:r>
              <a:rPr lang="zh-CN" altLang="zh-CN" sz="2800" dirty="0"/>
              <a:t>优化控制允许的最大钻井平台水动力阻尼系数和惯性矩阵系数误差分别为</a:t>
            </a:r>
            <a:r>
              <a:rPr lang="en-US" altLang="zh-CN" sz="2800" dirty="0"/>
              <a:t>54%</a:t>
            </a:r>
            <a:r>
              <a:rPr lang="zh-CN" altLang="zh-CN" sz="2800" dirty="0"/>
              <a:t>、</a:t>
            </a:r>
            <a:r>
              <a:rPr lang="en-US" altLang="zh-CN" sz="2800" dirty="0"/>
              <a:t>4%</a:t>
            </a:r>
            <a:r>
              <a:rPr lang="zh-CN" altLang="zh-CN" sz="2800" dirty="0"/>
              <a:t>和</a:t>
            </a:r>
            <a:r>
              <a:rPr lang="en-US" altLang="zh-CN" sz="2800" dirty="0"/>
              <a:t>44</a:t>
            </a:r>
            <a:r>
              <a:rPr lang="en-US" altLang="zh-CN" sz="2800" dirty="0" smtClean="0"/>
              <a:t>%</a:t>
            </a:r>
            <a:r>
              <a:rPr lang="zh-CN" altLang="en-US" sz="2800" dirty="0" smtClean="0"/>
              <a:t>；</a:t>
            </a:r>
            <a:r>
              <a:rPr lang="zh-CN" altLang="zh-CN" sz="2800" dirty="0" smtClean="0"/>
              <a:t>其中</a:t>
            </a:r>
            <a:r>
              <a:rPr lang="zh-CN" altLang="zh-CN" sz="2800" dirty="0"/>
              <a:t>，反步法优化控制器不仅需要钻井平台的精确机理模型，而且需要精确干扰测量</a:t>
            </a:r>
            <a:r>
              <a:rPr lang="en-US" altLang="zh-CN" sz="2800" baseline="30000" dirty="0"/>
              <a:t>[1,5</a:t>
            </a:r>
            <a:r>
              <a:rPr lang="en-US" altLang="zh-CN" sz="2800" baseline="30000" dirty="0" smtClean="0"/>
              <a:t>]</a:t>
            </a:r>
            <a:r>
              <a:rPr lang="zh-CN" altLang="zh-CN" sz="2800" dirty="0" smtClean="0"/>
              <a:t>。</a:t>
            </a:r>
            <a:endParaRPr lang="en-US" altLang="zh-CN" sz="2800" dirty="0" smtClean="0"/>
          </a:p>
          <a:p>
            <a:pPr eaLnBrk="1" hangingPunct="1">
              <a:buNone/>
            </a:pPr>
            <a:r>
              <a:rPr lang="en-US" altLang="zh-CN" sz="2800" dirty="0" smtClean="0"/>
              <a:t>       (</a:t>
            </a:r>
            <a:r>
              <a:rPr lang="en-US" altLang="zh-CN" sz="2800" dirty="0"/>
              <a:t>8) </a:t>
            </a:r>
            <a:r>
              <a:rPr lang="zh-CN" altLang="zh-CN" sz="2800" dirty="0"/>
              <a:t>对于水泥分解炉出口温度控制，自适应多维泰勒网控制的调节时间比</a:t>
            </a:r>
            <a:r>
              <a:rPr lang="en-US" altLang="zh-CN" sz="2800" dirty="0"/>
              <a:t>PID</a:t>
            </a:r>
            <a:r>
              <a:rPr lang="zh-CN" altLang="zh-CN" sz="2800" dirty="0"/>
              <a:t>优化控制和自适应</a:t>
            </a:r>
            <a:r>
              <a:rPr lang="en-US" altLang="zh-CN" sz="2800" dirty="0"/>
              <a:t>BP</a:t>
            </a:r>
            <a:r>
              <a:rPr lang="zh-CN" altLang="zh-CN" sz="2800" dirty="0"/>
              <a:t>神经网络</a:t>
            </a:r>
            <a:r>
              <a:rPr lang="en-US" altLang="zh-CN" sz="2800" dirty="0"/>
              <a:t>PID</a:t>
            </a:r>
            <a:r>
              <a:rPr lang="zh-CN" altLang="zh-CN" sz="2800" dirty="0"/>
              <a:t>控制分别平均缩短</a:t>
            </a:r>
            <a:r>
              <a:rPr lang="en-US" altLang="zh-CN" sz="2800" dirty="0"/>
              <a:t>43.41%</a:t>
            </a:r>
            <a:r>
              <a:rPr lang="zh-CN" altLang="zh-CN" sz="2800" dirty="0"/>
              <a:t>及</a:t>
            </a:r>
            <a:r>
              <a:rPr lang="en-US" altLang="zh-CN" sz="2800" dirty="0"/>
              <a:t>23.26</a:t>
            </a:r>
            <a:r>
              <a:rPr lang="en-US" altLang="zh-CN" sz="2800" dirty="0" smtClean="0"/>
              <a:t>%</a:t>
            </a:r>
            <a:r>
              <a:rPr lang="en-US" altLang="zh-CN" sz="2800" baseline="30000" dirty="0"/>
              <a:t>[1,5] </a:t>
            </a:r>
            <a:r>
              <a:rPr lang="zh-CN" altLang="zh-CN" sz="2800" dirty="0" smtClean="0"/>
              <a:t>。</a:t>
            </a:r>
            <a:endParaRPr lang="en-US" altLang="zh-CN" sz="2800" dirty="0"/>
          </a:p>
          <a:p>
            <a:pPr eaLnBrk="1" hangingPunct="1">
              <a:buNone/>
            </a:pPr>
            <a:r>
              <a:rPr lang="en-US" altLang="zh-CN" sz="2800" dirty="0" smtClean="0"/>
              <a:t>       </a:t>
            </a: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2"/>
          <p:cNvSpPr>
            <a:spLocks noGrp="1" noChangeArrowheads="1"/>
          </p:cNvSpPr>
          <p:nvPr>
            <p:ph type="body" idx="1"/>
          </p:nvPr>
        </p:nvSpPr>
        <p:spPr>
          <a:xfrm>
            <a:off x="0" y="0"/>
            <a:ext cx="8839200" cy="6858000"/>
          </a:xfrm>
        </p:spPr>
        <p:txBody>
          <a:bodyPr/>
          <a:lstStyle/>
          <a:p>
            <a:pPr eaLnBrk="1" hangingPunct="1">
              <a:buNone/>
            </a:pPr>
            <a:r>
              <a:rPr lang="en-US" altLang="zh-CN" sz="2800" dirty="0" smtClean="0"/>
              <a:t>       </a:t>
            </a:r>
            <a:r>
              <a:rPr lang="zh-CN" altLang="zh-CN" sz="2800" dirty="0" smtClean="0"/>
              <a:t>需要</a:t>
            </a:r>
            <a:r>
              <a:rPr lang="zh-CN" altLang="zh-CN" sz="2800" dirty="0"/>
              <a:t>指出，多维泰勒网优化控制器不仅继承了</a:t>
            </a:r>
            <a:r>
              <a:rPr lang="en-US" altLang="zh-CN" sz="2800" dirty="0"/>
              <a:t>PID</a:t>
            </a:r>
            <a:r>
              <a:rPr lang="zh-CN" altLang="zh-CN" sz="2800" dirty="0"/>
              <a:t>控制器既可以不需要被控对象机理模型又可以不需要干扰测量的优点，而且两者所需要的测量装置也相同，也就是说，既不需要额外增加硬件成本，也不会降低</a:t>
            </a:r>
            <a:r>
              <a:rPr lang="zh-CN" altLang="zh-CN" sz="2800" dirty="0" smtClean="0"/>
              <a:t>系统可靠性。</a:t>
            </a:r>
            <a:r>
              <a:rPr lang="zh-CN" altLang="zh-CN" sz="2800" dirty="0"/>
              <a:t>唯一不同的是前者与后者相比增加了高次项，即增加了计算量，而多旋翼无人机的实际飞行控制试验已经表明这一点计算量对嵌入式系统来说根本算不了什么，丝毫不影响多维泰勒网优化控制器的实时</a:t>
            </a:r>
            <a:r>
              <a:rPr lang="zh-CN" altLang="zh-CN" sz="2800" dirty="0" smtClean="0"/>
              <a:t>性</a:t>
            </a:r>
            <a:r>
              <a:rPr lang="en-US" altLang="zh-CN" sz="2800" baseline="30000" dirty="0"/>
              <a:t>[1,5</a:t>
            </a:r>
            <a:r>
              <a:rPr lang="en-US" altLang="zh-CN" sz="2800" baseline="30000" dirty="0" smtClean="0"/>
              <a:t>]</a:t>
            </a:r>
            <a:r>
              <a:rPr lang="zh-CN" altLang="zh-CN" sz="2800" dirty="0" smtClean="0"/>
              <a:t>。</a:t>
            </a:r>
            <a:endParaRPr lang="en-US" altLang="zh-CN" sz="2800" dirty="0" smtClean="0"/>
          </a:p>
          <a:p>
            <a:pPr eaLnBrk="1" hangingPunct="1">
              <a:buNone/>
            </a:pPr>
            <a:r>
              <a:rPr lang="en-US" altLang="zh-CN" sz="2800" dirty="0" smtClean="0"/>
              <a:t>       </a:t>
            </a:r>
            <a:r>
              <a:rPr lang="zh-CN" altLang="zh-CN" sz="2800" dirty="0" smtClean="0"/>
              <a:t>就</a:t>
            </a:r>
            <a:r>
              <a:rPr lang="zh-CN" altLang="zh-CN" sz="2800" dirty="0"/>
              <a:t>应用来说，</a:t>
            </a:r>
            <a:r>
              <a:rPr lang="en-US" altLang="zh-CN" sz="2800" dirty="0"/>
              <a:t>PID</a:t>
            </a:r>
            <a:r>
              <a:rPr lang="zh-CN" altLang="zh-CN" sz="2800" dirty="0"/>
              <a:t>与线性控制器更适合高控制精度</a:t>
            </a:r>
            <a:r>
              <a:rPr lang="en-US" altLang="zh-CN" sz="2800" dirty="0"/>
              <a:t>+</a:t>
            </a:r>
            <a:r>
              <a:rPr lang="zh-CN" altLang="zh-CN" sz="2800" dirty="0"/>
              <a:t>小输入信号</a:t>
            </a:r>
            <a:r>
              <a:rPr lang="en-US" altLang="zh-CN" sz="2800" dirty="0"/>
              <a:t>+</a:t>
            </a:r>
            <a:r>
              <a:rPr lang="zh-CN" altLang="zh-CN" sz="2800" dirty="0"/>
              <a:t>小扰动</a:t>
            </a:r>
            <a:r>
              <a:rPr lang="en-US" altLang="zh-CN" sz="2800" dirty="0"/>
              <a:t>+</a:t>
            </a:r>
            <a:r>
              <a:rPr lang="zh-CN" altLang="zh-CN" sz="2800" dirty="0"/>
              <a:t>模型误差小的被控对象；</a:t>
            </a:r>
            <a:r>
              <a:rPr lang="zh-CN" altLang="zh-CN" sz="2800" dirty="0" smtClean="0"/>
              <a:t>多维泰</a:t>
            </a:r>
            <a:r>
              <a:rPr lang="zh-CN" altLang="zh-CN" sz="2800" dirty="0"/>
              <a:t>勒网优化控制更适合高控制精度</a:t>
            </a:r>
            <a:r>
              <a:rPr lang="en-US" altLang="zh-CN" sz="2800" dirty="0"/>
              <a:t>+(</a:t>
            </a:r>
            <a:r>
              <a:rPr lang="zh-CN" altLang="zh-CN" sz="2800" dirty="0"/>
              <a:t>大输入信号与</a:t>
            </a:r>
            <a:r>
              <a:rPr lang="en-US" altLang="zh-CN" sz="2800" dirty="0"/>
              <a:t>/</a:t>
            </a:r>
            <a:r>
              <a:rPr lang="zh-CN" altLang="zh-CN" sz="2800" dirty="0"/>
              <a:t>或大扰动与</a:t>
            </a:r>
            <a:r>
              <a:rPr lang="en-US" altLang="zh-CN" sz="2800" dirty="0"/>
              <a:t>/</a:t>
            </a:r>
            <a:r>
              <a:rPr lang="zh-CN" altLang="zh-CN" sz="2800" dirty="0"/>
              <a:t>或模型误差大的被控对象</a:t>
            </a:r>
            <a:r>
              <a:rPr lang="en-US" altLang="zh-CN" sz="2800" dirty="0" smtClean="0"/>
              <a:t>)，</a:t>
            </a:r>
            <a:r>
              <a:rPr lang="en-US" altLang="zh-CN" sz="2800" dirty="0" err="1"/>
              <a:t>能全面提高系统的动态性能、抗干扰能力和鲁棒性</a:t>
            </a:r>
            <a:r>
              <a:rPr lang="zh-CN" altLang="zh-CN" sz="2800" dirty="0" smtClean="0"/>
              <a:t>；</a:t>
            </a:r>
            <a:r>
              <a:rPr lang="zh-CN" altLang="zh-CN" sz="2800" dirty="0"/>
              <a:t>智能控制更适合低</a:t>
            </a:r>
            <a:r>
              <a:rPr lang="zh-CN" altLang="zh-CN" sz="2800" dirty="0" smtClean="0"/>
              <a:t>控制精度</a:t>
            </a:r>
            <a:r>
              <a:rPr lang="en-US" altLang="zh-CN" sz="2800" baseline="30000" dirty="0" smtClean="0"/>
              <a:t>[1] </a:t>
            </a:r>
            <a:r>
              <a:rPr lang="zh-CN" altLang="en-US" sz="2800" dirty="0" smtClean="0"/>
              <a:t>。</a:t>
            </a:r>
            <a:endParaRPr lang="en-US" altLang="zh-CN" sz="2800" dirty="0"/>
          </a:p>
          <a:p>
            <a:pPr eaLnBrk="1" hangingPunct="1">
              <a:buFontTx/>
              <a:buNone/>
            </a:pPr>
            <a:endParaRPr lang="en-US" altLang="zh-CN" sz="2800" dirty="0" smtClean="0"/>
          </a:p>
          <a:p>
            <a:pPr eaLnBrk="1" hangingPunct="1">
              <a:buFontTx/>
              <a:buNone/>
            </a:pPr>
            <a:endParaRPr lang="zh-CN" altLang="en-US" sz="2800" dirty="0" smtClean="0"/>
          </a:p>
          <a:p>
            <a:pPr eaLnBrk="1" hangingPunct="1">
              <a:buFont typeface="Wingdings" pitchFamily="2" charset="2"/>
              <a:buNone/>
            </a:pP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extLst>
      <p:ext uri="{BB962C8B-B14F-4D97-AF65-F5344CB8AC3E}">
        <p14:creationId xmlns:p14="http://schemas.microsoft.com/office/powerpoint/2010/main" val="2909208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Grp="1" noChangeArrowheads="1"/>
          </p:cNvSpPr>
          <p:nvPr>
            <p:ph type="body" idx="1"/>
          </p:nvPr>
        </p:nvSpPr>
        <p:spPr>
          <a:xfrm>
            <a:off x="457200" y="0"/>
            <a:ext cx="8686800" cy="6248400"/>
          </a:xfrm>
        </p:spPr>
        <p:txBody>
          <a:bodyPr/>
          <a:lstStyle/>
          <a:p>
            <a:pPr algn="ctr" eaLnBrk="1" hangingPunct="1">
              <a:buFontTx/>
              <a:buNone/>
            </a:pPr>
            <a:r>
              <a:rPr lang="zh-CN" altLang="en-US" sz="2800" b="1" dirty="0" smtClean="0"/>
              <a:t>参考文献</a:t>
            </a:r>
            <a:endParaRPr lang="en-US" altLang="zh-CN" sz="2800" b="1" dirty="0" smtClean="0"/>
          </a:p>
          <a:p>
            <a:pPr>
              <a:buFontTx/>
              <a:buNone/>
            </a:pPr>
            <a:r>
              <a:rPr lang="en-US" altLang="zh-CN" sz="2800" dirty="0" smtClean="0"/>
              <a:t>[1]</a:t>
            </a:r>
            <a:r>
              <a:rPr lang="zh-CN" altLang="zh-CN" sz="2800" dirty="0" smtClean="0"/>
              <a:t>严</a:t>
            </a:r>
            <a:r>
              <a:rPr lang="zh-CN" altLang="zh-CN" sz="2800" dirty="0"/>
              <a:t>洪森</a:t>
            </a:r>
            <a:r>
              <a:rPr lang="en-US" altLang="zh-CN" sz="2800" dirty="0" smtClean="0"/>
              <a:t>. </a:t>
            </a:r>
            <a:r>
              <a:rPr lang="zh-CN" altLang="en-US" sz="2800" dirty="0" smtClean="0"/>
              <a:t>开创性</a:t>
            </a:r>
            <a:r>
              <a:rPr lang="zh-CN" altLang="en-US" sz="2800" dirty="0"/>
              <a:t>工作</a:t>
            </a:r>
            <a:r>
              <a:rPr lang="en-US" altLang="zh-CN" sz="2800" dirty="0" smtClean="0"/>
              <a:t>[EB/OL</a:t>
            </a:r>
            <a:r>
              <a:rPr lang="en-US" altLang="zh-CN" sz="2800" dirty="0"/>
              <a:t>]. </a:t>
            </a:r>
            <a:r>
              <a:rPr lang="en-US" altLang="zh-CN" sz="2800" dirty="0">
                <a:hlinkClick r:id="rId2"/>
              </a:rPr>
              <a:t>https://automation.seu.edu.cn/2019/0528/c24504a275249/page.htm</a:t>
            </a:r>
            <a:r>
              <a:rPr lang="en-US" altLang="zh-CN" sz="2800" dirty="0"/>
              <a:t>, </a:t>
            </a:r>
            <a:r>
              <a:rPr lang="en-US" altLang="zh-CN" sz="2800" dirty="0" smtClean="0"/>
              <a:t>2019-05-28.</a:t>
            </a:r>
          </a:p>
          <a:p>
            <a:pPr eaLnBrk="1" hangingPunct="1">
              <a:buFontTx/>
              <a:buNone/>
            </a:pPr>
            <a:r>
              <a:rPr lang="en-US" altLang="zh-CN" sz="2800" dirty="0" smtClean="0"/>
              <a:t>[2]</a:t>
            </a:r>
            <a:r>
              <a:rPr lang="zh-CN" altLang="zh-CN" sz="2800" dirty="0" smtClean="0"/>
              <a:t>严洪森</a:t>
            </a:r>
            <a:r>
              <a:rPr lang="en-US" altLang="zh-CN" sz="2800" dirty="0" smtClean="0"/>
              <a:t>. </a:t>
            </a:r>
            <a:r>
              <a:rPr lang="zh-CN" altLang="zh-CN" sz="2800" dirty="0" smtClean="0"/>
              <a:t>宏观经济控制模型</a:t>
            </a:r>
            <a:r>
              <a:rPr lang="en-US" altLang="zh-CN" sz="2800" dirty="0" smtClean="0"/>
              <a:t>[R]. </a:t>
            </a:r>
            <a:r>
              <a:rPr lang="zh-CN" altLang="zh-CN" sz="2800" dirty="0" smtClean="0"/>
              <a:t>南京</a:t>
            </a:r>
            <a:r>
              <a:rPr lang="en-US" altLang="zh-CN" sz="2800" dirty="0" smtClean="0"/>
              <a:t>: </a:t>
            </a:r>
            <a:r>
              <a:rPr lang="zh-CN" altLang="zh-CN" sz="2800" dirty="0" smtClean="0"/>
              <a:t>东南大学自动化研究所</a:t>
            </a:r>
            <a:r>
              <a:rPr lang="en-US" altLang="zh-CN" sz="2800" dirty="0" smtClean="0"/>
              <a:t>, 2007: 1-13.</a:t>
            </a:r>
          </a:p>
          <a:p>
            <a:pPr>
              <a:buFontTx/>
              <a:buNone/>
            </a:pPr>
            <a:r>
              <a:rPr lang="en-US" altLang="zh-CN" sz="2800" dirty="0"/>
              <a:t>[3]</a:t>
            </a:r>
            <a:r>
              <a:rPr lang="zh-CN" altLang="zh-CN" sz="2800" dirty="0"/>
              <a:t>严洪森</a:t>
            </a:r>
            <a:r>
              <a:rPr lang="en-US" altLang="zh-CN" sz="2800" dirty="0"/>
              <a:t>. </a:t>
            </a:r>
            <a:r>
              <a:rPr lang="en-US" altLang="zh-CN" sz="2800" dirty="0" err="1"/>
              <a:t>Equivology</a:t>
            </a:r>
            <a:r>
              <a:rPr lang="en-US" altLang="zh-CN" sz="2800" dirty="0"/>
              <a:t>(</a:t>
            </a:r>
            <a:r>
              <a:rPr lang="zh-CN" altLang="zh-CN" sz="2800" dirty="0"/>
              <a:t>等效论</a:t>
            </a:r>
            <a:r>
              <a:rPr lang="en-US" altLang="zh-CN" sz="2800" dirty="0"/>
              <a:t>)</a:t>
            </a:r>
            <a:r>
              <a:rPr lang="zh-CN" altLang="zh-CN" sz="2800" dirty="0"/>
              <a:t>与经济控制模型</a:t>
            </a:r>
            <a:r>
              <a:rPr lang="en-US" altLang="zh-CN" sz="2800" dirty="0"/>
              <a:t>[R]. </a:t>
            </a:r>
            <a:r>
              <a:rPr lang="zh-CN" altLang="zh-CN" sz="2800" dirty="0"/>
              <a:t>南京</a:t>
            </a:r>
            <a:r>
              <a:rPr lang="en-US" altLang="zh-CN" sz="2800" dirty="0"/>
              <a:t>: </a:t>
            </a:r>
            <a:r>
              <a:rPr lang="zh-CN" altLang="zh-CN" sz="2800" dirty="0"/>
              <a:t>东南大学自动化学院制造系统控制与优化研究所</a:t>
            </a:r>
            <a:r>
              <a:rPr lang="en-US" altLang="zh-CN" sz="2800" dirty="0"/>
              <a:t>, 2008: 1-14</a:t>
            </a:r>
            <a:r>
              <a:rPr lang="en-US" altLang="zh-CN" sz="2800" dirty="0" smtClean="0"/>
              <a:t>.</a:t>
            </a:r>
          </a:p>
          <a:p>
            <a:pPr>
              <a:buNone/>
            </a:pPr>
            <a:r>
              <a:rPr lang="en-US" altLang="zh-CN" sz="2800" dirty="0" smtClean="0"/>
              <a:t>[4]</a:t>
            </a:r>
            <a:r>
              <a:rPr lang="zh-CN" altLang="zh-CN" sz="2800" dirty="0"/>
              <a:t>严洪森</a:t>
            </a:r>
            <a:r>
              <a:rPr lang="en-US" altLang="zh-CN" sz="2800" dirty="0"/>
              <a:t>. </a:t>
            </a:r>
            <a:r>
              <a:rPr lang="zh-CN" altLang="zh-CN" sz="2800" dirty="0"/>
              <a:t>多维泰勒网优化控制</a:t>
            </a:r>
            <a:r>
              <a:rPr lang="en-US" altLang="zh-CN" sz="2800" dirty="0"/>
              <a:t>[R]. </a:t>
            </a:r>
            <a:r>
              <a:rPr lang="zh-CN" altLang="zh-CN" sz="2800" dirty="0"/>
              <a:t>南京</a:t>
            </a:r>
            <a:r>
              <a:rPr lang="en-US" altLang="zh-CN" sz="2800" dirty="0"/>
              <a:t>: </a:t>
            </a:r>
            <a:r>
              <a:rPr lang="zh-CN" altLang="zh-CN" sz="2800" dirty="0"/>
              <a:t>东南大学自动化学院制造系统控制与优化研究所</a:t>
            </a:r>
            <a:r>
              <a:rPr lang="en-US" altLang="zh-CN" sz="2800" dirty="0"/>
              <a:t>, 2010</a:t>
            </a:r>
            <a:r>
              <a:rPr lang="en-US" altLang="zh-CN" sz="2800" dirty="0" smtClean="0"/>
              <a:t>. </a:t>
            </a:r>
          </a:p>
          <a:p>
            <a:pPr>
              <a:buNone/>
            </a:pPr>
            <a:r>
              <a:rPr lang="en-US" altLang="zh-CN" sz="2800" dirty="0" smtClean="0"/>
              <a:t>[5]</a:t>
            </a:r>
            <a:r>
              <a:rPr lang="zh-CN" altLang="zh-CN" sz="2800" dirty="0"/>
              <a:t>严洪森</a:t>
            </a:r>
            <a:r>
              <a:rPr lang="en-US" altLang="zh-CN" sz="2800" dirty="0"/>
              <a:t>. </a:t>
            </a:r>
            <a:r>
              <a:rPr lang="zh-CN" altLang="en-US" sz="2800" dirty="0"/>
              <a:t>主要论著</a:t>
            </a:r>
            <a:r>
              <a:rPr lang="en-US" altLang="zh-CN" sz="2800" dirty="0"/>
              <a:t>[EB/OL]. </a:t>
            </a:r>
            <a:r>
              <a:rPr lang="en-US" altLang="zh-CN" sz="2800" dirty="0" smtClean="0"/>
              <a:t>    </a:t>
            </a:r>
            <a:r>
              <a:rPr lang="en-US" altLang="zh-CN" sz="2800" dirty="0">
                <a:hlinkClick r:id="rId2"/>
              </a:rPr>
              <a:t>https://automation.seu.edu.cn/2019/0528/c24504a275249/page.htm</a:t>
            </a:r>
            <a:r>
              <a:rPr lang="en-US" altLang="zh-CN" sz="2800" dirty="0"/>
              <a:t>, </a:t>
            </a:r>
            <a:r>
              <a:rPr lang="en-US" altLang="zh-CN" sz="2800" dirty="0" smtClean="0"/>
              <a:t>2019-05-28.</a:t>
            </a:r>
            <a:endParaRPr lang="en-US" altLang="zh-CN" sz="2800" dirty="0"/>
          </a:p>
          <a:p>
            <a:pPr>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762000"/>
          </a:xfrm>
        </p:spPr>
        <p:txBody>
          <a:bodyPr/>
          <a:lstStyle/>
          <a:p>
            <a:pPr eaLnBrk="1" hangingPunct="1"/>
            <a:r>
              <a:rPr lang="en-US" altLang="zh-CN" sz="3200" smtClean="0"/>
              <a:t>3.  </a:t>
            </a:r>
            <a:r>
              <a:rPr lang="zh-CN" altLang="en-US" sz="3200" smtClean="0"/>
              <a:t>本课程的有关情况</a:t>
            </a:r>
          </a:p>
        </p:txBody>
      </p:sp>
      <p:sp>
        <p:nvSpPr>
          <p:cNvPr id="24579" name="Rectangle 3"/>
          <p:cNvSpPr>
            <a:spLocks noGrp="1" noChangeArrowheads="1"/>
          </p:cNvSpPr>
          <p:nvPr>
            <p:ph type="body" idx="1"/>
          </p:nvPr>
        </p:nvSpPr>
        <p:spPr>
          <a:xfrm>
            <a:off x="0" y="762000"/>
            <a:ext cx="9144000" cy="5867400"/>
          </a:xfrm>
        </p:spPr>
        <p:txBody>
          <a:bodyPr/>
          <a:lstStyle/>
          <a:p>
            <a:pPr marL="609600" indent="-609600" eaLnBrk="1" hangingPunct="1">
              <a:lnSpc>
                <a:spcPct val="80000"/>
              </a:lnSpc>
              <a:buFontTx/>
              <a:buAutoNum type="arabicPeriod"/>
            </a:pPr>
            <a:r>
              <a:rPr lang="zh-CN" altLang="en-US" sz="2800" dirty="0" smtClean="0"/>
              <a:t>本课程与其他课程的关系</a:t>
            </a:r>
          </a:p>
          <a:p>
            <a:pPr marL="609600" indent="-609600" eaLnBrk="1" hangingPunct="1">
              <a:lnSpc>
                <a:spcPct val="80000"/>
              </a:lnSpc>
              <a:buFontTx/>
              <a:buNone/>
            </a:pPr>
            <a:r>
              <a:rPr lang="zh-CN" altLang="en-US" sz="2800" dirty="0" smtClean="0"/>
              <a:t>          广义上讲：是其他课程的基础，哪一门课程也离不开优化。</a:t>
            </a:r>
          </a:p>
          <a:p>
            <a:pPr marL="609600" indent="-609600" eaLnBrk="1" hangingPunct="1">
              <a:lnSpc>
                <a:spcPct val="80000"/>
              </a:lnSpc>
              <a:buFontTx/>
              <a:buNone/>
            </a:pPr>
            <a:r>
              <a:rPr lang="zh-CN" altLang="en-US" sz="2800" dirty="0" smtClean="0"/>
              <a:t>          狭义上讲：本课程的直接延伸：鲁棒最优控制，奇异最优控制，随机最优控制，大系统最优控制，</a:t>
            </a:r>
            <a:r>
              <a:rPr lang="zh-CN" altLang="zh-CN" sz="2800" dirty="0" smtClean="0"/>
              <a:t>多维泰勒网优化控制</a:t>
            </a:r>
            <a:r>
              <a:rPr lang="zh-CN" altLang="en-US" sz="2800" dirty="0" smtClean="0"/>
              <a:t>等。</a:t>
            </a:r>
          </a:p>
          <a:p>
            <a:pPr marL="609600" indent="-609600" eaLnBrk="1" hangingPunct="1">
              <a:lnSpc>
                <a:spcPct val="80000"/>
              </a:lnSpc>
              <a:spcBef>
                <a:spcPct val="50000"/>
              </a:spcBef>
              <a:buFontTx/>
              <a:buAutoNum type="arabicPeriod" startAt="2"/>
            </a:pPr>
            <a:r>
              <a:rPr lang="zh-CN" altLang="en-US" sz="2800" dirty="0" smtClean="0"/>
              <a:t>本课程的教学方法 </a:t>
            </a:r>
          </a:p>
          <a:p>
            <a:pPr lvl="1" eaLnBrk="1" hangingPunct="1">
              <a:lnSpc>
                <a:spcPct val="80000"/>
              </a:lnSpc>
              <a:buFontTx/>
              <a:buAutoNum type="alphaLcParenR"/>
            </a:pPr>
            <a:r>
              <a:rPr lang="zh-CN" altLang="en-US" dirty="0" smtClean="0"/>
              <a:t>讲授与自学相结合</a:t>
            </a:r>
          </a:p>
          <a:p>
            <a:pPr lvl="1" eaLnBrk="1" hangingPunct="1">
              <a:lnSpc>
                <a:spcPct val="80000"/>
              </a:lnSpc>
              <a:buFontTx/>
              <a:buAutoNum type="alphaLcParenR"/>
            </a:pPr>
            <a:r>
              <a:rPr lang="zh-CN" altLang="en-US" dirty="0" smtClean="0"/>
              <a:t>基本理论、概念、方法</a:t>
            </a:r>
          </a:p>
          <a:p>
            <a:pPr lvl="1" eaLnBrk="1" hangingPunct="1">
              <a:lnSpc>
                <a:spcPct val="80000"/>
              </a:lnSpc>
              <a:buFontTx/>
              <a:buAutoNum type="alphaLcParenR"/>
            </a:pPr>
            <a:r>
              <a:rPr lang="zh-CN" altLang="en-US" dirty="0" smtClean="0"/>
              <a:t>考试方式：作业 </a:t>
            </a:r>
            <a:r>
              <a:rPr lang="en-US" altLang="zh-CN" dirty="0" smtClean="0"/>
              <a:t>15%</a:t>
            </a:r>
            <a:r>
              <a:rPr lang="zh-CN" altLang="en-US" dirty="0" smtClean="0"/>
              <a:t>（订正</a:t>
            </a:r>
            <a:r>
              <a:rPr lang="zh-CN" altLang="en-US" smtClean="0"/>
              <a:t>必须在其下次</a:t>
            </a:r>
            <a:r>
              <a:rPr lang="zh-CN" altLang="en-US" dirty="0" smtClean="0"/>
              <a:t>作业之前），出勤 </a:t>
            </a:r>
            <a:r>
              <a:rPr lang="en-US" altLang="zh-CN" dirty="0" smtClean="0"/>
              <a:t>5%</a:t>
            </a:r>
            <a:r>
              <a:rPr lang="zh-CN" altLang="en-US" dirty="0" smtClean="0"/>
              <a:t>，上机 </a:t>
            </a:r>
            <a:r>
              <a:rPr lang="en-US" altLang="zh-CN" dirty="0" smtClean="0"/>
              <a:t>30%</a:t>
            </a:r>
            <a:r>
              <a:rPr lang="zh-CN" altLang="en-US" dirty="0" smtClean="0"/>
              <a:t>， 考试（闭卷） </a:t>
            </a:r>
            <a:r>
              <a:rPr lang="en-US" altLang="zh-CN" dirty="0" smtClean="0"/>
              <a:t>50%</a:t>
            </a:r>
          </a:p>
          <a:p>
            <a:pPr marL="609600" indent="-609600" eaLnBrk="1" hangingPunct="1">
              <a:lnSpc>
                <a:spcPct val="80000"/>
              </a:lnSpc>
              <a:spcBef>
                <a:spcPct val="50000"/>
              </a:spcBef>
              <a:buFontTx/>
              <a:buAutoNum type="arabicPeriod" startAt="3"/>
            </a:pPr>
            <a:r>
              <a:rPr lang="zh-CN" altLang="en-US" sz="2800" dirty="0" smtClean="0"/>
              <a:t>本课程的核心</a:t>
            </a:r>
          </a:p>
          <a:p>
            <a:pPr marL="609600" indent="-609600" eaLnBrk="1" hangingPunct="1">
              <a:lnSpc>
                <a:spcPct val="80000"/>
              </a:lnSpc>
              <a:buFontTx/>
              <a:buNone/>
            </a:pPr>
            <a:r>
              <a:rPr lang="zh-CN" altLang="en-US" sz="2800" dirty="0" smtClean="0"/>
              <a:t>          抓住优化问题三要素：目标函数、约束、求解方法和手段</a:t>
            </a:r>
            <a:r>
              <a:rPr lang="zh-CN" altLang="en-US" sz="1800" dirty="0" smtClean="0"/>
              <a:t>         </a:t>
            </a:r>
          </a:p>
          <a:p>
            <a:pPr marL="609600" indent="-609600" eaLnBrk="1" hangingPunct="1">
              <a:lnSpc>
                <a:spcPct val="90000"/>
              </a:lnSpc>
              <a:buFontTx/>
              <a:buNone/>
            </a:pPr>
            <a:r>
              <a:rPr lang="zh-CN" altLang="en-US" sz="20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0" y="0"/>
            <a:ext cx="9144000" cy="6858000"/>
          </a:xfrm>
        </p:spPr>
        <p:txBody>
          <a:bodyPr/>
          <a:lstStyle/>
          <a:p>
            <a:pPr marL="812800" indent="-812800" eaLnBrk="1" hangingPunct="1">
              <a:lnSpc>
                <a:spcPct val="90000"/>
              </a:lnSpc>
              <a:buFontTx/>
              <a:buAutoNum type="arabicPeriod" startAt="4"/>
            </a:pPr>
            <a:r>
              <a:rPr lang="zh-CN" altLang="en-US" sz="2400" smtClean="0"/>
              <a:t>教材和参考文献</a:t>
            </a:r>
          </a:p>
          <a:p>
            <a:pPr marL="812800" indent="-812800" eaLnBrk="1" hangingPunct="1">
              <a:lnSpc>
                <a:spcPct val="90000"/>
              </a:lnSpc>
              <a:buFontTx/>
              <a:buNone/>
            </a:pPr>
            <a:r>
              <a:rPr lang="zh-CN" altLang="en-US" sz="2400" smtClean="0"/>
              <a:t>            主讲教材：</a:t>
            </a:r>
          </a:p>
          <a:p>
            <a:pPr marL="812800" indent="-812800" eaLnBrk="1" hangingPunct="1">
              <a:lnSpc>
                <a:spcPct val="90000"/>
              </a:lnSpc>
              <a:buFontTx/>
              <a:buNone/>
            </a:pPr>
            <a:r>
              <a:rPr lang="zh-CN" altLang="en-US" sz="2400" smtClean="0"/>
              <a:t>	最优控制理论与系统   胡寿松、王执铨、胡维礼编著，科学出版社，</a:t>
            </a:r>
            <a:r>
              <a:rPr lang="en-US" altLang="zh-CN" sz="2400" smtClean="0"/>
              <a:t>2005</a:t>
            </a:r>
            <a:r>
              <a:rPr lang="zh-CN" altLang="en-US" sz="2400" smtClean="0"/>
              <a:t>年</a:t>
            </a:r>
            <a:r>
              <a:rPr lang="en-US" altLang="zh-CN" sz="2400" smtClean="0"/>
              <a:t>,  35</a:t>
            </a:r>
            <a:r>
              <a:rPr lang="zh-CN" altLang="en-US" sz="2400" smtClean="0"/>
              <a:t>元</a:t>
            </a:r>
          </a:p>
          <a:p>
            <a:pPr marL="812800" indent="-812800" eaLnBrk="1" hangingPunct="1">
              <a:lnSpc>
                <a:spcPct val="90000"/>
              </a:lnSpc>
              <a:buFontTx/>
              <a:buNone/>
            </a:pPr>
            <a:r>
              <a:rPr lang="zh-CN" altLang="en-US" sz="2400" smtClean="0"/>
              <a:t>            参考教材：</a:t>
            </a:r>
          </a:p>
          <a:p>
            <a:pPr marL="812800" indent="-812800" eaLnBrk="1" hangingPunct="1">
              <a:lnSpc>
                <a:spcPct val="90000"/>
              </a:lnSpc>
              <a:buFontTx/>
              <a:buNone/>
            </a:pPr>
            <a:r>
              <a:rPr lang="zh-CN" altLang="en-US" sz="2400" smtClean="0"/>
              <a:t>	 </a:t>
            </a:r>
            <a:r>
              <a:rPr lang="en-US" altLang="zh-CN" sz="2400" smtClean="0"/>
              <a:t>a) </a:t>
            </a:r>
            <a:r>
              <a:rPr lang="zh-CN" altLang="en-US" sz="2400" smtClean="0"/>
              <a:t>最优化技术基础   范鸣玉、张莹编著，清华大学出版社，</a:t>
            </a:r>
            <a:r>
              <a:rPr lang="en-US" altLang="zh-CN" sz="2400" smtClean="0"/>
              <a:t>1982</a:t>
            </a:r>
            <a:r>
              <a:rPr lang="zh-CN" altLang="en-US" sz="2400" smtClean="0"/>
              <a:t>年</a:t>
            </a:r>
          </a:p>
          <a:p>
            <a:pPr marL="812800" indent="-812800" eaLnBrk="1" hangingPunct="1">
              <a:lnSpc>
                <a:spcPct val="90000"/>
              </a:lnSpc>
              <a:buFontTx/>
              <a:buNone/>
            </a:pPr>
            <a:r>
              <a:rPr lang="zh-CN" altLang="en-US" sz="2400" smtClean="0"/>
              <a:t>          </a:t>
            </a:r>
            <a:r>
              <a:rPr lang="en-US" altLang="zh-CN" sz="2400" smtClean="0"/>
              <a:t>b)</a:t>
            </a:r>
            <a:r>
              <a:rPr lang="zh-CN" altLang="en-US" sz="2400" smtClean="0"/>
              <a:t>系统最优化及控制   符曦编著，机械工业出版社，</a:t>
            </a:r>
            <a:r>
              <a:rPr lang="en-US" altLang="zh-CN" sz="2400" smtClean="0"/>
              <a:t>1995</a:t>
            </a:r>
            <a:r>
              <a:rPr lang="zh-CN" altLang="en-US" sz="2400" smtClean="0"/>
              <a:t>年</a:t>
            </a:r>
          </a:p>
          <a:p>
            <a:pPr marL="812800" indent="-812800" eaLnBrk="1" hangingPunct="1">
              <a:lnSpc>
                <a:spcPct val="90000"/>
              </a:lnSpc>
              <a:buFontTx/>
              <a:buNone/>
            </a:pPr>
            <a:r>
              <a:rPr lang="zh-CN" altLang="en-US" sz="2400" smtClean="0"/>
              <a:t>          </a:t>
            </a:r>
            <a:r>
              <a:rPr lang="en-US" altLang="zh-CN" sz="2400" smtClean="0"/>
              <a:t>c)</a:t>
            </a:r>
            <a:r>
              <a:rPr lang="zh-CN" altLang="en-US" sz="2400" smtClean="0"/>
              <a:t>最优化方法    杨庆之编著，科学出版社，</a:t>
            </a:r>
            <a:r>
              <a:rPr lang="en-US" altLang="zh-CN" sz="2400" smtClean="0"/>
              <a:t>2015</a:t>
            </a:r>
            <a:r>
              <a:rPr lang="zh-CN" altLang="en-US" sz="2400" smtClean="0"/>
              <a:t>年</a:t>
            </a:r>
          </a:p>
          <a:p>
            <a:pPr marL="812800" indent="-812800" eaLnBrk="1" hangingPunct="1">
              <a:lnSpc>
                <a:spcPct val="90000"/>
              </a:lnSpc>
              <a:buFontTx/>
              <a:buNone/>
            </a:pPr>
            <a:r>
              <a:rPr lang="zh-CN" altLang="en-US" sz="2400" smtClean="0"/>
              <a:t>          </a:t>
            </a:r>
            <a:r>
              <a:rPr lang="en-US" altLang="zh-CN" sz="2400" smtClean="0"/>
              <a:t>d)</a:t>
            </a:r>
            <a:r>
              <a:rPr lang="zh-CN" altLang="en-US" sz="2400" smtClean="0"/>
              <a:t>最优控制    李传江、马广富编著，科学出版社，</a:t>
            </a:r>
            <a:r>
              <a:rPr lang="en-US" altLang="zh-CN" sz="2400" smtClean="0"/>
              <a:t>2011</a:t>
            </a:r>
            <a:r>
              <a:rPr lang="zh-CN" altLang="en-US" sz="2400" smtClean="0"/>
              <a:t>年</a:t>
            </a:r>
          </a:p>
          <a:p>
            <a:pPr marL="812800" indent="-812800" eaLnBrk="1" hangingPunct="1">
              <a:lnSpc>
                <a:spcPct val="90000"/>
              </a:lnSpc>
              <a:buFontTx/>
              <a:buNone/>
            </a:pPr>
            <a:r>
              <a:rPr lang="zh-CN" altLang="en-US" sz="2400" smtClean="0"/>
              <a:t>            参考文献（杂志）：</a:t>
            </a:r>
          </a:p>
          <a:p>
            <a:pPr marL="812800" indent="-812800" eaLnBrk="1" hangingPunct="1">
              <a:lnSpc>
                <a:spcPct val="90000"/>
              </a:lnSpc>
              <a:buFontTx/>
              <a:buNone/>
            </a:pPr>
            <a:r>
              <a:rPr lang="en-US" altLang="zh-CN" sz="2400" smtClean="0"/>
              <a:t>	</a:t>
            </a:r>
            <a:r>
              <a:rPr lang="zh-CN" altLang="en-US" sz="2400" smtClean="0"/>
              <a:t>国际：</a:t>
            </a:r>
            <a:r>
              <a:rPr lang="en-US" altLang="zh-CN" sz="2400" smtClean="0"/>
              <a:t> SIAM Journal on Control Optimization</a:t>
            </a:r>
          </a:p>
          <a:p>
            <a:pPr marL="812800" indent="-812800" eaLnBrk="1" hangingPunct="1">
              <a:lnSpc>
                <a:spcPct val="90000"/>
              </a:lnSpc>
              <a:buFontTx/>
              <a:buNone/>
            </a:pPr>
            <a:r>
              <a:rPr lang="en-US" altLang="zh-CN" sz="2400" smtClean="0"/>
              <a:t>          Journal of Optimization Theory and Applications         </a:t>
            </a:r>
          </a:p>
          <a:p>
            <a:pPr marL="812800" indent="-812800" eaLnBrk="1" hangingPunct="1">
              <a:lnSpc>
                <a:spcPct val="90000"/>
              </a:lnSpc>
              <a:buFontTx/>
              <a:buNone/>
            </a:pPr>
            <a:r>
              <a:rPr lang="en-US" altLang="zh-CN" sz="2400" smtClean="0"/>
              <a:t>          IEEE    Trans on A C</a:t>
            </a:r>
            <a:r>
              <a:rPr lang="zh-CN" altLang="en-US" sz="2400" smtClean="0"/>
              <a:t>，</a:t>
            </a:r>
            <a:r>
              <a:rPr lang="en-US" altLang="zh-CN" sz="2400" smtClean="0"/>
              <a:t>SMC </a:t>
            </a:r>
            <a:r>
              <a:rPr lang="zh-CN" altLang="en-US" sz="2400" smtClean="0"/>
              <a:t>，</a:t>
            </a:r>
            <a:r>
              <a:rPr lang="en-US" altLang="zh-CN" sz="2400" smtClean="0"/>
              <a:t>ASE</a:t>
            </a:r>
            <a:r>
              <a:rPr lang="zh-CN" altLang="en-US" sz="2400" smtClean="0"/>
              <a:t>；  </a:t>
            </a:r>
            <a:r>
              <a:rPr lang="en-US" altLang="zh-CN" sz="2400" smtClean="0"/>
              <a:t>Int. J. of  Control          </a:t>
            </a:r>
            <a:r>
              <a:rPr lang="zh-CN" altLang="en-US" sz="2400" smtClean="0"/>
              <a:t>国内：四种控制杂志，系统工程理论与实践 ，系统工程学</a:t>
            </a:r>
            <a:endParaRPr lang="en-US" altLang="zh-CN" sz="2400" smtClean="0"/>
          </a:p>
          <a:p>
            <a:pPr marL="812800" indent="-812800" eaLnBrk="1" hangingPunct="1">
              <a:lnSpc>
                <a:spcPct val="90000"/>
              </a:lnSpc>
              <a:buFontTx/>
              <a:buNone/>
            </a:pPr>
            <a:r>
              <a:rPr lang="en-US" altLang="zh-CN" sz="2400" smtClean="0"/>
              <a:t>          </a:t>
            </a:r>
            <a:r>
              <a:rPr lang="zh-CN" altLang="en-US" sz="2400" smtClean="0"/>
              <a:t>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lstStyle/>
          <a:p>
            <a:pPr eaLnBrk="1" hangingPunct="1"/>
            <a:r>
              <a:rPr lang="en-US" altLang="zh-CN" sz="3200" smtClean="0"/>
              <a:t>4.  </a:t>
            </a:r>
            <a:r>
              <a:rPr lang="zh-CN" altLang="en-US" sz="3200" smtClean="0"/>
              <a:t>优化方法自学要求</a:t>
            </a:r>
          </a:p>
        </p:txBody>
      </p:sp>
      <p:sp>
        <p:nvSpPr>
          <p:cNvPr id="26627" name="Rectangle 3"/>
          <p:cNvSpPr>
            <a:spLocks noGrp="1" noChangeArrowheads="1"/>
          </p:cNvSpPr>
          <p:nvPr>
            <p:ph type="body" idx="1"/>
          </p:nvPr>
        </p:nvSpPr>
        <p:spPr>
          <a:xfrm>
            <a:off x="76200" y="1066800"/>
            <a:ext cx="9144000" cy="5486400"/>
          </a:xfrm>
        </p:spPr>
        <p:txBody>
          <a:bodyPr/>
          <a:lstStyle/>
          <a:p>
            <a:pPr eaLnBrk="1" hangingPunct="1"/>
            <a:r>
              <a:rPr lang="zh-CN" altLang="en-US" sz="2400" smtClean="0"/>
              <a:t>自学范鸣玉，张莹编著的</a:t>
            </a:r>
            <a:r>
              <a:rPr lang="en-US" altLang="zh-CN" sz="2400" smtClean="0"/>
              <a:t>《</a:t>
            </a:r>
            <a:r>
              <a:rPr lang="zh-CN" altLang="en-US" sz="2400" smtClean="0"/>
              <a:t>最优化技术基础</a:t>
            </a:r>
            <a:r>
              <a:rPr lang="en-US" altLang="zh-CN" sz="2400" smtClean="0"/>
              <a:t>》</a:t>
            </a:r>
            <a:r>
              <a:rPr lang="zh-CN" altLang="en-US" sz="2400" smtClean="0"/>
              <a:t>和符曦编著的</a:t>
            </a:r>
            <a:r>
              <a:rPr lang="en-US" altLang="zh-CN" sz="2400" smtClean="0"/>
              <a:t>《</a:t>
            </a:r>
            <a:r>
              <a:rPr lang="zh-CN" altLang="en-US" sz="2400" smtClean="0"/>
              <a:t>系统最优化及控制</a:t>
            </a:r>
            <a:r>
              <a:rPr lang="en-US" altLang="zh-CN" sz="2400" smtClean="0"/>
              <a:t>》</a:t>
            </a:r>
            <a:r>
              <a:rPr lang="zh-CN" altLang="en-US" sz="2400" smtClean="0"/>
              <a:t>中的优化方法部分，要求学会其中的方法，用</a:t>
            </a:r>
            <a:r>
              <a:rPr lang="en-US" altLang="zh-CN" sz="2400" smtClean="0"/>
              <a:t>C</a:t>
            </a:r>
            <a:r>
              <a:rPr lang="zh-CN" altLang="en-US" sz="2400" smtClean="0"/>
              <a:t>语言编出含本人名字的程序，并用计算机求解算例，获得最优点与最优值，拷屏含本人名字的运算结果，但不能用</a:t>
            </a:r>
            <a:r>
              <a:rPr lang="en-US" altLang="zh-CN" sz="2400" smtClean="0"/>
              <a:t>Basic</a:t>
            </a:r>
            <a:r>
              <a:rPr lang="zh-CN" altLang="en-US" sz="2400" smtClean="0"/>
              <a:t>、</a:t>
            </a:r>
            <a:r>
              <a:rPr lang="en-US" altLang="zh-CN" sz="2400" smtClean="0"/>
              <a:t>Fortran</a:t>
            </a:r>
            <a:r>
              <a:rPr lang="zh-CN" altLang="en-US" sz="2400" smtClean="0"/>
              <a:t>和 </a:t>
            </a:r>
            <a:r>
              <a:rPr lang="en-US" altLang="zh-CN" sz="2400" smtClean="0"/>
              <a:t>Matlab</a:t>
            </a:r>
            <a:r>
              <a:rPr lang="zh-CN" altLang="en-US" sz="2400" smtClean="0"/>
              <a:t>。</a:t>
            </a:r>
          </a:p>
          <a:p>
            <a:pPr eaLnBrk="1" hangingPunct="1"/>
            <a:r>
              <a:rPr lang="en-US" altLang="zh-CN" sz="2400" smtClean="0"/>
              <a:t>《</a:t>
            </a:r>
            <a:r>
              <a:rPr lang="zh-CN" altLang="en-US" sz="2400" smtClean="0"/>
              <a:t>最优化技术基础</a:t>
            </a:r>
            <a:r>
              <a:rPr lang="en-US" altLang="zh-CN" sz="2400" smtClean="0"/>
              <a:t>》                            </a:t>
            </a:r>
            <a:r>
              <a:rPr lang="zh-CN" altLang="en-US" sz="2400" smtClean="0"/>
              <a:t>算例           优化方法习题</a:t>
            </a:r>
          </a:p>
          <a:p>
            <a:pPr eaLnBrk="1" hangingPunct="1"/>
            <a:r>
              <a:rPr lang="zh-CN" altLang="en-US" sz="2400" smtClean="0"/>
              <a:t>第二章 单纯形法（线性规划）             </a:t>
            </a:r>
            <a:r>
              <a:rPr lang="en-US" altLang="zh-CN" sz="2400" smtClean="0"/>
              <a:t>P89 (1)</a:t>
            </a:r>
            <a:r>
              <a:rPr lang="zh-CN" altLang="en-US" sz="2400" smtClean="0"/>
              <a:t>，</a:t>
            </a:r>
            <a:r>
              <a:rPr lang="en-US" altLang="zh-CN" sz="2400" smtClean="0"/>
              <a:t>(2)     (1)</a:t>
            </a:r>
            <a:r>
              <a:rPr lang="zh-CN" altLang="en-US" sz="2400" smtClean="0"/>
              <a:t>，</a:t>
            </a:r>
            <a:r>
              <a:rPr lang="en-US" altLang="zh-CN" sz="2400" smtClean="0"/>
              <a:t>(2)</a:t>
            </a:r>
          </a:p>
          <a:p>
            <a:pPr eaLnBrk="1" hangingPunct="1"/>
            <a:r>
              <a:rPr lang="zh-CN" altLang="en-US" sz="2400" smtClean="0"/>
              <a:t>第十三章 最优路径问题（动态规划）  </a:t>
            </a:r>
            <a:r>
              <a:rPr lang="en-US" altLang="zh-CN" sz="2400" smtClean="0"/>
              <a:t>P317 (2)                   (3)</a:t>
            </a:r>
          </a:p>
          <a:p>
            <a:pPr eaLnBrk="1" hangingPunct="1"/>
            <a:r>
              <a:rPr lang="en-US" altLang="zh-CN" sz="2400" smtClean="0"/>
              <a:t>《</a:t>
            </a:r>
            <a:r>
              <a:rPr lang="zh-CN" altLang="en-US" sz="2400" smtClean="0"/>
              <a:t>系统最优化及控制</a:t>
            </a:r>
            <a:r>
              <a:rPr lang="en-US" altLang="zh-CN" sz="2400" smtClean="0"/>
              <a:t>》</a:t>
            </a:r>
            <a:r>
              <a:rPr lang="zh-CN" altLang="en-US" sz="2400" smtClean="0"/>
              <a:t>（非线性规划） </a:t>
            </a:r>
          </a:p>
          <a:p>
            <a:pPr eaLnBrk="1" hangingPunct="1"/>
            <a:r>
              <a:rPr lang="zh-CN" altLang="en-US" sz="2400" smtClean="0"/>
              <a:t>第八章 </a:t>
            </a:r>
            <a:r>
              <a:rPr lang="en-US" altLang="zh-CN" sz="2400" smtClean="0"/>
              <a:t>8.3 </a:t>
            </a:r>
            <a:r>
              <a:rPr lang="zh-CN" altLang="en-US" sz="2400" smtClean="0"/>
              <a:t>黄金分割法                         </a:t>
            </a:r>
            <a:r>
              <a:rPr lang="en-US" altLang="zh-CN" sz="2400" smtClean="0"/>
              <a:t>P326 (4)                   (4)</a:t>
            </a:r>
          </a:p>
          <a:p>
            <a:pPr eaLnBrk="1" hangingPunct="1"/>
            <a:r>
              <a:rPr lang="zh-CN" altLang="en-US" sz="2400" smtClean="0"/>
              <a:t>第九章 </a:t>
            </a:r>
            <a:r>
              <a:rPr lang="en-US" altLang="zh-CN" sz="2400" smtClean="0"/>
              <a:t>9.3 </a:t>
            </a:r>
            <a:r>
              <a:rPr lang="zh-CN" altLang="en-US" sz="2400" smtClean="0"/>
              <a:t>最速下降法                         </a:t>
            </a:r>
            <a:r>
              <a:rPr lang="en-US" altLang="zh-CN" sz="2400" smtClean="0"/>
              <a:t>P375 (8)                   (5)</a:t>
            </a:r>
          </a:p>
          <a:p>
            <a:pPr eaLnBrk="1" hangingPunct="1"/>
            <a:r>
              <a:rPr lang="en-US" altLang="zh-CN" sz="2400" smtClean="0"/>
              <a:t>            9.5 </a:t>
            </a:r>
            <a:r>
              <a:rPr lang="zh-CN" altLang="en-US" sz="2400" smtClean="0"/>
              <a:t>共轭梯度法                         </a:t>
            </a:r>
            <a:r>
              <a:rPr lang="en-US" altLang="zh-CN" sz="2400" smtClean="0"/>
              <a:t>P375 (8)                   (5)</a:t>
            </a:r>
          </a:p>
          <a:p>
            <a:pPr eaLnBrk="1" hangingPunct="1"/>
            <a:r>
              <a:rPr lang="zh-CN" altLang="en-US" sz="2400" smtClean="0"/>
              <a:t>第十章 </a:t>
            </a:r>
            <a:r>
              <a:rPr lang="en-US" altLang="zh-CN" sz="2400" smtClean="0"/>
              <a:t>10.1</a:t>
            </a:r>
            <a:r>
              <a:rPr lang="zh-CN" altLang="en-US" sz="2400" smtClean="0"/>
              <a:t>拉格朗日乘子法                 </a:t>
            </a:r>
            <a:r>
              <a:rPr lang="en-US" altLang="zh-CN" sz="2400" smtClean="0"/>
              <a:t>P427 (1)                   (6)</a:t>
            </a:r>
          </a:p>
          <a:p>
            <a:pPr eaLnBrk="1" hangingPunct="1"/>
            <a:endParaRPr lang="en-US" altLang="zh-CN"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
          <p:cNvSpPr>
            <a:spLocks noChangeArrowheads="1"/>
          </p:cNvSpPr>
          <p:nvPr/>
        </p:nvSpPr>
        <p:spPr bwMode="auto">
          <a:xfrm>
            <a:off x="381000" y="598488"/>
            <a:ext cx="8458200"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dirty="0"/>
              <a:t>第一章    绪论</a:t>
            </a:r>
          </a:p>
          <a:p>
            <a:r>
              <a:rPr lang="zh-CN" altLang="en-US" dirty="0"/>
              <a:t>     </a:t>
            </a:r>
          </a:p>
          <a:p>
            <a:r>
              <a:rPr lang="zh-CN" altLang="en-US" dirty="0"/>
              <a:t>     最优化问题无处不在</a:t>
            </a:r>
          </a:p>
          <a:p>
            <a:endParaRPr lang="zh-CN" altLang="en-US" dirty="0"/>
          </a:p>
          <a:p>
            <a:r>
              <a:rPr lang="zh-CN" altLang="en-US" dirty="0"/>
              <a:t>     自然界：大到宇宙星球（圆？），河中的鹅卵石（圆或椭圆？），树杆（圆？），生物进化，优胜劣汰，适者生存。</a:t>
            </a:r>
          </a:p>
          <a:p>
            <a:r>
              <a:rPr lang="zh-CN" altLang="en-US" dirty="0"/>
              <a:t>     社会：工业企业（生产计划，调度，经营，优化组合，改革），农业（依据市场需求进行种植），商业（营销战略），学（如何教与学），军（运筹帷幄），政（宏观管理与调控），家庭（家政管理与计划），玩（打牌，下棋），体育比赛（战略战术），用足政策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pPr eaLnBrk="1" hangingPunct="1"/>
            <a:r>
              <a:rPr lang="en-US" altLang="zh-CN" sz="3200" smtClean="0"/>
              <a:t>5.  </a:t>
            </a:r>
            <a:r>
              <a:rPr lang="zh-CN" altLang="en-US" sz="3200" smtClean="0"/>
              <a:t>最优控制数学模型</a:t>
            </a:r>
          </a:p>
        </p:txBody>
      </p:sp>
      <p:sp>
        <p:nvSpPr>
          <p:cNvPr id="27651" name="Rectangle 3"/>
          <p:cNvSpPr>
            <a:spLocks noGrp="1" noChangeArrowheads="1"/>
          </p:cNvSpPr>
          <p:nvPr>
            <p:ph type="body" idx="1"/>
          </p:nvPr>
        </p:nvSpPr>
        <p:spPr>
          <a:xfrm>
            <a:off x="457200" y="990600"/>
            <a:ext cx="8229600" cy="5638800"/>
          </a:xfrm>
        </p:spPr>
        <p:txBody>
          <a:bodyPr/>
          <a:lstStyle/>
          <a:p>
            <a:pPr eaLnBrk="1" hangingPunct="1">
              <a:lnSpc>
                <a:spcPct val="150000"/>
              </a:lnSpc>
            </a:pPr>
            <a:r>
              <a:rPr lang="zh-CN" altLang="en-US" sz="2000" b="1" smtClean="0"/>
              <a:t>最优控制的定义</a:t>
            </a:r>
            <a:r>
              <a:rPr lang="zh-CN" altLang="en-US" sz="2000" smtClean="0"/>
              <a:t>：</a:t>
            </a:r>
          </a:p>
          <a:p>
            <a:pPr eaLnBrk="1" hangingPunct="1">
              <a:lnSpc>
                <a:spcPct val="150000"/>
              </a:lnSpc>
            </a:pPr>
            <a:r>
              <a:rPr lang="zh-CN" altLang="en-US" sz="2000" smtClean="0"/>
              <a:t>      在满足一定</a:t>
            </a:r>
            <a:r>
              <a:rPr lang="zh-CN" altLang="en-US" sz="2000" b="1" smtClean="0"/>
              <a:t>约束</a:t>
            </a:r>
            <a:r>
              <a:rPr lang="zh-CN" altLang="en-US" sz="2000" smtClean="0"/>
              <a:t>条件下</a:t>
            </a:r>
            <a:r>
              <a:rPr lang="zh-CN" altLang="en-US" sz="2000" b="1" smtClean="0"/>
              <a:t>寻求</a:t>
            </a:r>
            <a:r>
              <a:rPr lang="zh-CN" altLang="en-US" sz="2000" smtClean="0"/>
              <a:t>最优控制，使一组</a:t>
            </a:r>
            <a:r>
              <a:rPr lang="zh-CN" altLang="en-US" sz="2000" b="1" smtClean="0"/>
              <a:t>性能指标</a:t>
            </a:r>
            <a:r>
              <a:rPr lang="zh-CN" altLang="en-US" sz="2000" smtClean="0"/>
              <a:t>（目标函数）为极大或极小。</a:t>
            </a:r>
          </a:p>
          <a:p>
            <a:pPr eaLnBrk="1" hangingPunct="1">
              <a:lnSpc>
                <a:spcPct val="150000"/>
              </a:lnSpc>
            </a:pPr>
            <a:r>
              <a:rPr lang="zh-CN" altLang="en-US" sz="2000" smtClean="0"/>
              <a:t>例</a:t>
            </a:r>
            <a:r>
              <a:rPr lang="en-US" altLang="zh-CN" sz="2000" smtClean="0"/>
              <a:t>1. </a:t>
            </a:r>
            <a:r>
              <a:rPr lang="zh-CN" altLang="en-US" sz="2000" smtClean="0"/>
              <a:t>升降机的快速升降问题</a:t>
            </a:r>
          </a:p>
          <a:p>
            <a:pPr eaLnBrk="1" hangingPunct="1">
              <a:lnSpc>
                <a:spcPct val="150000"/>
              </a:lnSpc>
            </a:pPr>
            <a:r>
              <a:rPr lang="zh-CN" altLang="en-US" sz="2000" smtClean="0"/>
              <a:t>已知</a:t>
            </a:r>
            <a:r>
              <a:rPr lang="zh-CN" altLang="en-US" sz="2000" i="1" smtClean="0"/>
              <a:t>  </a:t>
            </a:r>
            <a:r>
              <a:rPr lang="zh-CN" altLang="en-US" sz="800" i="1" smtClean="0"/>
              <a:t> </a:t>
            </a:r>
            <a:r>
              <a:rPr lang="zh-CN" altLang="en-US" sz="2000" i="1" smtClean="0"/>
              <a:t>                                                  </a:t>
            </a:r>
            <a:r>
              <a:rPr lang="zh-CN" altLang="en-US" sz="2000" smtClean="0"/>
              <a:t>（常数）</a:t>
            </a:r>
          </a:p>
          <a:p>
            <a:pPr eaLnBrk="1" hangingPunct="1">
              <a:lnSpc>
                <a:spcPct val="150000"/>
              </a:lnSpc>
            </a:pPr>
            <a:endParaRPr lang="zh-CN" altLang="en-US" sz="2000" smtClean="0"/>
          </a:p>
          <a:p>
            <a:pPr eaLnBrk="1" hangingPunct="1">
              <a:lnSpc>
                <a:spcPct val="150000"/>
              </a:lnSpc>
            </a:pPr>
            <a:r>
              <a:rPr lang="zh-CN" altLang="en-US" sz="2000" smtClean="0"/>
              <a:t>解：</a:t>
            </a:r>
          </a:p>
          <a:p>
            <a:pPr eaLnBrk="1" hangingPunct="1">
              <a:lnSpc>
                <a:spcPct val="150000"/>
              </a:lnSpc>
            </a:pPr>
            <a:endParaRPr lang="zh-CN" altLang="en-US" sz="2000" smtClean="0"/>
          </a:p>
          <a:p>
            <a:pPr eaLnBrk="1" hangingPunct="1">
              <a:lnSpc>
                <a:spcPct val="150000"/>
              </a:lnSpc>
              <a:buFontTx/>
              <a:buNone/>
            </a:pPr>
            <a:r>
              <a:rPr lang="zh-CN" altLang="en-US" sz="2000" smtClean="0"/>
              <a:t>    令                                       </a:t>
            </a:r>
          </a:p>
          <a:p>
            <a:pPr eaLnBrk="1" hangingPunct="1">
              <a:lnSpc>
                <a:spcPct val="150000"/>
              </a:lnSpc>
            </a:pPr>
            <a:endParaRPr lang="zh-CN" altLang="en-US" sz="2000" smtClean="0"/>
          </a:p>
          <a:p>
            <a:pPr eaLnBrk="1" hangingPunct="1">
              <a:lnSpc>
                <a:spcPct val="150000"/>
              </a:lnSpc>
              <a:buFontTx/>
              <a:buNone/>
            </a:pPr>
            <a:r>
              <a:rPr lang="zh-CN" altLang="en-US" sz="2000" smtClean="0"/>
              <a:t>  初态：   </a:t>
            </a:r>
          </a:p>
        </p:txBody>
      </p:sp>
      <p:grpSp>
        <p:nvGrpSpPr>
          <p:cNvPr id="27652" name="组合 30"/>
          <p:cNvGrpSpPr>
            <a:grpSpLocks/>
          </p:cNvGrpSpPr>
          <p:nvPr/>
        </p:nvGrpSpPr>
        <p:grpSpPr bwMode="auto">
          <a:xfrm>
            <a:off x="1295400" y="3048000"/>
            <a:ext cx="7620000" cy="3660775"/>
            <a:chOff x="1295400" y="3048000"/>
            <a:chExt cx="7620000" cy="3660775"/>
          </a:xfrm>
        </p:grpSpPr>
        <p:grpSp>
          <p:nvGrpSpPr>
            <p:cNvPr id="27653" name="组合 51"/>
            <p:cNvGrpSpPr>
              <a:grpSpLocks/>
            </p:cNvGrpSpPr>
            <p:nvPr/>
          </p:nvGrpSpPr>
          <p:grpSpPr bwMode="auto">
            <a:xfrm>
              <a:off x="1295400" y="3048000"/>
              <a:ext cx="7620000" cy="3660775"/>
              <a:chOff x="1295400" y="3048000"/>
              <a:chExt cx="7620000" cy="3660775"/>
            </a:xfrm>
          </p:grpSpPr>
          <p:grpSp>
            <p:nvGrpSpPr>
              <p:cNvPr id="27655" name="组合 26"/>
              <p:cNvGrpSpPr>
                <a:grpSpLocks/>
              </p:cNvGrpSpPr>
              <p:nvPr/>
            </p:nvGrpSpPr>
            <p:grpSpPr bwMode="auto">
              <a:xfrm>
                <a:off x="7467600" y="3429000"/>
                <a:ext cx="1447800" cy="1828800"/>
                <a:chOff x="7696200" y="2895600"/>
                <a:chExt cx="1447800" cy="1828800"/>
              </a:xfrm>
            </p:grpSpPr>
            <p:sp>
              <p:nvSpPr>
                <p:cNvPr id="27670" name="Rectangle 24"/>
                <p:cNvSpPr>
                  <a:spLocks noChangeArrowheads="1"/>
                </p:cNvSpPr>
                <p:nvPr/>
              </p:nvSpPr>
              <p:spPr bwMode="auto">
                <a:xfrm>
                  <a:off x="7696200" y="3352800"/>
                  <a:ext cx="685800" cy="533400"/>
                </a:xfrm>
                <a:prstGeom prst="rect">
                  <a:avLst/>
                </a:prstGeom>
                <a:solidFill>
                  <a:schemeClr val="accent1"/>
                </a:solidFill>
                <a:ln w="9525">
                  <a:solidFill>
                    <a:schemeClr val="tx1"/>
                  </a:solidFill>
                  <a:miter lim="800000"/>
                  <a:headEnd/>
                  <a:tailEnd/>
                </a:ln>
              </p:spPr>
              <p:txBody>
                <a:bodyPr wrap="none" anchor="ctr"/>
                <a:lstStyle/>
                <a:p>
                  <a:pPr algn="ctr"/>
                  <a:r>
                    <a:rPr lang="en-US" altLang="zh-CN" i="1"/>
                    <a:t>M</a:t>
                  </a:r>
                </a:p>
              </p:txBody>
            </p:sp>
            <p:sp>
              <p:nvSpPr>
                <p:cNvPr id="27671" name="Line 25"/>
                <p:cNvSpPr>
                  <a:spLocks noChangeShapeType="1"/>
                </p:cNvSpPr>
                <p:nvPr/>
              </p:nvSpPr>
              <p:spPr bwMode="auto">
                <a:xfrm flipV="1">
                  <a:off x="8001000" y="2971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2" name="Line 26"/>
                <p:cNvSpPr>
                  <a:spLocks noChangeShapeType="1"/>
                </p:cNvSpPr>
                <p:nvPr/>
              </p:nvSpPr>
              <p:spPr bwMode="auto">
                <a:xfrm>
                  <a:off x="8001000" y="3886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3" name="Line 27"/>
                <p:cNvSpPr>
                  <a:spLocks noChangeShapeType="1"/>
                </p:cNvSpPr>
                <p:nvPr/>
              </p:nvSpPr>
              <p:spPr bwMode="auto">
                <a:xfrm>
                  <a:off x="8382000" y="3886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28"/>
                <p:cNvSpPr>
                  <a:spLocks noChangeShapeType="1"/>
                </p:cNvSpPr>
                <p:nvPr/>
              </p:nvSpPr>
              <p:spPr bwMode="auto">
                <a:xfrm>
                  <a:off x="7696200" y="47244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29"/>
                <p:cNvSpPr>
                  <a:spLocks noChangeShapeType="1"/>
                </p:cNvSpPr>
                <p:nvPr/>
              </p:nvSpPr>
              <p:spPr bwMode="auto">
                <a:xfrm>
                  <a:off x="8534400" y="3886200"/>
                  <a:ext cx="0" cy="838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7676" name="Picture 32" descr="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3962400"/>
                  <a:ext cx="234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7" name="Picture 40" descr="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7200" y="2895600"/>
                  <a:ext cx="457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8" name="Picture 49" descr="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600" y="4038600"/>
                  <a:ext cx="533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6" name="组合 27"/>
              <p:cNvGrpSpPr>
                <a:grpSpLocks/>
              </p:cNvGrpSpPr>
              <p:nvPr/>
            </p:nvGrpSpPr>
            <p:grpSpPr bwMode="auto">
              <a:xfrm>
                <a:off x="1295400" y="3048000"/>
                <a:ext cx="5791200" cy="3660775"/>
                <a:chOff x="1295400" y="3034738"/>
                <a:chExt cx="5791200" cy="3023925"/>
              </a:xfrm>
            </p:grpSpPr>
            <p:sp>
              <p:nvSpPr>
                <p:cNvPr id="27657" name="AutoShape 13"/>
                <p:cNvSpPr>
                  <a:spLocks/>
                </p:cNvSpPr>
                <p:nvPr/>
              </p:nvSpPr>
              <p:spPr bwMode="auto">
                <a:xfrm>
                  <a:off x="1295400" y="4671277"/>
                  <a:ext cx="152400" cy="589571"/>
                </a:xfrm>
                <a:prstGeom prst="leftBrace">
                  <a:avLst>
                    <a:gd name="adj1" fmla="val 375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7658" name="Picture 14" descr="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4648200"/>
                  <a:ext cx="533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AutoShape 16"/>
                <p:cNvSpPr>
                  <a:spLocks/>
                </p:cNvSpPr>
                <p:nvPr/>
              </p:nvSpPr>
              <p:spPr bwMode="auto">
                <a:xfrm>
                  <a:off x="5105400" y="4608333"/>
                  <a:ext cx="76200" cy="602827"/>
                </a:xfrm>
                <a:prstGeom prst="leftBrace">
                  <a:avLst>
                    <a:gd name="adj1" fmla="val 750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7660" name="Picture 45" descr="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7800" y="4504264"/>
                  <a:ext cx="2286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46" descr="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81600" y="4419600"/>
                  <a:ext cx="19050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47" descr="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1600" y="5552250"/>
                  <a:ext cx="1371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48" descr="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52800" y="5565213"/>
                  <a:ext cx="1524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64" name="Object 27"/>
                <p:cNvGraphicFramePr>
                  <a:graphicFrameLocks noChangeAspect="1"/>
                </p:cNvGraphicFramePr>
                <p:nvPr/>
              </p:nvGraphicFramePr>
              <p:xfrm>
                <a:off x="3943350" y="3044643"/>
                <a:ext cx="1238250" cy="367758"/>
              </p:xfrm>
              <a:graphic>
                <a:graphicData uri="http://schemas.openxmlformats.org/presentationml/2006/ole">
                  <mc:AlternateContent xmlns:mc="http://schemas.openxmlformats.org/markup-compatibility/2006">
                    <mc:Choice xmlns:v="urn:schemas-microsoft-com:vml" Requires="v">
                      <p:oleObj spid="_x0000_s42314" name="Equation" r:id="rId11" imgW="583947" imgH="203112" progId="Equation.DSMT4">
                        <p:embed/>
                      </p:oleObj>
                    </mc:Choice>
                    <mc:Fallback>
                      <p:oleObj name="Equation" r:id="rId11" imgW="583947" imgH="203112"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3350" y="3044643"/>
                              <a:ext cx="1238250" cy="367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5" name="Object 28"/>
                <p:cNvGraphicFramePr>
                  <a:graphicFrameLocks noChangeAspect="1"/>
                </p:cNvGraphicFramePr>
                <p:nvPr/>
              </p:nvGraphicFramePr>
              <p:xfrm>
                <a:off x="1514207" y="3034738"/>
                <a:ext cx="466993" cy="377663"/>
              </p:xfrm>
              <a:graphic>
                <a:graphicData uri="http://schemas.openxmlformats.org/presentationml/2006/ole">
                  <mc:AlternateContent xmlns:mc="http://schemas.openxmlformats.org/markup-compatibility/2006">
                    <mc:Choice xmlns:v="urn:schemas-microsoft-com:vml" Requires="v">
                      <p:oleObj spid="_x0000_s42315" name="Equation" r:id="rId13" imgW="330200" imgH="228600" progId="Equation.DSMT4">
                        <p:embed/>
                      </p:oleObj>
                    </mc:Choice>
                    <mc:Fallback>
                      <p:oleObj name="Equation" r:id="rId13" imgW="330200" imgH="2286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4207" y="3034738"/>
                              <a:ext cx="466993" cy="37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6" name="Object 29"/>
                <p:cNvGraphicFramePr>
                  <a:graphicFrameLocks noChangeAspect="1"/>
                </p:cNvGraphicFramePr>
                <p:nvPr/>
              </p:nvGraphicFramePr>
              <p:xfrm>
                <a:off x="2068513" y="3034738"/>
                <a:ext cx="522287" cy="377627"/>
              </p:xfrm>
              <a:graphic>
                <a:graphicData uri="http://schemas.openxmlformats.org/presentationml/2006/ole">
                  <mc:AlternateContent xmlns:mc="http://schemas.openxmlformats.org/markup-compatibility/2006">
                    <mc:Choice xmlns:v="urn:schemas-microsoft-com:vml" Requires="v">
                      <p:oleObj spid="_x0000_s42316" name="Equation" r:id="rId15" imgW="342751" imgH="228501" progId="Equation.DSMT4">
                        <p:embed/>
                      </p:oleObj>
                    </mc:Choice>
                    <mc:Fallback>
                      <p:oleObj name="Equation" r:id="rId15" imgW="342751" imgH="228501"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8513" y="3034738"/>
                              <a:ext cx="522287" cy="377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7" name="Object 6"/>
                <p:cNvGraphicFramePr>
                  <a:graphicFrameLocks noChangeAspect="1"/>
                </p:cNvGraphicFramePr>
                <p:nvPr/>
              </p:nvGraphicFramePr>
              <p:xfrm>
                <a:off x="2678113" y="3034738"/>
                <a:ext cx="522465" cy="377627"/>
              </p:xfrm>
              <a:graphic>
                <a:graphicData uri="http://schemas.openxmlformats.org/presentationml/2006/ole">
                  <mc:AlternateContent xmlns:mc="http://schemas.openxmlformats.org/markup-compatibility/2006">
                    <mc:Choice xmlns:v="urn:schemas-microsoft-com:vml" Requires="v">
                      <p:oleObj spid="_x0000_s42317" name="Equation" r:id="rId17" imgW="342751" imgH="228501" progId="Equation.DSMT4">
                        <p:embed/>
                      </p:oleObj>
                    </mc:Choice>
                    <mc:Fallback>
                      <p:oleObj name="Equation" r:id="rId17" imgW="342751" imgH="228501" progId="Equation.DSMT4">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8113" y="3034738"/>
                              <a:ext cx="522465" cy="377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8" name="Object 31"/>
                <p:cNvGraphicFramePr>
                  <a:graphicFrameLocks noChangeAspect="1"/>
                </p:cNvGraphicFramePr>
                <p:nvPr/>
              </p:nvGraphicFramePr>
              <p:xfrm>
                <a:off x="3289300" y="3049026"/>
                <a:ext cx="520700" cy="363338"/>
              </p:xfrm>
              <a:graphic>
                <a:graphicData uri="http://schemas.openxmlformats.org/presentationml/2006/ole">
                  <mc:AlternateContent xmlns:mc="http://schemas.openxmlformats.org/markup-compatibility/2006">
                    <mc:Choice xmlns:v="urn:schemas-microsoft-com:vml" Requires="v">
                      <p:oleObj spid="_x0000_s42318" name="Equation" r:id="rId19" imgW="279279" imgH="203112" progId="Equation.DSMT4">
                        <p:embed/>
                      </p:oleObj>
                    </mc:Choice>
                    <mc:Fallback>
                      <p:oleObj name="Equation" r:id="rId19" imgW="279279" imgH="203112" progId="Equation.DSMT4">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9300" y="3049026"/>
                              <a:ext cx="520700" cy="36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9" name="Object 7"/>
                <p:cNvGraphicFramePr>
                  <a:graphicFrameLocks noChangeAspect="1"/>
                </p:cNvGraphicFramePr>
                <p:nvPr/>
              </p:nvGraphicFramePr>
              <p:xfrm>
                <a:off x="1447800" y="3581563"/>
                <a:ext cx="2905125" cy="837939"/>
              </p:xfrm>
              <a:graphic>
                <a:graphicData uri="http://schemas.openxmlformats.org/presentationml/2006/ole">
                  <mc:AlternateContent xmlns:mc="http://schemas.openxmlformats.org/markup-compatibility/2006">
                    <mc:Choice xmlns:v="urn:schemas-microsoft-com:vml" Requires="v">
                      <p:oleObj spid="_x0000_s42319" name="Equation" r:id="rId21" imgW="1143000" imgH="419100" progId="Equation.DSMT4">
                        <p:embed/>
                      </p:oleObj>
                    </mc:Choice>
                    <mc:Fallback>
                      <p:oleObj name="Equation" r:id="rId21" imgW="1143000" imgH="419100" progId="Equation.DSMT4">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7800" y="3581563"/>
                              <a:ext cx="2905125" cy="8379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7654" name="Object 30"/>
            <p:cNvGraphicFramePr>
              <a:graphicFrameLocks noChangeAspect="1"/>
            </p:cNvGraphicFramePr>
            <p:nvPr/>
          </p:nvGraphicFramePr>
          <p:xfrm>
            <a:off x="6015892" y="3117850"/>
            <a:ext cx="765908" cy="311150"/>
          </p:xfrm>
          <a:graphic>
            <a:graphicData uri="http://schemas.openxmlformats.org/presentationml/2006/ole">
              <mc:AlternateContent xmlns:mc="http://schemas.openxmlformats.org/markup-compatibility/2006">
                <mc:Choice xmlns:v="urn:schemas-microsoft-com:vml" Requires="v">
                  <p:oleObj spid="_x0000_s42320" name="Equation" r:id="rId23" imgW="406048" imgH="164957" progId="Equation.DSMT4">
                    <p:embed/>
                  </p:oleObj>
                </mc:Choice>
                <mc:Fallback>
                  <p:oleObj name="Equation" r:id="rId23" imgW="406048" imgH="164957" progId="Equation.DSMT4">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15892" y="3117850"/>
                          <a:ext cx="76590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txBox="1">
            <a:spLocks noChangeArrowheads="1"/>
          </p:cNvSpPr>
          <p:nvPr/>
        </p:nvSpPr>
        <p:spPr bwMode="auto">
          <a:xfrm>
            <a:off x="457200" y="533400"/>
            <a:ext cx="8229600" cy="5943600"/>
          </a:xfrm>
          <a:prstGeom prst="rect">
            <a:avLst/>
          </a:prstGeom>
          <a:noFill/>
          <a:ln w="9525">
            <a:noFill/>
            <a:miter lim="800000"/>
            <a:headEnd/>
            <a:tailEnd/>
          </a:ln>
        </p:spPr>
        <p:txBody>
          <a:bodyPr/>
          <a:lstStyle/>
          <a:p>
            <a:pPr marL="342900" indent="-342900">
              <a:spcBef>
                <a:spcPct val="20000"/>
              </a:spcBef>
              <a:buFontTx/>
              <a:buChar char="•"/>
              <a:defRPr/>
            </a:pPr>
            <a:r>
              <a:rPr lang="zh-CN" altLang="en-US" sz="2000" kern="0" dirty="0">
                <a:latin typeface="+mn-lt"/>
                <a:ea typeface="+mn-ea"/>
              </a:rPr>
              <a:t>终态：</a:t>
            </a:r>
          </a:p>
          <a:p>
            <a:pPr marL="342900" indent="-342900">
              <a:spcBef>
                <a:spcPct val="20000"/>
              </a:spcBef>
              <a:buFontTx/>
              <a:buChar char="•"/>
              <a:defRPr/>
            </a:pPr>
            <a:endParaRPr lang="zh-CN" altLang="en-US" sz="2000" kern="0" dirty="0">
              <a:latin typeface="+mn-lt"/>
              <a:ea typeface="+mn-ea"/>
            </a:endParaRPr>
          </a:p>
          <a:p>
            <a:pPr marL="342900" indent="-342900">
              <a:spcBef>
                <a:spcPct val="20000"/>
              </a:spcBef>
              <a:buFontTx/>
              <a:buChar char="•"/>
              <a:defRPr/>
            </a:pPr>
            <a:r>
              <a:rPr lang="zh-CN" altLang="en-US" sz="2000" kern="0" dirty="0">
                <a:latin typeface="+mn-lt"/>
                <a:ea typeface="+mn-ea"/>
              </a:rPr>
              <a:t>求           使                                为最小（最短时间问题）</a:t>
            </a:r>
          </a:p>
          <a:p>
            <a:pPr marL="342900" indent="-342900">
              <a:spcBef>
                <a:spcPct val="20000"/>
              </a:spcBef>
              <a:buFontTx/>
              <a:buChar char="•"/>
              <a:defRPr/>
            </a:pPr>
            <a:endParaRPr lang="zh-CN" altLang="en-US" sz="2000" kern="0" dirty="0">
              <a:latin typeface="+mn-lt"/>
              <a:ea typeface="+mn-ea"/>
            </a:endParaRPr>
          </a:p>
          <a:p>
            <a:pPr marL="342900" indent="-342900">
              <a:lnSpc>
                <a:spcPct val="150000"/>
              </a:lnSpc>
              <a:spcBef>
                <a:spcPct val="20000"/>
              </a:spcBef>
              <a:buFontTx/>
              <a:buChar char="•"/>
              <a:defRPr/>
            </a:pPr>
            <a:r>
              <a:rPr lang="zh-CN" altLang="en-US" sz="2000" kern="0" dirty="0">
                <a:latin typeface="+mn-lt"/>
                <a:ea typeface="+mn-ea"/>
              </a:rPr>
              <a:t>例</a:t>
            </a:r>
            <a:r>
              <a:rPr lang="en-US" altLang="zh-CN" sz="2000" kern="0" dirty="0">
                <a:latin typeface="+mn-lt"/>
                <a:ea typeface="+mn-ea"/>
              </a:rPr>
              <a:t>2. </a:t>
            </a:r>
            <a:r>
              <a:rPr lang="zh-CN" altLang="en-US" sz="2000" kern="0" dirty="0">
                <a:latin typeface="+mn-lt"/>
                <a:ea typeface="+mn-ea"/>
              </a:rPr>
              <a:t>搅拌器的温度控制</a:t>
            </a:r>
          </a:p>
          <a:p>
            <a:pPr marL="342900" indent="-342900">
              <a:lnSpc>
                <a:spcPct val="150000"/>
              </a:lnSpc>
              <a:spcBef>
                <a:spcPct val="20000"/>
              </a:spcBef>
              <a:buFontTx/>
              <a:buChar char="•"/>
              <a:defRPr/>
            </a:pPr>
            <a:r>
              <a:rPr lang="zh-CN" altLang="en-US" sz="2000" kern="0" dirty="0">
                <a:latin typeface="+mn-lt"/>
                <a:ea typeface="+mn-ea"/>
              </a:rPr>
              <a:t>在</a:t>
            </a:r>
            <a:r>
              <a:rPr lang="en-US" altLang="zh-CN" sz="2000" kern="0" dirty="0">
                <a:latin typeface="+mn-lt"/>
                <a:ea typeface="+mn-ea"/>
              </a:rPr>
              <a:t>1</a:t>
            </a:r>
            <a:r>
              <a:rPr lang="zh-CN" altLang="en-US" sz="2000" kern="0" dirty="0">
                <a:latin typeface="+mn-lt"/>
                <a:ea typeface="+mn-ea"/>
              </a:rPr>
              <a:t>小时内温度由</a:t>
            </a:r>
            <a:r>
              <a:rPr lang="zh-CN" altLang="en-US" sz="800" kern="0" dirty="0">
                <a:latin typeface="+mn-lt"/>
                <a:ea typeface="+mn-ea"/>
              </a:rPr>
              <a:t> </a:t>
            </a:r>
            <a:r>
              <a:rPr lang="zh-CN" altLang="en-US" sz="2000" kern="0" dirty="0">
                <a:latin typeface="+mn-lt"/>
                <a:ea typeface="+mn-ea"/>
              </a:rPr>
              <a:t>        上升到           ，温度均匀，流入与流出相等，求          使散失热量为最小。</a:t>
            </a:r>
          </a:p>
          <a:p>
            <a:pPr marL="342900" indent="-342900">
              <a:spcBef>
                <a:spcPct val="20000"/>
              </a:spcBef>
              <a:buFontTx/>
              <a:buChar char="•"/>
              <a:defRPr/>
            </a:pPr>
            <a:endParaRPr lang="zh-CN" altLang="en-US" sz="2000" kern="0" dirty="0">
              <a:latin typeface="+mn-lt"/>
              <a:ea typeface="+mn-ea"/>
            </a:endParaRPr>
          </a:p>
          <a:p>
            <a:pPr marL="342900" indent="-342900">
              <a:spcBef>
                <a:spcPct val="20000"/>
              </a:spcBef>
              <a:buFontTx/>
              <a:buChar char="•"/>
              <a:defRPr/>
            </a:pPr>
            <a:r>
              <a:rPr lang="zh-CN" altLang="en-US" sz="2000" kern="0" dirty="0">
                <a:latin typeface="+mn-lt"/>
                <a:ea typeface="+mn-ea"/>
              </a:rPr>
              <a:t>解                                              若    </a:t>
            </a:r>
            <a:r>
              <a:rPr lang="en-US" altLang="zh-CN" sz="2000" kern="0" dirty="0">
                <a:latin typeface="+mn-lt"/>
                <a:ea typeface="+mn-ea"/>
              </a:rPr>
              <a:t>=1</a:t>
            </a:r>
          </a:p>
          <a:p>
            <a:pPr marL="342900" indent="-342900">
              <a:spcBef>
                <a:spcPct val="20000"/>
              </a:spcBef>
              <a:buFontTx/>
              <a:buChar char="•"/>
              <a:defRPr/>
            </a:pPr>
            <a:r>
              <a:rPr lang="en-US" altLang="zh-CN" sz="2000" kern="0" dirty="0">
                <a:latin typeface="+mn-lt"/>
                <a:ea typeface="+mn-ea"/>
              </a:rPr>
              <a:t>                                                                                                      </a:t>
            </a:r>
            <a:r>
              <a:rPr lang="zh-CN" altLang="en-US" sz="1400" kern="0" dirty="0">
                <a:latin typeface="+mn-lt"/>
                <a:ea typeface="+mn-ea"/>
              </a:rPr>
              <a:t>温度</a:t>
            </a:r>
          </a:p>
          <a:p>
            <a:pPr marL="342900" indent="-342900">
              <a:spcBef>
                <a:spcPct val="20000"/>
              </a:spcBef>
              <a:buFontTx/>
              <a:buChar char="•"/>
              <a:defRPr/>
            </a:pPr>
            <a:r>
              <a:rPr lang="zh-CN" altLang="en-US" sz="2000" kern="0" dirty="0">
                <a:latin typeface="+mn-lt"/>
                <a:ea typeface="+mn-ea"/>
              </a:rPr>
              <a:t>则                                 </a:t>
            </a:r>
          </a:p>
          <a:p>
            <a:pPr marL="342900" indent="-342900">
              <a:spcBef>
                <a:spcPct val="20000"/>
              </a:spcBef>
              <a:buFontTx/>
              <a:buChar char="•"/>
              <a:defRPr/>
            </a:pPr>
            <a:endParaRPr lang="zh-CN" altLang="en-US" sz="2000" kern="0" dirty="0">
              <a:latin typeface="+mn-lt"/>
              <a:ea typeface="+mn-ea"/>
            </a:endParaRPr>
          </a:p>
          <a:p>
            <a:pPr marL="342900" indent="-342900">
              <a:spcBef>
                <a:spcPct val="20000"/>
              </a:spcBef>
              <a:buFontTx/>
              <a:buChar char="•"/>
              <a:defRPr/>
            </a:pPr>
            <a:r>
              <a:rPr lang="zh-CN" altLang="en-US" sz="2000" kern="0" dirty="0">
                <a:latin typeface="+mn-lt"/>
                <a:ea typeface="+mn-ea"/>
              </a:rPr>
              <a:t>     ，     权因子，         ：</a:t>
            </a:r>
            <a:r>
              <a:rPr lang="en-US" altLang="zh-CN" sz="2000" kern="0" dirty="0">
                <a:latin typeface="+mn-lt"/>
                <a:ea typeface="+mn-ea"/>
              </a:rPr>
              <a:t>0     </a:t>
            </a:r>
          </a:p>
          <a:p>
            <a:pPr marL="342900" indent="-342900">
              <a:spcBef>
                <a:spcPct val="20000"/>
              </a:spcBef>
              <a:buFontTx/>
              <a:buChar char="•"/>
              <a:defRPr/>
            </a:pPr>
            <a:endParaRPr lang="en-US" altLang="zh-CN" sz="2000" kern="0" dirty="0">
              <a:latin typeface="+mn-lt"/>
              <a:ea typeface="+mn-ea"/>
            </a:endParaRPr>
          </a:p>
          <a:p>
            <a:pPr marL="342900" indent="-342900">
              <a:spcBef>
                <a:spcPct val="20000"/>
              </a:spcBef>
              <a:buFontTx/>
              <a:buChar char="•"/>
              <a:defRPr/>
            </a:pPr>
            <a:r>
              <a:rPr lang="zh-CN" altLang="en-US" sz="2000" kern="0" dirty="0">
                <a:latin typeface="+mn-lt"/>
                <a:ea typeface="+mn-ea"/>
              </a:rPr>
              <a:t>求            ，使           为最小。</a:t>
            </a:r>
          </a:p>
          <a:p>
            <a:pPr marL="342900" indent="-342900">
              <a:spcBef>
                <a:spcPct val="20000"/>
              </a:spcBef>
              <a:buFontTx/>
              <a:buChar char="•"/>
              <a:defRPr/>
            </a:pPr>
            <a:endParaRPr lang="en-US" altLang="zh-CN" sz="2000" kern="0" dirty="0">
              <a:latin typeface="+mn-lt"/>
              <a:ea typeface="+mn-ea"/>
            </a:endParaRPr>
          </a:p>
        </p:txBody>
      </p:sp>
      <p:grpSp>
        <p:nvGrpSpPr>
          <p:cNvPr id="28675" name="组合 90"/>
          <p:cNvGrpSpPr>
            <a:grpSpLocks/>
          </p:cNvGrpSpPr>
          <p:nvPr/>
        </p:nvGrpSpPr>
        <p:grpSpPr bwMode="auto">
          <a:xfrm>
            <a:off x="914400" y="490538"/>
            <a:ext cx="7797800" cy="6062662"/>
            <a:chOff x="889000" y="457200"/>
            <a:chExt cx="7797800" cy="6062663"/>
          </a:xfrm>
        </p:grpSpPr>
        <p:sp>
          <p:nvSpPr>
            <p:cNvPr id="28676" name="TextBox 46"/>
            <p:cNvSpPr txBox="1">
              <a:spLocks noChangeArrowheads="1"/>
            </p:cNvSpPr>
            <p:nvPr/>
          </p:nvSpPr>
          <p:spPr bwMode="auto">
            <a:xfrm>
              <a:off x="7391400" y="3048000"/>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buFont typeface="Wingdings" pitchFamily="2" charset="2"/>
                <a:buNone/>
              </a:pPr>
              <a:r>
                <a:rPr lang="zh-CN" altLang="en-US" sz="2000"/>
                <a:t>搅拌</a:t>
              </a:r>
            </a:p>
          </p:txBody>
        </p:sp>
        <p:grpSp>
          <p:nvGrpSpPr>
            <p:cNvPr id="28677" name="组合 53"/>
            <p:cNvGrpSpPr>
              <a:grpSpLocks/>
            </p:cNvGrpSpPr>
            <p:nvPr/>
          </p:nvGrpSpPr>
          <p:grpSpPr bwMode="auto">
            <a:xfrm>
              <a:off x="889000" y="457200"/>
              <a:ext cx="7797800" cy="6062663"/>
              <a:chOff x="889000" y="457200"/>
              <a:chExt cx="7797800" cy="6062663"/>
            </a:xfrm>
          </p:grpSpPr>
          <p:grpSp>
            <p:nvGrpSpPr>
              <p:cNvPr id="28678" name="组合 51"/>
              <p:cNvGrpSpPr>
                <a:grpSpLocks/>
              </p:cNvGrpSpPr>
              <p:nvPr/>
            </p:nvGrpSpPr>
            <p:grpSpPr bwMode="auto">
              <a:xfrm>
                <a:off x="6553200" y="3429000"/>
                <a:ext cx="2133600" cy="1524000"/>
                <a:chOff x="6553200" y="3733800"/>
                <a:chExt cx="2133600" cy="1524000"/>
              </a:xfrm>
            </p:grpSpPr>
            <p:sp>
              <p:nvSpPr>
                <p:cNvPr id="28700" name="Line 34"/>
                <p:cNvSpPr>
                  <a:spLocks noChangeShapeType="1"/>
                </p:cNvSpPr>
                <p:nvPr/>
              </p:nvSpPr>
              <p:spPr bwMode="auto">
                <a:xfrm>
                  <a:off x="7391400"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35"/>
                <p:cNvSpPr>
                  <a:spLocks noChangeShapeType="1"/>
                </p:cNvSpPr>
                <p:nvPr/>
              </p:nvSpPr>
              <p:spPr bwMode="auto">
                <a:xfrm>
                  <a:off x="8128000" y="3776663"/>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37"/>
                <p:cNvSpPr>
                  <a:spLocks noChangeShapeType="1"/>
                </p:cNvSpPr>
                <p:nvPr/>
              </p:nvSpPr>
              <p:spPr bwMode="auto">
                <a:xfrm flipH="1">
                  <a:off x="7086600" y="4267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38"/>
                <p:cNvSpPr>
                  <a:spLocks noChangeShapeType="1"/>
                </p:cNvSpPr>
                <p:nvPr/>
              </p:nvSpPr>
              <p:spPr bwMode="auto">
                <a:xfrm>
                  <a:off x="7086600" y="4572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39"/>
                <p:cNvSpPr>
                  <a:spLocks noChangeShapeType="1"/>
                </p:cNvSpPr>
                <p:nvPr/>
              </p:nvSpPr>
              <p:spPr bwMode="auto">
                <a:xfrm>
                  <a:off x="7391400" y="4572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40"/>
                <p:cNvSpPr>
                  <a:spLocks noChangeShapeType="1"/>
                </p:cNvSpPr>
                <p:nvPr/>
              </p:nvSpPr>
              <p:spPr bwMode="auto">
                <a:xfrm>
                  <a:off x="7391400" y="5257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41"/>
                <p:cNvSpPr>
                  <a:spLocks noChangeShapeType="1"/>
                </p:cNvSpPr>
                <p:nvPr/>
              </p:nvSpPr>
              <p:spPr bwMode="auto">
                <a:xfrm>
                  <a:off x="6629400" y="4419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7" name="Line 42"/>
                <p:cNvSpPr>
                  <a:spLocks noChangeShapeType="1"/>
                </p:cNvSpPr>
                <p:nvPr/>
              </p:nvSpPr>
              <p:spPr bwMode="auto">
                <a:xfrm>
                  <a:off x="8305800" y="5105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8" name="Line 43"/>
                <p:cNvSpPr>
                  <a:spLocks noChangeShapeType="1"/>
                </p:cNvSpPr>
                <p:nvPr/>
              </p:nvSpPr>
              <p:spPr bwMode="auto">
                <a:xfrm>
                  <a:off x="7772400" y="37338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AutoShape 44"/>
                <p:cNvSpPr>
                  <a:spLocks noChangeArrowheads="1"/>
                </p:cNvSpPr>
                <p:nvPr/>
              </p:nvSpPr>
              <p:spPr bwMode="auto">
                <a:xfrm rot="-5400000">
                  <a:off x="7677150" y="4591050"/>
                  <a:ext cx="190500" cy="304800"/>
                </a:xfrm>
                <a:prstGeom prst="flowChartCollate">
                  <a:avLst/>
                </a:prstGeom>
                <a:solidFill>
                  <a:schemeClr val="accent1"/>
                </a:solidFill>
                <a:ln w="9525">
                  <a:solidFill>
                    <a:schemeClr val="tx1"/>
                  </a:solidFill>
                  <a:miter lim="800000"/>
                  <a:headEnd/>
                  <a:tailEnd/>
                </a:ln>
              </p:spPr>
              <p:txBody>
                <a:bodyPr wrap="none" anchor="ctr"/>
                <a:lstStyle/>
                <a:p>
                  <a:endParaRPr lang="zh-CN" altLang="en-US"/>
                </a:p>
              </p:txBody>
            </p:sp>
            <p:sp>
              <p:nvSpPr>
                <p:cNvPr id="28710" name="Line 46"/>
                <p:cNvSpPr>
                  <a:spLocks noChangeShapeType="1"/>
                </p:cNvSpPr>
                <p:nvPr/>
              </p:nvSpPr>
              <p:spPr bwMode="auto">
                <a:xfrm>
                  <a:off x="7543800" y="40386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Line 52"/>
                <p:cNvSpPr>
                  <a:spLocks noChangeShapeType="1"/>
                </p:cNvSpPr>
                <p:nvPr/>
              </p:nvSpPr>
              <p:spPr bwMode="auto">
                <a:xfrm>
                  <a:off x="7467600" y="4343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54"/>
                <p:cNvSpPr>
                  <a:spLocks noChangeShapeType="1"/>
                </p:cNvSpPr>
                <p:nvPr/>
              </p:nvSpPr>
              <p:spPr bwMode="auto">
                <a:xfrm>
                  <a:off x="7543800" y="50292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3" name="Line 55"/>
                <p:cNvSpPr>
                  <a:spLocks noChangeShapeType="1"/>
                </p:cNvSpPr>
                <p:nvPr/>
              </p:nvSpPr>
              <p:spPr bwMode="auto">
                <a:xfrm>
                  <a:off x="8128000" y="499586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56"/>
                <p:cNvSpPr>
                  <a:spLocks noChangeShapeType="1"/>
                </p:cNvSpPr>
                <p:nvPr/>
              </p:nvSpPr>
              <p:spPr bwMode="auto">
                <a:xfrm>
                  <a:off x="7848600" y="5181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Line 57"/>
                <p:cNvSpPr>
                  <a:spLocks noChangeShapeType="1"/>
                </p:cNvSpPr>
                <p:nvPr/>
              </p:nvSpPr>
              <p:spPr bwMode="auto">
                <a:xfrm>
                  <a:off x="7543800" y="5181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8716" name="Picture 59" descr="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3989388"/>
                  <a:ext cx="457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7" name="Picture 66" descr="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4029074"/>
                  <a:ext cx="5969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9" name="组合 54"/>
              <p:cNvGrpSpPr>
                <a:grpSpLocks/>
              </p:cNvGrpSpPr>
              <p:nvPr/>
            </p:nvGrpSpPr>
            <p:grpSpPr bwMode="auto">
              <a:xfrm>
                <a:off x="889000" y="457200"/>
                <a:ext cx="6486525" cy="6062663"/>
                <a:chOff x="888609" y="793750"/>
                <a:chExt cx="6487446" cy="6062111"/>
              </a:xfrm>
            </p:grpSpPr>
            <p:grpSp>
              <p:nvGrpSpPr>
                <p:cNvPr id="28680" name="组合 52"/>
                <p:cNvGrpSpPr>
                  <a:grpSpLocks/>
                </p:cNvGrpSpPr>
                <p:nvPr/>
              </p:nvGrpSpPr>
              <p:grpSpPr bwMode="auto">
                <a:xfrm>
                  <a:off x="888609" y="793750"/>
                  <a:ext cx="6487446" cy="6062111"/>
                  <a:chOff x="888609" y="793750"/>
                  <a:chExt cx="6487446" cy="6062111"/>
                </a:xfrm>
              </p:grpSpPr>
              <p:sp>
                <p:nvSpPr>
                  <p:cNvPr id="28682" name="Line 29"/>
                  <p:cNvSpPr>
                    <a:spLocks noChangeShapeType="1"/>
                  </p:cNvSpPr>
                  <p:nvPr/>
                </p:nvSpPr>
                <p:spPr bwMode="auto">
                  <a:xfrm>
                    <a:off x="3962400" y="5791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83" name="组合 50"/>
                  <p:cNvGrpSpPr>
                    <a:grpSpLocks/>
                  </p:cNvGrpSpPr>
                  <p:nvPr/>
                </p:nvGrpSpPr>
                <p:grpSpPr bwMode="auto">
                  <a:xfrm>
                    <a:off x="888609" y="793750"/>
                    <a:ext cx="6487446" cy="6062111"/>
                    <a:chOff x="972986" y="728241"/>
                    <a:chExt cx="5700937" cy="5524962"/>
                  </a:xfrm>
                </p:grpSpPr>
                <p:pic>
                  <p:nvPicPr>
                    <p:cNvPr id="28684" name="Picture 9" descr="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7270" y="264223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10" descr="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52754" y="264223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7" descr="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40871" y="1421578"/>
                      <a:ext cx="533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7" name="Picture 19" descr="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02002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Picture 23" descr="2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2986" y="5181600"/>
                      <a:ext cx="290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9" name="Picture 24" descr="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64383" y="51816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0" name="Picture 25" descr="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5540" y="5105401"/>
                      <a:ext cx="479851" cy="41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1" name="Picture 30" descr="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08934" y="5005087"/>
                      <a:ext cx="762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32" descr="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5400" y="5769015"/>
                      <a:ext cx="609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33" descr="2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01849" y="5769015"/>
                      <a:ext cx="6858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64" descr="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43000" y="4397878"/>
                      <a:ext cx="22161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95" name="Object 49"/>
                    <p:cNvGraphicFramePr>
                      <a:graphicFrameLocks noChangeAspect="1"/>
                    </p:cNvGraphicFramePr>
                    <p:nvPr/>
                  </p:nvGraphicFramePr>
                  <p:xfrm>
                    <a:off x="2094695" y="1185441"/>
                    <a:ext cx="1981200" cy="914400"/>
                  </p:xfrm>
                  <a:graphic>
                    <a:graphicData uri="http://schemas.openxmlformats.org/presentationml/2006/ole">
                      <mc:AlternateContent xmlns:mc="http://schemas.openxmlformats.org/markup-compatibility/2006">
                        <mc:Choice xmlns:v="urn:schemas-microsoft-com:vml" Requires="v">
                          <p:oleObj spid="_x0000_s46236" name="Equation" r:id="rId13" imgW="698197" imgH="495085" progId="Equation.DSMT4">
                            <p:embed/>
                          </p:oleObj>
                        </mc:Choice>
                        <mc:Fallback>
                          <p:oleObj name="Equation" r:id="rId13" imgW="698197" imgH="495085" progId="Equation.DSMT4">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4695" y="1185441"/>
                                  <a:ext cx="1981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6" name="Object 50"/>
                    <p:cNvGraphicFramePr>
                      <a:graphicFrameLocks noChangeAspect="1"/>
                    </p:cNvGraphicFramePr>
                    <p:nvPr/>
                  </p:nvGraphicFramePr>
                  <p:xfrm>
                    <a:off x="3124200" y="728241"/>
                    <a:ext cx="1244600" cy="457200"/>
                  </p:xfrm>
                  <a:graphic>
                    <a:graphicData uri="http://schemas.openxmlformats.org/presentationml/2006/ole">
                      <mc:AlternateContent xmlns:mc="http://schemas.openxmlformats.org/markup-compatibility/2006">
                        <mc:Choice xmlns:v="urn:schemas-microsoft-com:vml" Requires="v">
                          <p:oleObj spid="_x0000_s46237" name="Equation" r:id="rId15" imgW="622030" imgH="228501" progId="Equation.DSMT4">
                            <p:embed/>
                          </p:oleObj>
                        </mc:Choice>
                        <mc:Fallback>
                          <p:oleObj name="Equation" r:id="rId15" imgW="622030" imgH="228501"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728241"/>
                                  <a:ext cx="124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7" name="Object 56"/>
                    <p:cNvGraphicFramePr>
                      <a:graphicFrameLocks noChangeAspect="1"/>
                    </p:cNvGraphicFramePr>
                    <p:nvPr/>
                  </p:nvGraphicFramePr>
                  <p:xfrm>
                    <a:off x="1752600" y="728241"/>
                    <a:ext cx="1193800" cy="457200"/>
                  </p:xfrm>
                  <a:graphic>
                    <a:graphicData uri="http://schemas.openxmlformats.org/presentationml/2006/ole">
                      <mc:AlternateContent xmlns:mc="http://schemas.openxmlformats.org/markup-compatibility/2006">
                        <mc:Choice xmlns:v="urn:schemas-microsoft-com:vml" Requires="v">
                          <p:oleObj spid="_x0000_s46238" name="Equation" r:id="rId17" imgW="596900" imgH="228600" progId="Equation.DSMT4">
                            <p:embed/>
                          </p:oleObj>
                        </mc:Choice>
                        <mc:Fallback>
                          <p:oleObj name="Equation" r:id="rId17" imgW="596900" imgH="228600" progId="Equation.DSMT4">
                            <p:embed/>
                            <p:pic>
                              <p:nvPicPr>
                                <p:cNvPr id="0"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600" y="728241"/>
                                  <a:ext cx="119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8" name="Object 57"/>
                    <p:cNvGraphicFramePr>
                      <a:graphicFrameLocks noChangeAspect="1"/>
                    </p:cNvGraphicFramePr>
                    <p:nvPr/>
                  </p:nvGraphicFramePr>
                  <p:xfrm>
                    <a:off x="1263497" y="3618054"/>
                    <a:ext cx="2580968" cy="762000"/>
                  </p:xfrm>
                  <a:graphic>
                    <a:graphicData uri="http://schemas.openxmlformats.org/presentationml/2006/ole">
                      <mc:AlternateContent xmlns:mc="http://schemas.openxmlformats.org/markup-compatibility/2006">
                        <mc:Choice xmlns:v="urn:schemas-microsoft-com:vml" Requires="v">
                          <p:oleObj spid="_x0000_s46239" name="Equation" r:id="rId19" imgW="1333500" imgH="393700" progId="Equation.DSMT4">
                            <p:embed/>
                          </p:oleObj>
                        </mc:Choice>
                        <mc:Fallback>
                          <p:oleObj name="Equation" r:id="rId19" imgW="1333500" imgH="393700" progId="Equation.DSMT4">
                            <p:embed/>
                            <p:pic>
                              <p:nvPicPr>
                                <p:cNvPr id="0" name="Object 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63497" y="3618054"/>
                                  <a:ext cx="258096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9" name="Object 58"/>
                    <p:cNvGraphicFramePr>
                      <a:graphicFrameLocks noChangeAspect="1"/>
                    </p:cNvGraphicFramePr>
                    <p:nvPr/>
                  </p:nvGraphicFramePr>
                  <p:xfrm>
                    <a:off x="3339315" y="4200330"/>
                    <a:ext cx="3334608" cy="920750"/>
                  </p:xfrm>
                  <a:graphic>
                    <a:graphicData uri="http://schemas.openxmlformats.org/presentationml/2006/ole">
                      <mc:AlternateContent xmlns:mc="http://schemas.openxmlformats.org/markup-compatibility/2006">
                        <mc:Choice xmlns:v="urn:schemas-microsoft-com:vml" Requires="v">
                          <p:oleObj spid="_x0000_s46240" name="Equation" r:id="rId21" imgW="1701800" imgH="469900" progId="Equation.DSMT4">
                            <p:embed/>
                          </p:oleObj>
                        </mc:Choice>
                        <mc:Fallback>
                          <p:oleObj name="Equation" r:id="rId21" imgW="1701800" imgH="469900" progId="Equation.DSMT4">
                            <p:embed/>
                            <p:pic>
                              <p:nvPicPr>
                                <p:cNvPr id="0"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39315" y="4200330"/>
                                  <a:ext cx="3334608"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8681" name="Object 51"/>
                <p:cNvGraphicFramePr>
                  <a:graphicFrameLocks noChangeAspect="1"/>
                </p:cNvGraphicFramePr>
                <p:nvPr/>
              </p:nvGraphicFramePr>
              <p:xfrm>
                <a:off x="4546728" y="4189103"/>
                <a:ext cx="343083" cy="380964"/>
              </p:xfrm>
              <a:graphic>
                <a:graphicData uri="http://schemas.openxmlformats.org/presentationml/2006/ole">
                  <mc:AlternateContent xmlns:mc="http://schemas.openxmlformats.org/markup-compatibility/2006">
                    <mc:Choice xmlns:v="urn:schemas-microsoft-com:vml" Requires="v">
                      <p:oleObj spid="_x0000_s46241" name="Equation" r:id="rId23" imgW="126725" imgH="177415" progId="Equation.DSMT4">
                        <p:embed/>
                      </p:oleObj>
                    </mc:Choice>
                    <mc:Fallback>
                      <p:oleObj name="Equation" r:id="rId23" imgW="126725" imgH="177415" progId="Equation.DSMT4">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46728" y="4189103"/>
                              <a:ext cx="343083" cy="380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sz="half" idx="1"/>
          </p:nvPr>
        </p:nvSpPr>
        <p:spPr>
          <a:xfrm>
            <a:off x="457200" y="533400"/>
            <a:ext cx="8001000" cy="5592763"/>
          </a:xfrm>
        </p:spPr>
        <p:txBody>
          <a:bodyPr/>
          <a:lstStyle/>
          <a:p>
            <a:pPr marL="609600" indent="-609600" eaLnBrk="1" hangingPunct="1">
              <a:lnSpc>
                <a:spcPct val="90000"/>
              </a:lnSpc>
            </a:pPr>
            <a:r>
              <a:rPr lang="zh-CN" altLang="en-US" sz="2400" smtClean="0"/>
              <a:t>最优控制的一般模型</a:t>
            </a:r>
          </a:p>
          <a:p>
            <a:pPr marL="609600" indent="-609600" eaLnBrk="1" hangingPunct="1">
              <a:lnSpc>
                <a:spcPct val="90000"/>
              </a:lnSpc>
              <a:buClr>
                <a:schemeClr val="tx1"/>
              </a:buClr>
              <a:buFont typeface="Wingdings" pitchFamily="2" charset="2"/>
              <a:buChar char="Ø"/>
            </a:pPr>
            <a:r>
              <a:rPr lang="zh-CN" altLang="en-US" sz="2400" smtClean="0"/>
              <a:t>约束</a:t>
            </a:r>
          </a:p>
          <a:p>
            <a:pPr marL="609600" indent="-609600" eaLnBrk="1" hangingPunct="1">
              <a:lnSpc>
                <a:spcPct val="90000"/>
              </a:lnSpc>
              <a:buClr>
                <a:schemeClr val="tx1"/>
              </a:buClr>
              <a:buFont typeface="Wingdings" pitchFamily="2" charset="2"/>
              <a:buAutoNum type="circleNumDbPlain"/>
            </a:pPr>
            <a:r>
              <a:rPr lang="zh-CN" altLang="en-US" sz="2400" smtClean="0"/>
              <a:t>受控系统的数学模型     状态方程</a:t>
            </a:r>
            <a:r>
              <a:rPr lang="zh-CN" altLang="en-US" sz="2400" smtClean="0">
                <a:sym typeface="Wingdings" pitchFamily="2" charset="2"/>
              </a:rPr>
              <a:t>（</a:t>
            </a:r>
            <a:r>
              <a:rPr lang="en-US" altLang="zh-CN" sz="2400" smtClean="0">
                <a:sym typeface="Wingdings" pitchFamily="2" charset="2"/>
              </a:rPr>
              <a:t>state equation</a:t>
            </a:r>
            <a:r>
              <a:rPr lang="zh-CN" altLang="en-US" sz="2400" smtClean="0">
                <a:sym typeface="Wingdings" pitchFamily="2" charset="2"/>
              </a:rPr>
              <a:t>）</a:t>
            </a:r>
          </a:p>
          <a:p>
            <a:pPr marL="609600" indent="-609600" eaLnBrk="1" hangingPunct="1">
              <a:lnSpc>
                <a:spcPct val="90000"/>
              </a:lnSpc>
              <a:buClr>
                <a:schemeClr val="tx1"/>
              </a:buClr>
              <a:buFont typeface="Wingdings" pitchFamily="2" charset="2"/>
              <a:buNone/>
            </a:pPr>
            <a:endParaRPr lang="zh-CN" altLang="en-US" sz="2400" smtClean="0"/>
          </a:p>
          <a:p>
            <a:pPr marL="609600" indent="-609600" eaLnBrk="1" hangingPunct="1">
              <a:lnSpc>
                <a:spcPct val="90000"/>
              </a:lnSpc>
              <a:buClr>
                <a:schemeClr val="tx1"/>
              </a:buClr>
              <a:buFont typeface="Wingdings" pitchFamily="2" charset="2"/>
              <a:buNone/>
            </a:pPr>
            <a:endParaRPr lang="zh-CN" altLang="en-US" sz="2400" smtClean="0">
              <a:sym typeface="Wingdings" pitchFamily="2" charset="2"/>
            </a:endParaRPr>
          </a:p>
          <a:p>
            <a:pPr marL="609600" indent="-609600" eaLnBrk="1" hangingPunct="1">
              <a:lnSpc>
                <a:spcPct val="90000"/>
              </a:lnSpc>
              <a:buClr>
                <a:schemeClr val="tx1"/>
              </a:buClr>
              <a:buFont typeface="Wingdings" pitchFamily="2" charset="2"/>
              <a:buChar char="Ø"/>
            </a:pPr>
            <a:endParaRPr lang="zh-CN" altLang="en-US" sz="2400" smtClean="0">
              <a:sym typeface="Wingdings" pitchFamily="2" charset="2"/>
            </a:endParaRPr>
          </a:p>
          <a:p>
            <a:pPr marL="609600" indent="-609600" eaLnBrk="1" hangingPunct="1">
              <a:lnSpc>
                <a:spcPct val="90000"/>
              </a:lnSpc>
              <a:buClr>
                <a:schemeClr val="tx1"/>
              </a:buClr>
              <a:buFont typeface="宋体" pitchFamily="2" charset="-122"/>
              <a:buAutoNum type="circleNumDbPlain" startAt="2"/>
            </a:pPr>
            <a:r>
              <a:rPr lang="zh-CN" altLang="en-US" sz="2400" smtClean="0">
                <a:sym typeface="Wingdings" pitchFamily="2" charset="2"/>
              </a:rPr>
              <a:t>状态方程的边界条件（</a:t>
            </a:r>
            <a:r>
              <a:rPr lang="en-US" altLang="zh-CN" sz="2400" smtClean="0">
                <a:sym typeface="Wingdings" pitchFamily="2" charset="2"/>
              </a:rPr>
              <a:t>boundary  condition</a:t>
            </a:r>
            <a:r>
              <a:rPr lang="zh-CN" altLang="en-US" sz="2400" smtClean="0">
                <a:sym typeface="Wingdings" pitchFamily="2" charset="2"/>
              </a:rPr>
              <a:t>）</a:t>
            </a:r>
          </a:p>
          <a:p>
            <a:pPr marL="609600" indent="-609600" eaLnBrk="1" hangingPunct="1">
              <a:lnSpc>
                <a:spcPct val="90000"/>
              </a:lnSpc>
              <a:buClr>
                <a:schemeClr val="tx1"/>
              </a:buClr>
              <a:buFont typeface="Wingdings" pitchFamily="2" charset="2"/>
              <a:buNone/>
            </a:pPr>
            <a:r>
              <a:rPr lang="zh-CN" altLang="en-US" sz="2400" smtClean="0">
                <a:sym typeface="Wingdings" pitchFamily="2" charset="2"/>
              </a:rPr>
              <a:t>         </a:t>
            </a:r>
          </a:p>
          <a:p>
            <a:pPr marL="609600" indent="-609600" eaLnBrk="1" hangingPunct="1">
              <a:lnSpc>
                <a:spcPct val="90000"/>
              </a:lnSpc>
              <a:buClr>
                <a:schemeClr val="tx1"/>
              </a:buClr>
              <a:buFont typeface="Wingdings" pitchFamily="2" charset="2"/>
              <a:buNone/>
            </a:pPr>
            <a:r>
              <a:rPr lang="zh-CN" altLang="en-US" sz="2400" smtClean="0">
                <a:sym typeface="Wingdings" pitchFamily="2" charset="2"/>
              </a:rPr>
              <a:t>         当                                             </a:t>
            </a:r>
          </a:p>
          <a:p>
            <a:pPr marL="609600" indent="-609600" eaLnBrk="1" hangingPunct="1">
              <a:lnSpc>
                <a:spcPct val="90000"/>
              </a:lnSpc>
              <a:buClr>
                <a:schemeClr val="tx1"/>
              </a:buClr>
              <a:buFont typeface="Wingdings" pitchFamily="2" charset="2"/>
              <a:buNone/>
            </a:pPr>
            <a:r>
              <a:rPr lang="zh-CN" altLang="en-US" sz="2400" smtClean="0">
                <a:sym typeface="Wingdings" pitchFamily="2" charset="2"/>
              </a:rPr>
              <a:t>         当                     </a:t>
            </a:r>
          </a:p>
          <a:p>
            <a:pPr marL="609600" indent="-609600" eaLnBrk="1" hangingPunct="1">
              <a:lnSpc>
                <a:spcPct val="90000"/>
              </a:lnSpc>
              <a:buClr>
                <a:schemeClr val="tx1"/>
              </a:buClr>
              <a:buFont typeface="Wingdings" pitchFamily="2" charset="2"/>
              <a:buNone/>
            </a:pPr>
            <a:r>
              <a:rPr lang="zh-CN" altLang="en-US" sz="2400" smtClean="0"/>
              <a:t>        </a:t>
            </a:r>
          </a:p>
          <a:p>
            <a:pPr marL="609600" indent="-609600" eaLnBrk="1" hangingPunct="1">
              <a:lnSpc>
                <a:spcPct val="90000"/>
              </a:lnSpc>
              <a:buClr>
                <a:schemeClr val="tx1"/>
              </a:buClr>
              <a:buFont typeface="Wingdings" pitchFamily="2" charset="2"/>
              <a:buNone/>
            </a:pPr>
            <a:r>
              <a:rPr lang="zh-CN" altLang="en-US" sz="2400" smtClean="0"/>
              <a:t>       （终端时间）  （终端状态）</a:t>
            </a:r>
          </a:p>
          <a:p>
            <a:pPr marL="609600" indent="-609600" eaLnBrk="1" hangingPunct="1">
              <a:lnSpc>
                <a:spcPct val="90000"/>
              </a:lnSpc>
              <a:buClr>
                <a:schemeClr val="tx1"/>
              </a:buClr>
              <a:buFont typeface="Wingdings" pitchFamily="2" charset="2"/>
              <a:buNone/>
            </a:pPr>
            <a:r>
              <a:rPr lang="zh-CN" altLang="en-US" sz="2400" smtClean="0"/>
              <a:t>             </a:t>
            </a:r>
          </a:p>
        </p:txBody>
      </p:sp>
      <p:sp>
        <p:nvSpPr>
          <p:cNvPr id="29699" name="AutoShape 13"/>
          <p:cNvSpPr>
            <a:spLocks/>
          </p:cNvSpPr>
          <p:nvPr/>
        </p:nvSpPr>
        <p:spPr bwMode="auto">
          <a:xfrm>
            <a:off x="1143000" y="3886200"/>
            <a:ext cx="76200" cy="533400"/>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9700" name="组合 22"/>
          <p:cNvGrpSpPr>
            <a:grpSpLocks/>
          </p:cNvGrpSpPr>
          <p:nvPr/>
        </p:nvGrpSpPr>
        <p:grpSpPr bwMode="auto">
          <a:xfrm>
            <a:off x="989013" y="1962150"/>
            <a:ext cx="6364287" cy="2686050"/>
            <a:chOff x="989013" y="1976446"/>
            <a:chExt cx="6364287" cy="2686408"/>
          </a:xfrm>
        </p:grpSpPr>
        <p:graphicFrame>
          <p:nvGraphicFramePr>
            <p:cNvPr id="29701" name="Object 2"/>
            <p:cNvGraphicFramePr>
              <a:graphicFrameLocks noChangeAspect="1"/>
            </p:cNvGraphicFramePr>
            <p:nvPr/>
          </p:nvGraphicFramePr>
          <p:xfrm>
            <a:off x="6604000" y="2124138"/>
            <a:ext cx="254000" cy="252412"/>
          </p:xfrm>
          <a:graphic>
            <a:graphicData uri="http://schemas.openxmlformats.org/presentationml/2006/ole">
              <mc:AlternateContent xmlns:mc="http://schemas.openxmlformats.org/markup-compatibility/2006">
                <mc:Choice xmlns:v="urn:schemas-microsoft-com:vml" Requires="v">
                  <p:oleObj spid="_x0000_s39794" name="Equation" r:id="rId3" imgW="126725" imgH="126725" progId="Equation.DSMT4">
                    <p:embed/>
                  </p:oleObj>
                </mc:Choice>
                <mc:Fallback>
                  <p:oleObj name="Equation" r:id="rId3" imgW="126725" imgH="126725"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2124138"/>
                          <a:ext cx="2540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702" name="Picture 9" descr="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733800"/>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703" name="Object 3"/>
            <p:cNvGraphicFramePr>
              <a:graphicFrameLocks noChangeAspect="1"/>
            </p:cNvGraphicFramePr>
            <p:nvPr/>
          </p:nvGraphicFramePr>
          <p:xfrm>
            <a:off x="5029200" y="2147919"/>
            <a:ext cx="254000" cy="252412"/>
          </p:xfrm>
          <a:graphic>
            <a:graphicData uri="http://schemas.openxmlformats.org/presentationml/2006/ole">
              <mc:AlternateContent xmlns:mc="http://schemas.openxmlformats.org/markup-compatibility/2006">
                <mc:Choice xmlns:v="urn:schemas-microsoft-com:vml" Requires="v">
                  <p:oleObj spid="_x0000_s39795" name="Equation" r:id="rId6" imgW="126725" imgH="126725" progId="Equation.DSMT4">
                    <p:embed/>
                  </p:oleObj>
                </mc:Choice>
                <mc:Fallback>
                  <p:oleObj name="Equation" r:id="rId6" imgW="126725" imgH="12672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147919"/>
                          <a:ext cx="2540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15"/>
            <p:cNvGraphicFramePr>
              <a:graphicFrameLocks noChangeAspect="1"/>
            </p:cNvGraphicFramePr>
            <p:nvPr/>
          </p:nvGraphicFramePr>
          <p:xfrm>
            <a:off x="1676400" y="4082562"/>
            <a:ext cx="990600" cy="580292"/>
          </p:xfrm>
          <a:graphic>
            <a:graphicData uri="http://schemas.openxmlformats.org/presentationml/2006/ole">
              <mc:AlternateContent xmlns:mc="http://schemas.openxmlformats.org/markup-compatibility/2006">
                <mc:Choice xmlns:v="urn:schemas-microsoft-com:vml" Requires="v">
                  <p:oleObj spid="_x0000_s39796" name="Equation" r:id="rId7" imgW="330200" imgH="228600" progId="Equation.DSMT4">
                    <p:embed/>
                  </p:oleObj>
                </mc:Choice>
                <mc:Fallback>
                  <p:oleObj name="Equation" r:id="rId7" imgW="3302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082562"/>
                          <a:ext cx="990600" cy="580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16"/>
            <p:cNvGraphicFramePr>
              <a:graphicFrameLocks noChangeAspect="1"/>
            </p:cNvGraphicFramePr>
            <p:nvPr/>
          </p:nvGraphicFramePr>
          <p:xfrm>
            <a:off x="989013" y="2046306"/>
            <a:ext cx="3368675" cy="482664"/>
          </p:xfrm>
          <a:graphic>
            <a:graphicData uri="http://schemas.openxmlformats.org/presentationml/2006/ole">
              <mc:AlternateContent xmlns:mc="http://schemas.openxmlformats.org/markup-compatibility/2006">
                <mc:Choice xmlns:v="urn:schemas-microsoft-com:vml" Requires="v">
                  <p:oleObj spid="_x0000_s39797" name="Equation" r:id="rId9" imgW="1511300" imgH="203200" progId="Equation.DSMT4">
                    <p:embed/>
                  </p:oleObj>
                </mc:Choice>
                <mc:Fallback>
                  <p:oleObj name="Equation" r:id="rId9" imgW="1511300" imgH="2032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013" y="2046306"/>
                          <a:ext cx="3368675" cy="482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17"/>
            <p:cNvGraphicFramePr>
              <a:graphicFrameLocks noChangeAspect="1"/>
            </p:cNvGraphicFramePr>
            <p:nvPr/>
          </p:nvGraphicFramePr>
          <p:xfrm>
            <a:off x="5181600" y="1995499"/>
            <a:ext cx="565150" cy="498662"/>
          </p:xfrm>
          <a:graphic>
            <a:graphicData uri="http://schemas.openxmlformats.org/presentationml/2006/ole">
              <mc:AlternateContent xmlns:mc="http://schemas.openxmlformats.org/markup-compatibility/2006">
                <mc:Choice xmlns:v="urn:schemas-microsoft-com:vml" Requires="v">
                  <p:oleObj spid="_x0000_s39798" name="Equation" r:id="rId11" imgW="215713" imgH="190335" progId="Equation.DSMT4">
                    <p:embed/>
                  </p:oleObj>
                </mc:Choice>
                <mc:Fallback>
                  <p:oleObj name="Equation" r:id="rId11" imgW="215713" imgH="190335"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995499"/>
                          <a:ext cx="565150" cy="4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8"/>
            <p:cNvGraphicFramePr>
              <a:graphicFrameLocks noChangeAspect="1"/>
            </p:cNvGraphicFramePr>
            <p:nvPr/>
          </p:nvGraphicFramePr>
          <p:xfrm>
            <a:off x="6781800" y="1976446"/>
            <a:ext cx="571500" cy="476313"/>
          </p:xfrm>
          <a:graphic>
            <a:graphicData uri="http://schemas.openxmlformats.org/presentationml/2006/ole">
              <mc:AlternateContent xmlns:mc="http://schemas.openxmlformats.org/markup-compatibility/2006">
                <mc:Choice xmlns:v="urn:schemas-microsoft-com:vml" Requires="v">
                  <p:oleObj spid="_x0000_s39799" name="Equation" r:id="rId13" imgW="228600" imgH="190500" progId="Equation.DSMT4">
                    <p:embed/>
                  </p:oleObj>
                </mc:Choice>
                <mc:Fallback>
                  <p:oleObj name="Equation" r:id="rId13" imgW="228600" imgH="1905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1976446"/>
                          <a:ext cx="571500" cy="4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9"/>
            <p:cNvGraphicFramePr>
              <a:graphicFrameLocks noChangeAspect="1"/>
            </p:cNvGraphicFramePr>
            <p:nvPr/>
          </p:nvGraphicFramePr>
          <p:xfrm>
            <a:off x="4381500" y="2046370"/>
            <a:ext cx="723900" cy="482600"/>
          </p:xfrm>
          <a:graphic>
            <a:graphicData uri="http://schemas.openxmlformats.org/presentationml/2006/ole">
              <mc:AlternateContent xmlns:mc="http://schemas.openxmlformats.org/markup-compatibility/2006">
                <mc:Choice xmlns:v="urn:schemas-microsoft-com:vml" Requires="v">
                  <p:oleObj spid="_x0000_s39800" name="Equation" r:id="rId15" imgW="304536" imgH="203024" progId="Equation.DSMT4">
                    <p:embed/>
                  </p:oleObj>
                </mc:Choice>
                <mc:Fallback>
                  <p:oleObj name="Equation" r:id="rId15" imgW="304536" imgH="203024"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1500" y="2046370"/>
                          <a:ext cx="723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20"/>
            <p:cNvGraphicFramePr>
              <a:graphicFrameLocks noChangeAspect="1"/>
            </p:cNvGraphicFramePr>
            <p:nvPr/>
          </p:nvGraphicFramePr>
          <p:xfrm>
            <a:off x="5943600" y="2046370"/>
            <a:ext cx="693738" cy="482600"/>
          </p:xfrm>
          <a:graphic>
            <a:graphicData uri="http://schemas.openxmlformats.org/presentationml/2006/ole">
              <mc:AlternateContent xmlns:mc="http://schemas.openxmlformats.org/markup-compatibility/2006">
                <mc:Choice xmlns:v="urn:schemas-microsoft-com:vml" Requires="v">
                  <p:oleObj spid="_x0000_s39801" name="Equation" r:id="rId17" imgW="291973" imgH="203112" progId="Equation.DSMT4">
                    <p:embed/>
                  </p:oleObj>
                </mc:Choice>
                <mc:Fallback>
                  <p:oleObj name="Equation" r:id="rId17" imgW="291973" imgH="203112"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046370"/>
                          <a:ext cx="6937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21"/>
            <p:cNvGraphicFramePr>
              <a:graphicFrameLocks noChangeAspect="1"/>
            </p:cNvGraphicFramePr>
            <p:nvPr/>
          </p:nvGraphicFramePr>
          <p:xfrm>
            <a:off x="3168650" y="4152900"/>
            <a:ext cx="1403350" cy="495300"/>
          </p:xfrm>
          <a:graphic>
            <a:graphicData uri="http://schemas.openxmlformats.org/presentationml/2006/ole">
              <mc:AlternateContent xmlns:mc="http://schemas.openxmlformats.org/markup-compatibility/2006">
                <mc:Choice xmlns:v="urn:schemas-microsoft-com:vml" Requires="v">
                  <p:oleObj spid="_x0000_s39802" name="Equation" r:id="rId19" imgW="647700" imgH="228600" progId="Equation.DSMT4">
                    <p:embed/>
                  </p:oleObj>
                </mc:Choice>
                <mc:Fallback>
                  <p:oleObj name="Equation" r:id="rId19" imgW="647700" imgH="2286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8650" y="4152900"/>
                          <a:ext cx="14033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22"/>
            <p:cNvGraphicFramePr>
              <a:graphicFrameLocks noChangeAspect="1"/>
            </p:cNvGraphicFramePr>
            <p:nvPr/>
          </p:nvGraphicFramePr>
          <p:xfrm>
            <a:off x="3124200" y="3733800"/>
            <a:ext cx="1447800" cy="510988"/>
          </p:xfrm>
          <a:graphic>
            <a:graphicData uri="http://schemas.openxmlformats.org/presentationml/2006/ole">
              <mc:AlternateContent xmlns:mc="http://schemas.openxmlformats.org/markup-compatibility/2006">
                <mc:Choice xmlns:v="urn:schemas-microsoft-com:vml" Requires="v">
                  <p:oleObj spid="_x0000_s39803" name="Equation" r:id="rId21" imgW="647700" imgH="228600" progId="Equation.DSMT4">
                    <p:embed/>
                  </p:oleObj>
                </mc:Choice>
                <mc:Fallback>
                  <p:oleObj name="Equation" r:id="rId21" imgW="647700" imgH="2286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4200" y="3733800"/>
                          <a:ext cx="1447800" cy="51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ChangeArrowheads="1"/>
          </p:cNvSpPr>
          <p:nvPr/>
        </p:nvSpPr>
        <p:spPr bwMode="auto">
          <a:xfrm>
            <a:off x="1295400" y="762000"/>
            <a:ext cx="451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有两种情况：</a:t>
            </a:r>
            <a:r>
              <a:rPr lang="en-US" altLang="zh-CN" sz="2400"/>
              <a:t>1</a:t>
            </a:r>
            <a:r>
              <a:rPr lang="zh-CN" altLang="en-US" sz="2400"/>
              <a:t>）固定   </a:t>
            </a:r>
            <a:r>
              <a:rPr lang="en-US" altLang="zh-CN" sz="2400"/>
              <a:t>2</a:t>
            </a:r>
            <a:r>
              <a:rPr lang="zh-CN" altLang="en-US" sz="2400"/>
              <a:t>）自由</a:t>
            </a:r>
          </a:p>
        </p:txBody>
      </p:sp>
      <p:sp>
        <p:nvSpPr>
          <p:cNvPr id="30723" name="Rectangle 7"/>
          <p:cNvSpPr>
            <a:spLocks noChangeArrowheads="1"/>
          </p:cNvSpPr>
          <p:nvPr/>
        </p:nvSpPr>
        <p:spPr bwMode="auto">
          <a:xfrm>
            <a:off x="1347788" y="1524000"/>
            <a:ext cx="7567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分三种情况：</a:t>
            </a:r>
            <a:r>
              <a:rPr lang="en-US" altLang="zh-CN" sz="2400"/>
              <a:t>1</a:t>
            </a:r>
            <a:r>
              <a:rPr lang="zh-CN" altLang="en-US" sz="2400"/>
              <a:t>）终端固定 </a:t>
            </a:r>
            <a:r>
              <a:rPr lang="en-US" altLang="zh-CN" sz="2400"/>
              <a:t>2</a:t>
            </a:r>
            <a:r>
              <a:rPr lang="zh-CN" altLang="en-US" sz="2400"/>
              <a:t>）终端自由 </a:t>
            </a:r>
            <a:r>
              <a:rPr lang="en-US" altLang="zh-CN" sz="2400"/>
              <a:t>3</a:t>
            </a:r>
            <a:r>
              <a:rPr lang="zh-CN" altLang="en-US" sz="2400"/>
              <a:t>）满足目标集</a:t>
            </a:r>
          </a:p>
        </p:txBody>
      </p:sp>
      <p:graphicFrame>
        <p:nvGraphicFramePr>
          <p:cNvPr id="30724" name="Object 2"/>
          <p:cNvGraphicFramePr>
            <a:graphicFrameLocks noChangeAspect="1"/>
          </p:cNvGraphicFramePr>
          <p:nvPr/>
        </p:nvGraphicFramePr>
        <p:xfrm>
          <a:off x="915988" y="2441575"/>
          <a:ext cx="2208212" cy="2206625"/>
        </p:xfrm>
        <a:graphic>
          <a:graphicData uri="http://schemas.openxmlformats.org/presentationml/2006/ole">
            <mc:AlternateContent xmlns:mc="http://schemas.openxmlformats.org/markup-compatibility/2006">
              <mc:Choice xmlns:v="urn:schemas-microsoft-com:vml" Requires="v">
                <p:oleObj spid="_x0000_s31674" name="Visio" r:id="rId3" imgW="2098743" imgH="2097836" progId="Visio.Drawing.11">
                  <p:embed/>
                </p:oleObj>
              </mc:Choice>
              <mc:Fallback>
                <p:oleObj name="Visio" r:id="rId3" imgW="2098743" imgH="209783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2441575"/>
                        <a:ext cx="2208212"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3"/>
          <p:cNvGraphicFramePr>
            <a:graphicFrameLocks noChangeAspect="1"/>
          </p:cNvGraphicFramePr>
          <p:nvPr/>
        </p:nvGraphicFramePr>
        <p:xfrm>
          <a:off x="3273425" y="2451100"/>
          <a:ext cx="2686050" cy="2416175"/>
        </p:xfrm>
        <a:graphic>
          <a:graphicData uri="http://schemas.openxmlformats.org/presentationml/2006/ole">
            <mc:AlternateContent xmlns:mc="http://schemas.openxmlformats.org/markup-compatibility/2006">
              <mc:Choice xmlns:v="urn:schemas-microsoft-com:vml" Requires="v">
                <p:oleObj spid="_x0000_s31675" name="Visio" r:id="rId5" imgW="2605121" imgH="2343150" progId="Visio.Drawing.11">
                  <p:embed/>
                </p:oleObj>
              </mc:Choice>
              <mc:Fallback>
                <p:oleObj name="Visio" r:id="rId5" imgW="2605121" imgH="234315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425" y="2451100"/>
                        <a:ext cx="268605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4"/>
          <p:cNvGraphicFramePr>
            <a:graphicFrameLocks noChangeAspect="1"/>
          </p:cNvGraphicFramePr>
          <p:nvPr/>
        </p:nvGraphicFramePr>
        <p:xfrm>
          <a:off x="5916613" y="2212975"/>
          <a:ext cx="2452687" cy="2740025"/>
        </p:xfrm>
        <a:graphic>
          <a:graphicData uri="http://schemas.openxmlformats.org/presentationml/2006/ole">
            <mc:AlternateContent xmlns:mc="http://schemas.openxmlformats.org/markup-compatibility/2006">
              <mc:Choice xmlns:v="urn:schemas-microsoft-com:vml" Requires="v">
                <p:oleObj spid="_x0000_s31676" name="Visio" r:id="rId7" imgW="2264653" imgH="2530235" progId="Visio.Drawing.11">
                  <p:embed/>
                </p:oleObj>
              </mc:Choice>
              <mc:Fallback>
                <p:oleObj name="Visio" r:id="rId7" imgW="2264653" imgH="2530235"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6613" y="2212975"/>
                        <a:ext cx="2452687"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9"/>
          <p:cNvGraphicFramePr>
            <a:graphicFrameLocks noChangeAspect="1"/>
          </p:cNvGraphicFramePr>
          <p:nvPr/>
        </p:nvGraphicFramePr>
        <p:xfrm>
          <a:off x="838200" y="685800"/>
          <a:ext cx="685800" cy="685800"/>
        </p:xfrm>
        <a:graphic>
          <a:graphicData uri="http://schemas.openxmlformats.org/presentationml/2006/ole">
            <mc:AlternateContent xmlns:mc="http://schemas.openxmlformats.org/markup-compatibility/2006">
              <mc:Choice xmlns:v="urn:schemas-microsoft-com:vml" Requires="v">
                <p:oleObj spid="_x0000_s31677" name="Equation" r:id="rId9" imgW="126890" imgH="228402" progId="Equation.DSMT4">
                  <p:embed/>
                </p:oleObj>
              </mc:Choice>
              <mc:Fallback>
                <p:oleObj name="Equation" r:id="rId9" imgW="126890" imgH="228402"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685800"/>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10"/>
          <p:cNvGraphicFramePr>
            <a:graphicFrameLocks noChangeAspect="1"/>
          </p:cNvGraphicFramePr>
          <p:nvPr/>
        </p:nvGraphicFramePr>
        <p:xfrm>
          <a:off x="762000" y="1371600"/>
          <a:ext cx="763588" cy="685800"/>
        </p:xfrm>
        <a:graphic>
          <a:graphicData uri="http://schemas.openxmlformats.org/presentationml/2006/ole">
            <mc:AlternateContent xmlns:mc="http://schemas.openxmlformats.org/markup-compatibility/2006">
              <mc:Choice xmlns:v="urn:schemas-microsoft-com:vml" Requires="v">
                <p:oleObj spid="_x0000_s31678" name="Equation" r:id="rId11" imgW="177646" imgH="228402" progId="Equation.DSMT4">
                  <p:embed/>
                </p:oleObj>
              </mc:Choice>
              <mc:Fallback>
                <p:oleObj name="Equation" r:id="rId11" imgW="177646" imgH="228402"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1371600"/>
                        <a:ext cx="7635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457200"/>
            <a:ext cx="8229600" cy="5668963"/>
          </a:xfrm>
        </p:spPr>
        <p:txBody>
          <a:bodyPr/>
          <a:lstStyle/>
          <a:p>
            <a:pPr marL="609600" indent="-609600" eaLnBrk="1" hangingPunct="1">
              <a:lnSpc>
                <a:spcPct val="150000"/>
              </a:lnSpc>
              <a:buFontTx/>
              <a:buAutoNum type="circleNumDbPlain" startAt="3"/>
            </a:pPr>
            <a:r>
              <a:rPr lang="zh-CN" altLang="en-US" sz="2000" smtClean="0"/>
              <a:t>允许控制域</a:t>
            </a:r>
          </a:p>
          <a:p>
            <a:pPr marL="609600" indent="-609600" eaLnBrk="1" hangingPunct="1">
              <a:lnSpc>
                <a:spcPct val="150000"/>
              </a:lnSpc>
              <a:buFontTx/>
              <a:buAutoNum type="alphaLcParenR"/>
            </a:pPr>
            <a:r>
              <a:rPr lang="zh-CN" altLang="en-US" sz="2000" smtClean="0"/>
              <a:t>    不受限制，开集</a:t>
            </a:r>
          </a:p>
          <a:p>
            <a:pPr marL="609600" indent="-609600" eaLnBrk="1" hangingPunct="1">
              <a:lnSpc>
                <a:spcPct val="150000"/>
              </a:lnSpc>
              <a:buFontTx/>
              <a:buAutoNum type="alphaLcParenR"/>
            </a:pPr>
            <a:r>
              <a:rPr lang="zh-CN" altLang="en-US" sz="2000" smtClean="0"/>
              <a:t>     在允许范围内取值，如        为标量，             ；如        为</a:t>
            </a:r>
            <a:r>
              <a:rPr lang="en-US" altLang="zh-CN" sz="2000" i="1" smtClean="0"/>
              <a:t>    </a:t>
            </a:r>
            <a:r>
              <a:rPr lang="zh-CN" altLang="en-US" sz="2000" smtClean="0"/>
              <a:t>维向量，则存在一个集合     ，有        ∈    ，</a:t>
            </a:r>
            <a:r>
              <a:rPr lang="en-US" altLang="zh-CN" sz="2000" smtClean="0"/>
              <a:t>     </a:t>
            </a:r>
            <a:r>
              <a:rPr lang="zh-CN" altLang="en-US" sz="2000" smtClean="0"/>
              <a:t>为闭集，分段连续，取边界值。</a:t>
            </a:r>
          </a:p>
          <a:p>
            <a:pPr marL="609600" indent="-609600" eaLnBrk="1" hangingPunct="1">
              <a:lnSpc>
                <a:spcPct val="150000"/>
              </a:lnSpc>
              <a:buFont typeface="Wingdings" pitchFamily="2" charset="2"/>
              <a:buChar char="Ø"/>
            </a:pPr>
            <a:r>
              <a:rPr lang="zh-CN" altLang="en-US" sz="2000" smtClean="0"/>
              <a:t>衡量控制作用的性能指标（目标函数）</a:t>
            </a:r>
          </a:p>
          <a:p>
            <a:pPr marL="609600" indent="-609600" eaLnBrk="1" hangingPunct="1">
              <a:lnSpc>
                <a:spcPct val="150000"/>
              </a:lnSpc>
              <a:buFont typeface="Wingdings" pitchFamily="2" charset="2"/>
              <a:buNone/>
            </a:pPr>
            <a:r>
              <a:rPr lang="zh-CN" altLang="en-US" sz="2000" smtClean="0"/>
              <a:t>                                                             </a:t>
            </a:r>
          </a:p>
          <a:p>
            <a:pPr marL="609600" indent="-609600" eaLnBrk="1" hangingPunct="1">
              <a:lnSpc>
                <a:spcPct val="150000"/>
              </a:lnSpc>
              <a:buFontTx/>
              <a:buNone/>
            </a:pPr>
            <a:r>
              <a:rPr lang="zh-CN" altLang="en-US" sz="2000" smtClean="0"/>
              <a:t>         </a:t>
            </a:r>
          </a:p>
          <a:p>
            <a:pPr marL="609600" indent="-609600" eaLnBrk="1" hangingPunct="1">
              <a:lnSpc>
                <a:spcPct val="150000"/>
              </a:lnSpc>
              <a:buFontTx/>
              <a:buNone/>
            </a:pPr>
            <a:r>
              <a:rPr lang="zh-CN" altLang="en-US" sz="2000" smtClean="0"/>
              <a:t>         其中， </a:t>
            </a:r>
            <a:r>
              <a:rPr lang="zh-CN" altLang="en-US" sz="2000" i="1" smtClean="0"/>
              <a:t> </a:t>
            </a:r>
            <a:r>
              <a:rPr lang="zh-CN" altLang="en-US" sz="2000" smtClean="0"/>
              <a:t>   ，   ，    是 </a:t>
            </a:r>
            <a:r>
              <a:rPr lang="en-US" altLang="zh-CN" sz="2000" i="1" smtClean="0"/>
              <a:t>   </a:t>
            </a:r>
            <a:r>
              <a:rPr lang="en-US" altLang="zh-CN" sz="2000" smtClean="0"/>
              <a:t> </a:t>
            </a:r>
            <a:r>
              <a:rPr lang="zh-CN" altLang="en-US" sz="2000" smtClean="0"/>
              <a:t>的连续可微函数 </a:t>
            </a:r>
          </a:p>
          <a:p>
            <a:pPr marL="609600" indent="-609600" eaLnBrk="1" hangingPunct="1">
              <a:lnSpc>
                <a:spcPct val="150000"/>
              </a:lnSpc>
              <a:buFontTx/>
              <a:buAutoNum type="romanUcPeriod"/>
            </a:pPr>
            <a:r>
              <a:rPr lang="zh-CN" altLang="en-US" sz="2000" smtClean="0"/>
              <a:t>积分型，</a:t>
            </a:r>
            <a:r>
              <a:rPr lang="en-US" altLang="zh-CN" sz="2000" smtClean="0"/>
              <a:t>Lagrange</a:t>
            </a:r>
            <a:r>
              <a:rPr lang="zh-CN" altLang="en-US" sz="2000" smtClean="0"/>
              <a:t>问题</a:t>
            </a:r>
          </a:p>
          <a:p>
            <a:pPr marL="609600" indent="-609600" eaLnBrk="1" hangingPunct="1">
              <a:lnSpc>
                <a:spcPct val="150000"/>
              </a:lnSpc>
              <a:buFontTx/>
              <a:buAutoNum type="romanUcPeriod"/>
            </a:pPr>
            <a:r>
              <a:rPr lang="zh-CN" altLang="en-US" sz="2000" smtClean="0"/>
              <a:t>末值型，强调了对终端状态的要求，</a:t>
            </a:r>
            <a:r>
              <a:rPr lang="en-US" altLang="zh-CN" sz="2000" smtClean="0"/>
              <a:t>Mayer</a:t>
            </a:r>
            <a:r>
              <a:rPr lang="zh-CN" altLang="en-US" sz="2000" smtClean="0"/>
              <a:t>问题</a:t>
            </a:r>
          </a:p>
          <a:p>
            <a:pPr marL="609600" indent="-609600" eaLnBrk="1" hangingPunct="1">
              <a:lnSpc>
                <a:spcPct val="150000"/>
              </a:lnSpc>
              <a:buFontTx/>
              <a:buAutoNum type="romanUcPeriod"/>
            </a:pPr>
            <a:r>
              <a:rPr lang="zh-CN" altLang="en-US" sz="2000" smtClean="0"/>
              <a:t>复合型，</a:t>
            </a:r>
            <a:r>
              <a:rPr lang="en-US" altLang="zh-CN" sz="2000" smtClean="0"/>
              <a:t>Bolza</a:t>
            </a:r>
            <a:r>
              <a:rPr lang="zh-CN" altLang="en-US" sz="2000" smtClean="0"/>
              <a:t>问题</a:t>
            </a:r>
          </a:p>
          <a:p>
            <a:pPr marL="609600" indent="-609600" eaLnBrk="1" hangingPunct="1">
              <a:buFontTx/>
              <a:buNone/>
            </a:pPr>
            <a:r>
              <a:rPr lang="zh-CN" altLang="en-US" sz="2000" smtClean="0"/>
              <a:t> </a:t>
            </a:r>
          </a:p>
        </p:txBody>
      </p:sp>
      <p:grpSp>
        <p:nvGrpSpPr>
          <p:cNvPr id="31747" name="组合 19"/>
          <p:cNvGrpSpPr>
            <a:grpSpLocks/>
          </p:cNvGrpSpPr>
          <p:nvPr/>
        </p:nvGrpSpPr>
        <p:grpSpPr bwMode="auto">
          <a:xfrm>
            <a:off x="838200" y="533400"/>
            <a:ext cx="7315200" cy="4495800"/>
            <a:chOff x="838200" y="533400"/>
            <a:chExt cx="7315200" cy="4495800"/>
          </a:xfrm>
        </p:grpSpPr>
        <p:grpSp>
          <p:nvGrpSpPr>
            <p:cNvPr id="31748" name="组合 27"/>
            <p:cNvGrpSpPr>
              <a:grpSpLocks/>
            </p:cNvGrpSpPr>
            <p:nvPr/>
          </p:nvGrpSpPr>
          <p:grpSpPr bwMode="auto">
            <a:xfrm>
              <a:off x="838200" y="533400"/>
              <a:ext cx="6858000" cy="4495800"/>
              <a:chOff x="838200" y="533400"/>
              <a:chExt cx="6858000" cy="4495800"/>
            </a:xfrm>
          </p:grpSpPr>
          <p:pic>
            <p:nvPicPr>
              <p:cNvPr id="31750" name="Picture 7" descr="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1600200"/>
                <a:ext cx="5207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1" name="Object 27"/>
              <p:cNvGraphicFramePr>
                <a:graphicFrameLocks noChangeAspect="1"/>
              </p:cNvGraphicFramePr>
              <p:nvPr/>
            </p:nvGraphicFramePr>
            <p:xfrm>
              <a:off x="5486400" y="1600200"/>
              <a:ext cx="1066800" cy="457200"/>
            </p:xfrm>
            <a:graphic>
              <a:graphicData uri="http://schemas.openxmlformats.org/presentationml/2006/ole">
                <mc:AlternateContent xmlns:mc="http://schemas.openxmlformats.org/markup-compatibility/2006">
                  <mc:Choice xmlns:v="urn:schemas-microsoft-com:vml" Requires="v">
                    <p:oleObj spid="_x0000_s40744" name="Equation" r:id="rId5" imgW="583947" imgH="203112" progId="Equation.DSMT4">
                      <p:embed/>
                    </p:oleObj>
                  </mc:Choice>
                  <mc:Fallback>
                    <p:oleObj name="Equation" r:id="rId5" imgW="583947" imgH="203112"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600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5"/>
              <p:cNvGraphicFramePr>
                <a:graphicFrameLocks noChangeAspect="1"/>
              </p:cNvGraphicFramePr>
              <p:nvPr/>
            </p:nvGraphicFramePr>
            <p:xfrm>
              <a:off x="7010400" y="1600200"/>
              <a:ext cx="685800" cy="457200"/>
            </p:xfrm>
            <a:graphic>
              <a:graphicData uri="http://schemas.openxmlformats.org/presentationml/2006/ole">
                <mc:AlternateContent xmlns:mc="http://schemas.openxmlformats.org/markup-compatibility/2006">
                  <mc:Choice xmlns:v="urn:schemas-microsoft-com:vml" Requires="v">
                    <p:oleObj spid="_x0000_s40745" name="Equation" r:id="rId7" imgW="291973" imgH="203112" progId="Equation.DSMT4">
                      <p:embed/>
                    </p:oleObj>
                  </mc:Choice>
                  <mc:Fallback>
                    <p:oleObj name="Equation" r:id="rId7" imgW="291973" imgH="203112"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1600200"/>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16"/>
              <p:cNvGraphicFramePr>
                <a:graphicFrameLocks noChangeAspect="1"/>
              </p:cNvGraphicFramePr>
              <p:nvPr/>
            </p:nvGraphicFramePr>
            <p:xfrm>
              <a:off x="4578350" y="2057400"/>
              <a:ext cx="603250" cy="412750"/>
            </p:xfrm>
            <a:graphic>
              <a:graphicData uri="http://schemas.openxmlformats.org/presentationml/2006/ole">
                <mc:AlternateContent xmlns:mc="http://schemas.openxmlformats.org/markup-compatibility/2006">
                  <mc:Choice xmlns:v="urn:schemas-microsoft-com:vml" Requires="v">
                    <p:oleObj spid="_x0000_s40746" name="Equation" r:id="rId9" imgW="291847" imgH="215713" progId="Equation.DSMT4">
                      <p:embed/>
                    </p:oleObj>
                  </mc:Choice>
                  <mc:Fallback>
                    <p:oleObj name="Equation" r:id="rId9" imgW="291847" imgH="215713"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8350" y="2057400"/>
                            <a:ext cx="6032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4" name="Object 17"/>
              <p:cNvGraphicFramePr>
                <a:graphicFrameLocks noChangeAspect="1"/>
              </p:cNvGraphicFramePr>
              <p:nvPr/>
            </p:nvGraphicFramePr>
            <p:xfrm>
              <a:off x="1143000" y="3486150"/>
              <a:ext cx="4549775" cy="933450"/>
            </p:xfrm>
            <a:graphic>
              <a:graphicData uri="http://schemas.openxmlformats.org/presentationml/2006/ole">
                <mc:AlternateContent xmlns:mc="http://schemas.openxmlformats.org/markup-compatibility/2006">
                  <mc:Choice xmlns:v="urn:schemas-microsoft-com:vml" Requires="v">
                    <p:oleObj spid="_x0000_s40747" name="Equation" r:id="rId11" imgW="2413000" imgH="495300" progId="Equation.DSMT4">
                      <p:embed/>
                    </p:oleObj>
                  </mc:Choice>
                  <mc:Fallback>
                    <p:oleObj name="Equation" r:id="rId11" imgW="2413000" imgH="4953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3486150"/>
                            <a:ext cx="45497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18"/>
              <p:cNvGraphicFramePr>
                <a:graphicFrameLocks noChangeAspect="1"/>
              </p:cNvGraphicFramePr>
              <p:nvPr/>
            </p:nvGraphicFramePr>
            <p:xfrm>
              <a:off x="1935892" y="4641850"/>
              <a:ext cx="502508" cy="387350"/>
            </p:xfrm>
            <a:graphic>
              <a:graphicData uri="http://schemas.openxmlformats.org/presentationml/2006/ole">
                <mc:AlternateContent xmlns:mc="http://schemas.openxmlformats.org/markup-compatibility/2006">
                  <mc:Choice xmlns:v="urn:schemas-microsoft-com:vml" Requires="v">
                    <p:oleObj spid="_x0000_s40748" name="Equation" r:id="rId13" imgW="152268" imgH="164957" progId="Equation.DSMT4">
                      <p:embed/>
                    </p:oleObj>
                  </mc:Choice>
                  <mc:Fallback>
                    <p:oleObj name="Equation" r:id="rId13" imgW="152268" imgH="164957"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5892" y="4641850"/>
                            <a:ext cx="50250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8"/>
              <p:cNvGraphicFramePr>
                <a:graphicFrameLocks noChangeAspect="1"/>
              </p:cNvGraphicFramePr>
              <p:nvPr/>
            </p:nvGraphicFramePr>
            <p:xfrm>
              <a:off x="2895600" y="4648200"/>
              <a:ext cx="374650" cy="298450"/>
            </p:xfrm>
            <a:graphic>
              <a:graphicData uri="http://schemas.openxmlformats.org/presentationml/2006/ole">
                <mc:AlternateContent xmlns:mc="http://schemas.openxmlformats.org/markup-compatibility/2006">
                  <mc:Choice xmlns:v="urn:schemas-microsoft-com:vml" Requires="v">
                    <p:oleObj spid="_x0000_s40749" name="Equation" r:id="rId15" imgW="139700" imgH="139700" progId="Equation.DSMT4">
                      <p:embed/>
                    </p:oleObj>
                  </mc:Choice>
                  <mc:Fallback>
                    <p:oleObj name="Equation" r:id="rId15" imgW="139700" imgH="13970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648200"/>
                            <a:ext cx="3746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7" name="Object 20"/>
              <p:cNvGraphicFramePr>
                <a:graphicFrameLocks noChangeAspect="1"/>
              </p:cNvGraphicFramePr>
              <p:nvPr/>
            </p:nvGraphicFramePr>
            <p:xfrm>
              <a:off x="2438400" y="4572000"/>
              <a:ext cx="374650" cy="387350"/>
            </p:xfrm>
            <a:graphic>
              <a:graphicData uri="http://schemas.openxmlformats.org/presentationml/2006/ole">
                <mc:AlternateContent xmlns:mc="http://schemas.openxmlformats.org/markup-compatibility/2006">
                  <mc:Choice xmlns:v="urn:schemas-microsoft-com:vml" Requires="v">
                    <p:oleObj spid="_x0000_s40750" name="Equation" r:id="rId17" imgW="139579" imgH="164957" progId="Equation.DSMT4">
                      <p:embed/>
                    </p:oleObj>
                  </mc:Choice>
                  <mc:Fallback>
                    <p:oleObj name="Equation" r:id="rId17" imgW="139579" imgH="164957"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4572000"/>
                            <a:ext cx="3746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8" name="Object 21"/>
              <p:cNvGraphicFramePr>
                <a:graphicFrameLocks noChangeAspect="1"/>
              </p:cNvGraphicFramePr>
              <p:nvPr/>
            </p:nvGraphicFramePr>
            <p:xfrm>
              <a:off x="3581400" y="4634023"/>
              <a:ext cx="228600" cy="318977"/>
            </p:xfrm>
            <a:graphic>
              <a:graphicData uri="http://schemas.openxmlformats.org/presentationml/2006/ole">
                <mc:AlternateContent xmlns:mc="http://schemas.openxmlformats.org/markup-compatibility/2006">
                  <mc:Choice xmlns:v="urn:schemas-microsoft-com:vml" Requires="v">
                    <p:oleObj spid="_x0000_s40751" name="Equation" r:id="rId19" imgW="88746" imgH="152136" progId="Equation.DSMT4">
                      <p:embed/>
                    </p:oleObj>
                  </mc:Choice>
                  <mc:Fallback>
                    <p:oleObj name="Equation" r:id="rId19" imgW="88746" imgH="152136"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1400" y="4634023"/>
                            <a:ext cx="228600" cy="318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9" name="Object 22"/>
              <p:cNvGraphicFramePr>
                <a:graphicFrameLocks noChangeAspect="1"/>
              </p:cNvGraphicFramePr>
              <p:nvPr/>
            </p:nvGraphicFramePr>
            <p:xfrm>
              <a:off x="3721100" y="2057400"/>
              <a:ext cx="393700" cy="387350"/>
            </p:xfrm>
            <a:graphic>
              <a:graphicData uri="http://schemas.openxmlformats.org/presentationml/2006/ole">
                <mc:AlternateContent xmlns:mc="http://schemas.openxmlformats.org/markup-compatibility/2006">
                  <mc:Choice xmlns:v="urn:schemas-microsoft-com:vml" Requires="v">
                    <p:oleObj spid="_x0000_s40752" name="Equation" r:id="rId21" imgW="177492" imgH="164814" progId="Equation.DSMT4">
                      <p:embed/>
                    </p:oleObj>
                  </mc:Choice>
                  <mc:Fallback>
                    <p:oleObj name="Equation" r:id="rId21" imgW="177492" imgH="164814"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21100" y="2057400"/>
                            <a:ext cx="3937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0" name="Object 23"/>
              <p:cNvGraphicFramePr>
                <a:graphicFrameLocks noChangeAspect="1"/>
              </p:cNvGraphicFramePr>
              <p:nvPr/>
            </p:nvGraphicFramePr>
            <p:xfrm>
              <a:off x="5321300" y="2057400"/>
              <a:ext cx="393700" cy="387350"/>
            </p:xfrm>
            <a:graphic>
              <a:graphicData uri="http://schemas.openxmlformats.org/presentationml/2006/ole">
                <mc:AlternateContent xmlns:mc="http://schemas.openxmlformats.org/markup-compatibility/2006">
                  <mc:Choice xmlns:v="urn:schemas-microsoft-com:vml" Requires="v">
                    <p:oleObj spid="_x0000_s40753" name="Equation" r:id="rId23" imgW="177492" imgH="164814" progId="Equation.DSMT4">
                      <p:embed/>
                    </p:oleObj>
                  </mc:Choice>
                  <mc:Fallback>
                    <p:oleObj name="Equation" r:id="rId23" imgW="177492" imgH="164814" progId="Equation.DSMT4">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21300" y="2057400"/>
                            <a:ext cx="3937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1" name="Object 24"/>
              <p:cNvGraphicFramePr>
                <a:graphicFrameLocks noChangeAspect="1"/>
              </p:cNvGraphicFramePr>
              <p:nvPr/>
            </p:nvGraphicFramePr>
            <p:xfrm>
              <a:off x="5854700" y="2057400"/>
              <a:ext cx="393700" cy="387350"/>
            </p:xfrm>
            <a:graphic>
              <a:graphicData uri="http://schemas.openxmlformats.org/presentationml/2006/ole">
                <mc:AlternateContent xmlns:mc="http://schemas.openxmlformats.org/markup-compatibility/2006">
                  <mc:Choice xmlns:v="urn:schemas-microsoft-com:vml" Requires="v">
                    <p:oleObj spid="_x0000_s40754" name="Equation" r:id="rId24" imgW="177492" imgH="164814" progId="Equation.DSMT4">
                      <p:embed/>
                    </p:oleObj>
                  </mc:Choice>
                  <mc:Fallback>
                    <p:oleObj name="Equation" r:id="rId24" imgW="177492" imgH="164814"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54700" y="2057400"/>
                            <a:ext cx="3937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2" name="Object 25"/>
              <p:cNvGraphicFramePr>
                <a:graphicFrameLocks noChangeAspect="1"/>
              </p:cNvGraphicFramePr>
              <p:nvPr/>
            </p:nvGraphicFramePr>
            <p:xfrm>
              <a:off x="2438400" y="533400"/>
              <a:ext cx="685800" cy="457200"/>
            </p:xfrm>
            <a:graphic>
              <a:graphicData uri="http://schemas.openxmlformats.org/presentationml/2006/ole">
                <mc:AlternateContent xmlns:mc="http://schemas.openxmlformats.org/markup-compatibility/2006">
                  <mc:Choice xmlns:v="urn:schemas-microsoft-com:vml" Requires="v">
                    <p:oleObj spid="_x0000_s40755" name="Equation" r:id="rId25" imgW="291973" imgH="203112" progId="Equation.DSMT4">
                      <p:embed/>
                    </p:oleObj>
                  </mc:Choice>
                  <mc:Fallback>
                    <p:oleObj name="Equation" r:id="rId25" imgW="291973" imgH="203112"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33400"/>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3" name="Object 26"/>
              <p:cNvGraphicFramePr>
                <a:graphicFrameLocks noChangeAspect="1"/>
              </p:cNvGraphicFramePr>
              <p:nvPr/>
            </p:nvGraphicFramePr>
            <p:xfrm>
              <a:off x="838200" y="1066800"/>
              <a:ext cx="685800" cy="457200"/>
            </p:xfrm>
            <a:graphic>
              <a:graphicData uri="http://schemas.openxmlformats.org/presentationml/2006/ole">
                <mc:AlternateContent xmlns:mc="http://schemas.openxmlformats.org/markup-compatibility/2006">
                  <mc:Choice xmlns:v="urn:schemas-microsoft-com:vml" Requires="v">
                    <p:oleObj spid="_x0000_s40756" name="Equation" r:id="rId26" imgW="291973" imgH="203112" progId="Equation.DSMT4">
                      <p:embed/>
                    </p:oleObj>
                  </mc:Choice>
                  <mc:Fallback>
                    <p:oleObj name="Equation" r:id="rId26" imgW="291973" imgH="203112"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066800"/>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4" name="Object 28"/>
              <p:cNvGraphicFramePr>
                <a:graphicFrameLocks noChangeAspect="1"/>
              </p:cNvGraphicFramePr>
              <p:nvPr/>
            </p:nvGraphicFramePr>
            <p:xfrm>
              <a:off x="838200" y="1600200"/>
              <a:ext cx="685800" cy="457200"/>
            </p:xfrm>
            <a:graphic>
              <a:graphicData uri="http://schemas.openxmlformats.org/presentationml/2006/ole">
                <mc:AlternateContent xmlns:mc="http://schemas.openxmlformats.org/markup-compatibility/2006">
                  <mc:Choice xmlns:v="urn:schemas-microsoft-com:vml" Requires="v">
                    <p:oleObj spid="_x0000_s40757" name="Equation" r:id="rId27" imgW="291973" imgH="203112" progId="Equation.DSMT4">
                      <p:embed/>
                    </p:oleObj>
                  </mc:Choice>
                  <mc:Fallback>
                    <p:oleObj name="Equation" r:id="rId27" imgW="291973" imgH="203112"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600200"/>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749" name="Object 19"/>
            <p:cNvGraphicFramePr>
              <a:graphicFrameLocks noChangeAspect="1"/>
            </p:cNvGraphicFramePr>
            <p:nvPr/>
          </p:nvGraphicFramePr>
          <p:xfrm>
            <a:off x="7842250" y="1682750"/>
            <a:ext cx="311150" cy="298450"/>
          </p:xfrm>
          <a:graphic>
            <a:graphicData uri="http://schemas.openxmlformats.org/presentationml/2006/ole">
              <mc:AlternateContent xmlns:mc="http://schemas.openxmlformats.org/markup-compatibility/2006">
                <mc:Choice xmlns:v="urn:schemas-microsoft-com:vml" Requires="v">
                  <p:oleObj spid="_x0000_s40758" name="Equation" r:id="rId28" imgW="164957" imgH="139579" progId="Equation.DSMT4">
                    <p:embed/>
                  </p:oleObj>
                </mc:Choice>
                <mc:Fallback>
                  <p:oleObj name="Equation" r:id="rId28" imgW="164957" imgH="139579" progId="Equation.DSMT4">
                    <p:embed/>
                    <p:pic>
                      <p:nvPicPr>
                        <p:cNvPr id="0"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42250" y="1682750"/>
                          <a:ext cx="31115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457200"/>
            <a:ext cx="8229600" cy="5592763"/>
          </a:xfrm>
        </p:spPr>
        <p:txBody>
          <a:bodyPr/>
          <a:lstStyle/>
          <a:p>
            <a:pPr eaLnBrk="1" hangingPunct="1">
              <a:lnSpc>
                <a:spcPct val="200000"/>
              </a:lnSpc>
              <a:buFontTx/>
              <a:buNone/>
            </a:pPr>
            <a:r>
              <a:rPr lang="zh-CN" altLang="en-US" sz="2200" smtClean="0"/>
              <a:t>例</a:t>
            </a:r>
            <a:r>
              <a:rPr lang="en-US" altLang="zh-CN" sz="2200" smtClean="0"/>
              <a:t>3.</a:t>
            </a:r>
            <a:r>
              <a:rPr lang="zh-CN" altLang="en-US" sz="2200" smtClean="0"/>
              <a:t>已知                                     初始条件：                          </a:t>
            </a:r>
            <a:r>
              <a:rPr lang="en-US" altLang="zh-CN" sz="2200" smtClean="0"/>
              <a:t>     </a:t>
            </a:r>
            <a:r>
              <a:rPr lang="zh-CN" altLang="en-US" sz="2200" smtClean="0"/>
              <a:t>，</a:t>
            </a:r>
          </a:p>
          <a:p>
            <a:pPr eaLnBrk="1" hangingPunct="1">
              <a:lnSpc>
                <a:spcPct val="200000"/>
              </a:lnSpc>
              <a:buFontTx/>
              <a:buNone/>
            </a:pPr>
            <a:r>
              <a:rPr lang="zh-CN" altLang="en-US" sz="2200" smtClean="0"/>
              <a:t>            （表示</a:t>
            </a:r>
            <a:r>
              <a:rPr lang="en-US" altLang="zh-CN" sz="2200" i="1" smtClean="0"/>
              <a:t>    </a:t>
            </a:r>
            <a:r>
              <a:rPr lang="zh-CN" altLang="en-US" sz="2200" smtClean="0"/>
              <a:t>维向量）那么在               中，求       使系统从初态      转移到       并使                                                              为极小或极大，其中     ，    是     ， 的连续可微函数。</a:t>
            </a:r>
          </a:p>
        </p:txBody>
      </p:sp>
      <p:graphicFrame>
        <p:nvGraphicFramePr>
          <p:cNvPr id="32771" name="Object 19"/>
          <p:cNvGraphicFramePr>
            <a:graphicFrameLocks noChangeAspect="1"/>
          </p:cNvGraphicFramePr>
          <p:nvPr/>
        </p:nvGraphicFramePr>
        <p:xfrm>
          <a:off x="2286000" y="1511300"/>
          <a:ext cx="311150" cy="298450"/>
        </p:xfrm>
        <a:graphic>
          <a:graphicData uri="http://schemas.openxmlformats.org/presentationml/2006/ole">
            <mc:AlternateContent xmlns:mc="http://schemas.openxmlformats.org/markup-compatibility/2006">
              <mc:Choice xmlns:v="urn:schemas-microsoft-com:vml" Requires="v">
                <p:oleObj spid="_x0000_s43625" name="Equation" r:id="rId3" imgW="164957" imgH="139579" progId="Equation.DSMT4">
                  <p:embed/>
                </p:oleObj>
              </mc:Choice>
              <mc:Fallback>
                <p:oleObj name="Equation" r:id="rId3" imgW="164957" imgH="139579"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11300"/>
                        <a:ext cx="31115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72" name="组合 20"/>
          <p:cNvGrpSpPr>
            <a:grpSpLocks/>
          </p:cNvGrpSpPr>
          <p:nvPr/>
        </p:nvGrpSpPr>
        <p:grpSpPr bwMode="auto">
          <a:xfrm>
            <a:off x="952500" y="647700"/>
            <a:ext cx="7366000" cy="2559050"/>
            <a:chOff x="952500" y="647700"/>
            <a:chExt cx="7366000" cy="2559050"/>
          </a:xfrm>
        </p:grpSpPr>
        <p:pic>
          <p:nvPicPr>
            <p:cNvPr id="32773" name="Picture 5" descr="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743200"/>
              <a:ext cx="381000" cy="44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4" name="Object 15"/>
            <p:cNvGraphicFramePr>
              <a:graphicFrameLocks noChangeAspect="1"/>
            </p:cNvGraphicFramePr>
            <p:nvPr/>
          </p:nvGraphicFramePr>
          <p:xfrm>
            <a:off x="7924800" y="685800"/>
            <a:ext cx="393700" cy="387350"/>
          </p:xfrm>
          <a:graphic>
            <a:graphicData uri="http://schemas.openxmlformats.org/presentationml/2006/ole">
              <mc:AlternateContent xmlns:mc="http://schemas.openxmlformats.org/markup-compatibility/2006">
                <mc:Choice xmlns:v="urn:schemas-microsoft-com:vml" Requires="v">
                  <p:oleObj spid="_x0000_s43626" name="Equation" r:id="rId6" imgW="177492" imgH="164814" progId="Equation.DSMT4">
                    <p:embed/>
                  </p:oleObj>
                </mc:Choice>
                <mc:Fallback>
                  <p:oleObj name="Equation" r:id="rId6" imgW="177492" imgH="164814"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685800"/>
                          <a:ext cx="3937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16"/>
            <p:cNvGraphicFramePr>
              <a:graphicFrameLocks noChangeAspect="1"/>
            </p:cNvGraphicFramePr>
            <p:nvPr/>
          </p:nvGraphicFramePr>
          <p:xfrm>
            <a:off x="7046912" y="685800"/>
            <a:ext cx="954088" cy="457200"/>
          </p:xfrm>
          <a:graphic>
            <a:graphicData uri="http://schemas.openxmlformats.org/presentationml/2006/ole">
              <mc:AlternateContent xmlns:mc="http://schemas.openxmlformats.org/markup-compatibility/2006">
                <mc:Choice xmlns:v="urn:schemas-microsoft-com:vml" Requires="v">
                  <p:oleObj spid="_x0000_s43627" name="Equation" r:id="rId8" imgW="406048" imgH="203024" progId="Equation.DSMT4">
                    <p:embed/>
                  </p:oleObj>
                </mc:Choice>
                <mc:Fallback>
                  <p:oleObj name="Equation" r:id="rId8" imgW="406048" imgH="203024"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6912" y="685800"/>
                          <a:ext cx="954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17"/>
            <p:cNvGraphicFramePr>
              <a:graphicFrameLocks noChangeAspect="1"/>
            </p:cNvGraphicFramePr>
            <p:nvPr/>
          </p:nvGraphicFramePr>
          <p:xfrm>
            <a:off x="6559550" y="1447800"/>
            <a:ext cx="603250" cy="412750"/>
          </p:xfrm>
          <a:graphic>
            <a:graphicData uri="http://schemas.openxmlformats.org/presentationml/2006/ole">
              <mc:AlternateContent xmlns:mc="http://schemas.openxmlformats.org/markup-compatibility/2006">
                <mc:Choice xmlns:v="urn:schemas-microsoft-com:vml" Requires="v">
                  <p:oleObj spid="_x0000_s43628" name="Equation" r:id="rId10" imgW="291847" imgH="215713" progId="Equation.DSMT4">
                    <p:embed/>
                  </p:oleObj>
                </mc:Choice>
                <mc:Fallback>
                  <p:oleObj name="Equation" r:id="rId10" imgW="291847" imgH="215713"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9550" y="1447800"/>
                          <a:ext cx="6032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18"/>
            <p:cNvGraphicFramePr>
              <a:graphicFrameLocks noChangeAspect="1"/>
            </p:cNvGraphicFramePr>
            <p:nvPr/>
          </p:nvGraphicFramePr>
          <p:xfrm>
            <a:off x="3657600" y="1905000"/>
            <a:ext cx="4547577" cy="933450"/>
          </p:xfrm>
          <a:graphic>
            <a:graphicData uri="http://schemas.openxmlformats.org/presentationml/2006/ole">
              <mc:AlternateContent xmlns:mc="http://schemas.openxmlformats.org/markup-compatibility/2006">
                <mc:Choice xmlns:v="urn:schemas-microsoft-com:vml" Requires="v">
                  <p:oleObj spid="_x0000_s43629" name="Equation" r:id="rId12" imgW="2413000" imgH="495300" progId="Equation.DSMT4">
                    <p:embed/>
                  </p:oleObj>
                </mc:Choice>
                <mc:Fallback>
                  <p:oleObj name="Equation" r:id="rId12" imgW="2413000" imgH="4953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1905000"/>
                          <a:ext cx="454757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7"/>
            <p:cNvGraphicFramePr>
              <a:graphicFrameLocks noChangeAspect="1"/>
            </p:cNvGraphicFramePr>
            <p:nvPr/>
          </p:nvGraphicFramePr>
          <p:xfrm>
            <a:off x="3383692" y="2819400"/>
            <a:ext cx="502508" cy="387350"/>
          </p:xfrm>
          <a:graphic>
            <a:graphicData uri="http://schemas.openxmlformats.org/presentationml/2006/ole">
              <mc:AlternateContent xmlns:mc="http://schemas.openxmlformats.org/markup-compatibility/2006">
                <mc:Choice xmlns:v="urn:schemas-microsoft-com:vml" Requires="v">
                  <p:oleObj spid="_x0000_s43630" name="Equation" r:id="rId14" imgW="152268" imgH="164957" progId="Equation.DSMT4">
                    <p:embed/>
                  </p:oleObj>
                </mc:Choice>
                <mc:Fallback>
                  <p:oleObj name="Equation" r:id="rId14" imgW="152268" imgH="164957"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3692" y="2819400"/>
                          <a:ext cx="50250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20"/>
            <p:cNvGraphicFramePr>
              <a:graphicFrameLocks noChangeAspect="1"/>
            </p:cNvGraphicFramePr>
            <p:nvPr/>
          </p:nvGraphicFramePr>
          <p:xfrm>
            <a:off x="4724400" y="2819400"/>
            <a:ext cx="374650" cy="374650"/>
          </p:xfrm>
          <a:graphic>
            <a:graphicData uri="http://schemas.openxmlformats.org/presentationml/2006/ole">
              <mc:AlternateContent xmlns:mc="http://schemas.openxmlformats.org/markup-compatibility/2006">
                <mc:Choice xmlns:v="urn:schemas-microsoft-com:vml" Requires="v">
                  <p:oleObj spid="_x0000_s43631" name="Equation" r:id="rId16" imgW="139700" imgH="139700" progId="Equation.DSMT4">
                    <p:embed/>
                  </p:oleObj>
                </mc:Choice>
                <mc:Fallback>
                  <p:oleObj name="Equation" r:id="rId16" imgW="139700" imgH="1397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24400" y="2819400"/>
                          <a:ext cx="3746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21"/>
            <p:cNvGraphicFramePr>
              <a:graphicFrameLocks noChangeAspect="1"/>
            </p:cNvGraphicFramePr>
            <p:nvPr/>
          </p:nvGraphicFramePr>
          <p:xfrm>
            <a:off x="5181600" y="2819400"/>
            <a:ext cx="273050" cy="381000"/>
          </p:xfrm>
          <a:graphic>
            <a:graphicData uri="http://schemas.openxmlformats.org/presentationml/2006/ole">
              <mc:AlternateContent xmlns:mc="http://schemas.openxmlformats.org/markup-compatibility/2006">
                <mc:Choice xmlns:v="urn:schemas-microsoft-com:vml" Requires="v">
                  <p:oleObj spid="_x0000_s43632" name="Equation" r:id="rId18" imgW="88746" imgH="152136" progId="Equation.DSMT4">
                    <p:embed/>
                  </p:oleObj>
                </mc:Choice>
                <mc:Fallback>
                  <p:oleObj name="Equation" r:id="rId18" imgW="88746" imgH="152136"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2819400"/>
                          <a:ext cx="2730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22"/>
            <p:cNvGraphicFramePr>
              <a:graphicFrameLocks noChangeAspect="1"/>
            </p:cNvGraphicFramePr>
            <p:nvPr/>
          </p:nvGraphicFramePr>
          <p:xfrm>
            <a:off x="1601788" y="685800"/>
            <a:ext cx="2906712" cy="482600"/>
          </p:xfrm>
          <a:graphic>
            <a:graphicData uri="http://schemas.openxmlformats.org/presentationml/2006/ole">
              <mc:AlternateContent xmlns:mc="http://schemas.openxmlformats.org/markup-compatibility/2006">
                <mc:Choice xmlns:v="urn:schemas-microsoft-com:vml" Requires="v">
                  <p:oleObj spid="_x0000_s43633" name="Equation" r:id="rId20" imgW="1511300" imgH="203200" progId="Equation.DSMT4">
                    <p:embed/>
                  </p:oleObj>
                </mc:Choice>
                <mc:Fallback>
                  <p:oleObj name="Equation" r:id="rId20" imgW="1511300" imgH="203200"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01788" y="685800"/>
                          <a:ext cx="29067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23"/>
            <p:cNvGraphicFramePr>
              <a:graphicFrameLocks noChangeAspect="1"/>
            </p:cNvGraphicFramePr>
            <p:nvPr/>
          </p:nvGraphicFramePr>
          <p:xfrm>
            <a:off x="952500" y="1371600"/>
            <a:ext cx="571500" cy="476250"/>
          </p:xfrm>
          <a:graphic>
            <a:graphicData uri="http://schemas.openxmlformats.org/presentationml/2006/ole">
              <mc:AlternateContent xmlns:mc="http://schemas.openxmlformats.org/markup-compatibility/2006">
                <mc:Choice xmlns:v="urn:schemas-microsoft-com:vml" Requires="v">
                  <p:oleObj spid="_x0000_s43634" name="Equation" r:id="rId22" imgW="228600" imgH="190500" progId="Equation.DSMT4">
                    <p:embed/>
                  </p:oleObj>
                </mc:Choice>
                <mc:Fallback>
                  <p:oleObj name="Equation" r:id="rId22" imgW="228600" imgH="190500" progId="Equation.DSMT4">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2500" y="1371600"/>
                          <a:ext cx="5715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3" name="Object 24"/>
            <p:cNvGraphicFramePr>
              <a:graphicFrameLocks noChangeAspect="1"/>
            </p:cNvGraphicFramePr>
            <p:nvPr/>
          </p:nvGraphicFramePr>
          <p:xfrm>
            <a:off x="4565650" y="1295400"/>
            <a:ext cx="1225550" cy="662459"/>
          </p:xfrm>
          <a:graphic>
            <a:graphicData uri="http://schemas.openxmlformats.org/presentationml/2006/ole">
              <mc:AlternateContent xmlns:mc="http://schemas.openxmlformats.org/markup-compatibility/2006">
                <mc:Choice xmlns:v="urn:schemas-microsoft-com:vml" Requires="v">
                  <p:oleObj spid="_x0000_s43635" name="Equation" r:id="rId24" imgW="469696" imgH="253890" progId="Equation.DSMT4">
                    <p:embed/>
                  </p:oleObj>
                </mc:Choice>
                <mc:Fallback>
                  <p:oleObj name="Equation" r:id="rId24" imgW="469696" imgH="253890" progId="Equation.DSMT4">
                    <p:embed/>
                    <p:pic>
                      <p:nvPicPr>
                        <p:cNvPr id="0"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65650" y="1295400"/>
                          <a:ext cx="1225550" cy="662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25"/>
            <p:cNvGraphicFramePr>
              <a:graphicFrameLocks noChangeAspect="1"/>
            </p:cNvGraphicFramePr>
            <p:nvPr/>
          </p:nvGraphicFramePr>
          <p:xfrm>
            <a:off x="5715000" y="647700"/>
            <a:ext cx="1403350" cy="495300"/>
          </p:xfrm>
          <a:graphic>
            <a:graphicData uri="http://schemas.openxmlformats.org/presentationml/2006/ole">
              <mc:AlternateContent xmlns:mc="http://schemas.openxmlformats.org/markup-compatibility/2006">
                <mc:Choice xmlns:v="urn:schemas-microsoft-com:vml" Requires="v">
                  <p:oleObj spid="_x0000_s43636" name="Equation" r:id="rId26" imgW="647700" imgH="228600" progId="Equation.DSMT4">
                    <p:embed/>
                  </p:oleObj>
                </mc:Choice>
                <mc:Fallback>
                  <p:oleObj name="Equation" r:id="rId26" imgW="647700" imgH="228600" progId="Equation.DSMT4">
                    <p:embed/>
                    <p:pic>
                      <p:nvPicPr>
                        <p:cNvPr id="0"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15000" y="647700"/>
                          <a:ext cx="14033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26"/>
            <p:cNvGraphicFramePr>
              <a:graphicFrameLocks noChangeAspect="1"/>
            </p:cNvGraphicFramePr>
            <p:nvPr/>
          </p:nvGraphicFramePr>
          <p:xfrm>
            <a:off x="1143000" y="2057400"/>
            <a:ext cx="546100" cy="506186"/>
          </p:xfrm>
          <a:graphic>
            <a:graphicData uri="http://schemas.openxmlformats.org/presentationml/2006/ole">
              <mc:AlternateContent xmlns:mc="http://schemas.openxmlformats.org/markup-compatibility/2006">
                <mc:Choice xmlns:v="urn:schemas-microsoft-com:vml" Requires="v">
                  <p:oleObj spid="_x0000_s43637" name="Equation" r:id="rId28" imgW="177646" imgH="228402" progId="Equation.DSMT4">
                    <p:embed/>
                  </p:oleObj>
                </mc:Choice>
                <mc:Fallback>
                  <p:oleObj name="Equation" r:id="rId28" imgW="177646" imgH="228402" progId="Equation.DSMT4">
                    <p:embed/>
                    <p:pic>
                      <p:nvPicPr>
                        <p:cNvPr id="0" name="Object 2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43000" y="2057400"/>
                          <a:ext cx="546100" cy="506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28"/>
            <p:cNvGraphicFramePr>
              <a:graphicFrameLocks noChangeAspect="1"/>
            </p:cNvGraphicFramePr>
            <p:nvPr/>
          </p:nvGraphicFramePr>
          <p:xfrm>
            <a:off x="2514600" y="2057400"/>
            <a:ext cx="458611" cy="495300"/>
          </p:xfrm>
          <a:graphic>
            <a:graphicData uri="http://schemas.openxmlformats.org/presentationml/2006/ole">
              <mc:AlternateContent xmlns:mc="http://schemas.openxmlformats.org/markup-compatibility/2006">
                <mc:Choice xmlns:v="urn:schemas-microsoft-com:vml" Requires="v">
                  <p:oleObj spid="_x0000_s43638" name="Equation" r:id="rId30" imgW="177646" imgH="228402" progId="Equation.DSMT4">
                    <p:embed/>
                  </p:oleObj>
                </mc:Choice>
                <mc:Fallback>
                  <p:oleObj name="Equation" r:id="rId30" imgW="177646" imgH="228402" progId="Equation.DSMT4">
                    <p:embed/>
                    <p:pic>
                      <p:nvPicPr>
                        <p:cNvPr id="0" name="Object 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514600" y="2057400"/>
                          <a:ext cx="458611"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200" smtClean="0"/>
              <a:t>6.  </a:t>
            </a:r>
            <a:r>
              <a:rPr lang="zh-CN" altLang="en-US" sz="3200" smtClean="0"/>
              <a:t>最优控制的方式</a:t>
            </a:r>
          </a:p>
        </p:txBody>
      </p:sp>
      <p:sp>
        <p:nvSpPr>
          <p:cNvPr id="33795"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zh-CN" altLang="en-US" sz="2000" smtClean="0"/>
              <a:t>时间最优控制</a:t>
            </a:r>
          </a:p>
          <a:p>
            <a:pPr eaLnBrk="1" hangingPunct="1">
              <a:lnSpc>
                <a:spcPct val="90000"/>
              </a:lnSpc>
              <a:buFont typeface="Wingdings" pitchFamily="2" charset="2"/>
              <a:buChar char="Ø"/>
            </a:pPr>
            <a:endParaRPr lang="zh-CN" altLang="en-US" sz="2000" smtClean="0"/>
          </a:p>
          <a:p>
            <a:pPr eaLnBrk="1" hangingPunct="1">
              <a:lnSpc>
                <a:spcPct val="90000"/>
              </a:lnSpc>
              <a:buFont typeface="Wingdings" pitchFamily="2" charset="2"/>
              <a:buChar char="Ø"/>
            </a:pPr>
            <a:r>
              <a:rPr lang="zh-CN" altLang="en-US" sz="2000" smtClean="0"/>
              <a:t>最少燃料控制</a:t>
            </a:r>
          </a:p>
          <a:p>
            <a:pPr eaLnBrk="1" hangingPunct="1">
              <a:lnSpc>
                <a:spcPct val="90000"/>
              </a:lnSpc>
              <a:buFont typeface="Wingdings" pitchFamily="2" charset="2"/>
              <a:buChar char="Ø"/>
            </a:pPr>
            <a:endParaRPr lang="zh-CN" altLang="en-US" sz="2000" smtClean="0"/>
          </a:p>
          <a:p>
            <a:pPr eaLnBrk="1" hangingPunct="1">
              <a:lnSpc>
                <a:spcPct val="90000"/>
              </a:lnSpc>
              <a:buFont typeface="Wingdings" pitchFamily="2" charset="2"/>
              <a:buChar char="Ø"/>
            </a:pPr>
            <a:r>
              <a:rPr lang="zh-CN" altLang="en-US" sz="2000" smtClean="0"/>
              <a:t>线性二次型调节器                                       </a:t>
            </a:r>
            <a:r>
              <a:rPr lang="en-US" altLang="zh-CN" sz="2000" smtClean="0"/>
              <a:t>,    </a:t>
            </a:r>
            <a:r>
              <a:rPr lang="zh-CN" altLang="en-US" sz="2000" smtClean="0"/>
              <a:t>为权矩阵</a:t>
            </a:r>
          </a:p>
          <a:p>
            <a:pPr eaLnBrk="1" hangingPunct="1">
              <a:lnSpc>
                <a:spcPct val="90000"/>
              </a:lnSpc>
              <a:buFont typeface="Wingdings" pitchFamily="2" charset="2"/>
              <a:buNone/>
            </a:pPr>
            <a:endParaRPr lang="zh-CN" altLang="en-US" sz="2000" smtClean="0"/>
          </a:p>
          <a:p>
            <a:pPr eaLnBrk="1" hangingPunct="1">
              <a:lnSpc>
                <a:spcPct val="90000"/>
              </a:lnSpc>
              <a:buFont typeface="Wingdings" pitchFamily="2" charset="2"/>
              <a:buChar char="Ø"/>
            </a:pPr>
            <a:r>
              <a:rPr lang="zh-CN" altLang="en-US" sz="2000" smtClean="0"/>
              <a:t>跟踪最优控制</a:t>
            </a:r>
          </a:p>
          <a:p>
            <a:pPr eaLnBrk="1" hangingPunct="1">
              <a:lnSpc>
                <a:spcPct val="90000"/>
              </a:lnSpc>
              <a:buFont typeface="Wingdings" pitchFamily="2" charset="2"/>
              <a:buNone/>
            </a:pPr>
            <a:r>
              <a:rPr lang="zh-CN" altLang="en-US" sz="2000" smtClean="0"/>
              <a:t>         </a:t>
            </a:r>
          </a:p>
          <a:p>
            <a:pPr eaLnBrk="1" hangingPunct="1">
              <a:lnSpc>
                <a:spcPct val="90000"/>
              </a:lnSpc>
              <a:buFont typeface="Wingdings" pitchFamily="2" charset="2"/>
              <a:buNone/>
            </a:pPr>
            <a:r>
              <a:rPr lang="zh-CN" altLang="en-US" sz="2000" smtClean="0"/>
              <a:t>         是跟踪的跟定状态</a:t>
            </a:r>
          </a:p>
          <a:p>
            <a:pPr eaLnBrk="1" hangingPunct="1">
              <a:lnSpc>
                <a:spcPct val="90000"/>
              </a:lnSpc>
              <a:buFont typeface="Wingdings" pitchFamily="2" charset="2"/>
              <a:buChar char="Ø"/>
            </a:pPr>
            <a:endParaRPr lang="en-US" altLang="zh-CN" sz="2000" smtClean="0"/>
          </a:p>
          <a:p>
            <a:pPr eaLnBrk="1" hangingPunct="1">
              <a:lnSpc>
                <a:spcPct val="90000"/>
              </a:lnSpc>
              <a:buFont typeface="Wingdings" pitchFamily="2" charset="2"/>
              <a:buChar char="Ø"/>
            </a:pPr>
            <a:r>
              <a:rPr lang="zh-CN" altLang="en-US" sz="2000" smtClean="0"/>
              <a:t>终端控制： 在规定的时间内使系统尽可能接近终端要求值</a:t>
            </a:r>
          </a:p>
          <a:p>
            <a:pPr eaLnBrk="1" hangingPunct="1">
              <a:lnSpc>
                <a:spcPct val="90000"/>
              </a:lnSpc>
              <a:buFont typeface="Wingdings" pitchFamily="2" charset="2"/>
              <a:buNone/>
            </a:pPr>
            <a:r>
              <a:rPr lang="zh-CN" altLang="en-US" sz="2000" smtClean="0"/>
              <a:t>                                    </a:t>
            </a:r>
          </a:p>
          <a:p>
            <a:pPr eaLnBrk="1" hangingPunct="1">
              <a:lnSpc>
                <a:spcPct val="90000"/>
              </a:lnSpc>
              <a:buFont typeface="Wingdings" pitchFamily="2" charset="2"/>
              <a:buNone/>
            </a:pPr>
            <a:r>
              <a:rPr lang="zh-CN" altLang="en-US" sz="2000" smtClean="0"/>
              <a:t>                                             自由       或           固定</a:t>
            </a:r>
          </a:p>
          <a:p>
            <a:pPr eaLnBrk="1" hangingPunct="1">
              <a:lnSpc>
                <a:spcPct val="90000"/>
              </a:lnSpc>
              <a:buFont typeface="Wingdings" pitchFamily="2" charset="2"/>
              <a:buNone/>
            </a:pPr>
            <a:r>
              <a:rPr lang="zh-CN" altLang="en-US" sz="2000" smtClean="0"/>
              <a:t>                                             固定                     自由</a:t>
            </a:r>
          </a:p>
          <a:p>
            <a:pPr eaLnBrk="1" hangingPunct="1">
              <a:lnSpc>
                <a:spcPct val="90000"/>
              </a:lnSpc>
              <a:buFont typeface="Wingdings" pitchFamily="2" charset="2"/>
              <a:buChar char="Ø"/>
            </a:pPr>
            <a:endParaRPr lang="zh-CN" altLang="en-US" sz="2000" smtClean="0"/>
          </a:p>
          <a:p>
            <a:pPr eaLnBrk="1" hangingPunct="1">
              <a:lnSpc>
                <a:spcPct val="90000"/>
              </a:lnSpc>
              <a:buFont typeface="Wingdings" pitchFamily="2" charset="2"/>
              <a:buChar char="Ø"/>
            </a:pPr>
            <a:endParaRPr lang="en-US" altLang="zh-CN" sz="2000" smtClean="0"/>
          </a:p>
        </p:txBody>
      </p:sp>
      <p:grpSp>
        <p:nvGrpSpPr>
          <p:cNvPr id="33796" name="组合 30"/>
          <p:cNvGrpSpPr>
            <a:grpSpLocks/>
          </p:cNvGrpSpPr>
          <p:nvPr/>
        </p:nvGrpSpPr>
        <p:grpSpPr bwMode="auto">
          <a:xfrm>
            <a:off x="762000" y="1371600"/>
            <a:ext cx="5192713" cy="5062538"/>
            <a:chOff x="762000" y="1371600"/>
            <a:chExt cx="5192843" cy="5061857"/>
          </a:xfrm>
        </p:grpSpPr>
        <p:sp>
          <p:nvSpPr>
            <p:cNvPr id="33797" name="Rectangle 5"/>
            <p:cNvSpPr>
              <a:spLocks noChangeArrowheads="1"/>
            </p:cNvSpPr>
            <p:nvPr/>
          </p:nvSpPr>
          <p:spPr bwMode="auto">
            <a:xfrm>
              <a:off x="4267200" y="1614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a:t>
              </a:r>
            </a:p>
          </p:txBody>
        </p:sp>
        <p:sp>
          <p:nvSpPr>
            <p:cNvPr id="33798" name="AutoShape 17"/>
            <p:cNvSpPr>
              <a:spLocks/>
            </p:cNvSpPr>
            <p:nvPr/>
          </p:nvSpPr>
          <p:spPr bwMode="auto">
            <a:xfrm>
              <a:off x="3124200" y="5715000"/>
              <a:ext cx="152400" cy="533400"/>
            </a:xfrm>
            <a:prstGeom prst="leftBrace">
              <a:avLst>
                <a:gd name="adj1" fmla="val 250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799" name="AutoShape 18"/>
            <p:cNvSpPr>
              <a:spLocks/>
            </p:cNvSpPr>
            <p:nvPr/>
          </p:nvSpPr>
          <p:spPr bwMode="auto">
            <a:xfrm>
              <a:off x="5181715" y="5714344"/>
              <a:ext cx="152400" cy="533400"/>
            </a:xfrm>
            <a:prstGeom prst="leftBrace">
              <a:avLst>
                <a:gd name="adj1" fmla="val 2500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3800" name="Object 49"/>
            <p:cNvGraphicFramePr>
              <a:graphicFrameLocks noChangeAspect="1"/>
            </p:cNvGraphicFramePr>
            <p:nvPr/>
          </p:nvGraphicFramePr>
          <p:xfrm>
            <a:off x="2438400" y="1371600"/>
            <a:ext cx="1981200" cy="914400"/>
          </p:xfrm>
          <a:graphic>
            <a:graphicData uri="http://schemas.openxmlformats.org/presentationml/2006/ole">
              <mc:AlternateContent xmlns:mc="http://schemas.openxmlformats.org/markup-compatibility/2006">
                <mc:Choice xmlns:v="urn:schemas-microsoft-com:vml" Requires="v">
                  <p:oleObj spid="_x0000_s45486" name="Equation" r:id="rId3" imgW="698197" imgH="495085" progId="Equation.DSMT4">
                    <p:embed/>
                  </p:oleObj>
                </mc:Choice>
                <mc:Fallback>
                  <p:oleObj name="Equation" r:id="rId3" imgW="698197" imgH="495085" progId="Equation.DSMT4">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1981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9"/>
            <p:cNvGraphicFramePr>
              <a:graphicFrameLocks noChangeAspect="1"/>
            </p:cNvGraphicFramePr>
            <p:nvPr/>
          </p:nvGraphicFramePr>
          <p:xfrm>
            <a:off x="4540250" y="1600200"/>
            <a:ext cx="1098550" cy="457200"/>
          </p:xfrm>
          <a:graphic>
            <a:graphicData uri="http://schemas.openxmlformats.org/presentationml/2006/ole">
              <mc:AlternateContent xmlns:mc="http://schemas.openxmlformats.org/markup-compatibility/2006">
                <mc:Choice xmlns:v="urn:schemas-microsoft-com:vml" Requires="v">
                  <p:oleObj spid="_x0000_s45487" name="Equation" r:id="rId5" imgW="368300" imgH="228600" progId="Equation.DSMT4">
                    <p:embed/>
                  </p:oleObj>
                </mc:Choice>
                <mc:Fallback>
                  <p:oleObj name="Equation" r:id="rId5" imgW="368300" imgH="2286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0250" y="1600200"/>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20"/>
            <p:cNvGraphicFramePr>
              <a:graphicFrameLocks noChangeAspect="1"/>
            </p:cNvGraphicFramePr>
            <p:nvPr/>
          </p:nvGraphicFramePr>
          <p:xfrm>
            <a:off x="2438206" y="2036403"/>
            <a:ext cx="2057399" cy="935182"/>
          </p:xfrm>
          <a:graphic>
            <a:graphicData uri="http://schemas.openxmlformats.org/presentationml/2006/ole">
              <mc:AlternateContent xmlns:mc="http://schemas.openxmlformats.org/markup-compatibility/2006">
                <mc:Choice xmlns:v="urn:schemas-microsoft-com:vml" Requires="v">
                  <p:oleObj spid="_x0000_s45488" name="Equation" r:id="rId7" imgW="837836" imgH="495085" progId="Equation.DSMT4">
                    <p:embed/>
                  </p:oleObj>
                </mc:Choice>
                <mc:Fallback>
                  <p:oleObj name="Equation" r:id="rId7" imgW="837836" imgH="495085"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206" y="2036403"/>
                          <a:ext cx="2057399" cy="935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21"/>
            <p:cNvGraphicFramePr>
              <a:graphicFrameLocks noChangeAspect="1"/>
            </p:cNvGraphicFramePr>
            <p:nvPr/>
          </p:nvGraphicFramePr>
          <p:xfrm>
            <a:off x="2971800" y="2743200"/>
            <a:ext cx="2438400" cy="875968"/>
          </p:xfrm>
          <a:graphic>
            <a:graphicData uri="http://schemas.openxmlformats.org/presentationml/2006/ole">
              <mc:AlternateContent xmlns:mc="http://schemas.openxmlformats.org/markup-compatibility/2006">
                <mc:Choice xmlns:v="urn:schemas-microsoft-com:vml" Requires="v">
                  <p:oleObj spid="_x0000_s45489" name="Equation" r:id="rId9" imgW="1459866" imgH="495085" progId="Equation.DSMT4">
                    <p:embed/>
                  </p:oleObj>
                </mc:Choice>
                <mc:Fallback>
                  <p:oleObj name="Equation" r:id="rId9" imgW="1459866" imgH="495085"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743200"/>
                          <a:ext cx="2438400" cy="8759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4" name="Object 22"/>
            <p:cNvGraphicFramePr>
              <a:graphicFrameLocks noChangeAspect="1"/>
            </p:cNvGraphicFramePr>
            <p:nvPr/>
          </p:nvGraphicFramePr>
          <p:xfrm>
            <a:off x="5372100" y="2971585"/>
            <a:ext cx="495300" cy="330200"/>
          </p:xfrm>
          <a:graphic>
            <a:graphicData uri="http://schemas.openxmlformats.org/presentationml/2006/ole">
              <mc:AlternateContent xmlns:mc="http://schemas.openxmlformats.org/markup-compatibility/2006">
                <mc:Choice xmlns:v="urn:schemas-microsoft-com:vml" Requires="v">
                  <p:oleObj spid="_x0000_s45490" name="Equation" r:id="rId11" imgW="152268" imgH="203024" progId="Equation.DSMT4">
                    <p:embed/>
                  </p:oleObj>
                </mc:Choice>
                <mc:Fallback>
                  <p:oleObj name="Equation" r:id="rId11" imgW="152268" imgH="203024"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2100" y="2971585"/>
                          <a:ext cx="495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5" name="Object 23"/>
            <p:cNvGraphicFramePr>
              <a:graphicFrameLocks noChangeAspect="1"/>
            </p:cNvGraphicFramePr>
            <p:nvPr/>
          </p:nvGraphicFramePr>
          <p:xfrm>
            <a:off x="5715000" y="2971800"/>
            <a:ext cx="239843" cy="304800"/>
          </p:xfrm>
          <a:graphic>
            <a:graphicData uri="http://schemas.openxmlformats.org/presentationml/2006/ole">
              <mc:AlternateContent xmlns:mc="http://schemas.openxmlformats.org/markup-compatibility/2006">
                <mc:Choice xmlns:v="urn:schemas-microsoft-com:vml" Requires="v">
                  <p:oleObj spid="_x0000_s45491" name="Equation" r:id="rId13" imgW="152268" imgH="164957" progId="Equation.DSMT4">
                    <p:embed/>
                  </p:oleObj>
                </mc:Choice>
                <mc:Fallback>
                  <p:oleObj name="Equation" r:id="rId13" imgW="152268" imgH="164957"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2971800"/>
                          <a:ext cx="23984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24"/>
            <p:cNvGraphicFramePr>
              <a:graphicFrameLocks noChangeAspect="1"/>
            </p:cNvGraphicFramePr>
            <p:nvPr/>
          </p:nvGraphicFramePr>
          <p:xfrm>
            <a:off x="2438206" y="3428723"/>
            <a:ext cx="3395268" cy="838087"/>
          </p:xfrm>
          <a:graphic>
            <a:graphicData uri="http://schemas.openxmlformats.org/presentationml/2006/ole">
              <mc:AlternateContent xmlns:mc="http://schemas.openxmlformats.org/markup-compatibility/2006">
                <mc:Choice xmlns:v="urn:schemas-microsoft-com:vml" Requires="v">
                  <p:oleObj spid="_x0000_s45492" name="Equation" r:id="rId15" imgW="2005729" imgH="495085" progId="Equation.DSMT4">
                    <p:embed/>
                  </p:oleObj>
                </mc:Choice>
                <mc:Fallback>
                  <p:oleObj name="Equation" r:id="rId15" imgW="2005729" imgH="495085"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8206" y="3428723"/>
                          <a:ext cx="3395268" cy="838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25"/>
            <p:cNvGraphicFramePr>
              <a:graphicFrameLocks noChangeAspect="1"/>
            </p:cNvGraphicFramePr>
            <p:nvPr/>
          </p:nvGraphicFramePr>
          <p:xfrm>
            <a:off x="762000" y="4229100"/>
            <a:ext cx="393700" cy="419100"/>
          </p:xfrm>
          <a:graphic>
            <a:graphicData uri="http://schemas.openxmlformats.org/presentationml/2006/ole">
              <mc:AlternateContent xmlns:mc="http://schemas.openxmlformats.org/markup-compatibility/2006">
                <mc:Choice xmlns:v="urn:schemas-microsoft-com:vml" Requires="v">
                  <p:oleObj spid="_x0000_s45493" name="Equation" r:id="rId17" imgW="177646" imgH="228402" progId="Equation.DSMT4">
                    <p:embed/>
                  </p:oleObj>
                </mc:Choice>
                <mc:Fallback>
                  <p:oleObj name="Equation" r:id="rId17" imgW="177646" imgH="228402"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42291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26"/>
            <p:cNvGraphicFramePr>
              <a:graphicFrameLocks noChangeAspect="1"/>
            </p:cNvGraphicFramePr>
            <p:nvPr/>
          </p:nvGraphicFramePr>
          <p:xfrm>
            <a:off x="914400" y="5752444"/>
            <a:ext cx="2063750" cy="495300"/>
          </p:xfrm>
          <a:graphic>
            <a:graphicData uri="http://schemas.openxmlformats.org/presentationml/2006/ole">
              <mc:AlternateContent xmlns:mc="http://schemas.openxmlformats.org/markup-compatibility/2006">
                <mc:Choice xmlns:v="urn:schemas-microsoft-com:vml" Requires="v">
                  <p:oleObj spid="_x0000_s45494" name="Equation" r:id="rId19" imgW="952087" imgH="228501" progId="Equation.DSMT4">
                    <p:embed/>
                  </p:oleObj>
                </mc:Choice>
                <mc:Fallback>
                  <p:oleObj name="Equation" r:id="rId19" imgW="952087" imgH="228501"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4400" y="5752444"/>
                          <a:ext cx="2063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27"/>
            <p:cNvGraphicFramePr>
              <a:graphicFrameLocks noChangeAspect="1"/>
            </p:cNvGraphicFramePr>
            <p:nvPr/>
          </p:nvGraphicFramePr>
          <p:xfrm>
            <a:off x="3276600" y="5486400"/>
            <a:ext cx="368300" cy="609600"/>
          </p:xfrm>
          <a:graphic>
            <a:graphicData uri="http://schemas.openxmlformats.org/presentationml/2006/ole">
              <mc:AlternateContent xmlns:mc="http://schemas.openxmlformats.org/markup-compatibility/2006">
                <mc:Choice xmlns:v="urn:schemas-microsoft-com:vml" Requires="v">
                  <p:oleObj spid="_x0000_s45495" name="Equation" r:id="rId21" imgW="126890" imgH="228402" progId="Equation.DSMT4">
                    <p:embed/>
                  </p:oleObj>
                </mc:Choice>
                <mc:Fallback>
                  <p:oleObj name="Equation" r:id="rId21" imgW="126890" imgH="228402"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6600" y="5486400"/>
                          <a:ext cx="368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0" name="Object 28"/>
            <p:cNvGraphicFramePr>
              <a:graphicFrameLocks noChangeAspect="1"/>
            </p:cNvGraphicFramePr>
            <p:nvPr/>
          </p:nvGraphicFramePr>
          <p:xfrm>
            <a:off x="5334114" y="5485846"/>
            <a:ext cx="381000" cy="533400"/>
          </p:xfrm>
          <a:graphic>
            <a:graphicData uri="http://schemas.openxmlformats.org/presentationml/2006/ole">
              <mc:AlternateContent xmlns:mc="http://schemas.openxmlformats.org/markup-compatibility/2006">
                <mc:Choice xmlns:v="urn:schemas-microsoft-com:vml" Requires="v">
                  <p:oleObj spid="_x0000_s45496" name="Equation" r:id="rId23" imgW="126890" imgH="228402" progId="Equation.DSMT4">
                    <p:embed/>
                  </p:oleObj>
                </mc:Choice>
                <mc:Fallback>
                  <p:oleObj name="Equation" r:id="rId23" imgW="126890" imgH="228402" progId="Equation.DSMT4">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4114" y="5485846"/>
                          <a:ext cx="381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29"/>
            <p:cNvGraphicFramePr>
              <a:graphicFrameLocks noChangeAspect="1"/>
            </p:cNvGraphicFramePr>
            <p:nvPr/>
          </p:nvGraphicFramePr>
          <p:xfrm>
            <a:off x="3276600" y="5943600"/>
            <a:ext cx="381000" cy="489857"/>
          </p:xfrm>
          <a:graphic>
            <a:graphicData uri="http://schemas.openxmlformats.org/presentationml/2006/ole">
              <mc:AlternateContent xmlns:mc="http://schemas.openxmlformats.org/markup-compatibility/2006">
                <mc:Choice xmlns:v="urn:schemas-microsoft-com:vml" Requires="v">
                  <p:oleObj spid="_x0000_s45497" name="Equation" r:id="rId25" imgW="177646" imgH="228402" progId="Equation.DSMT4">
                    <p:embed/>
                  </p:oleObj>
                </mc:Choice>
                <mc:Fallback>
                  <p:oleObj name="Equation" r:id="rId25" imgW="177646" imgH="228402" progId="Equation.DSMT4">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76600" y="5943600"/>
                          <a:ext cx="381000" cy="489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2" name="Object 30"/>
            <p:cNvGraphicFramePr>
              <a:graphicFrameLocks noChangeAspect="1"/>
            </p:cNvGraphicFramePr>
            <p:nvPr/>
          </p:nvGraphicFramePr>
          <p:xfrm>
            <a:off x="5308600" y="5942985"/>
            <a:ext cx="348343" cy="457200"/>
          </p:xfrm>
          <a:graphic>
            <a:graphicData uri="http://schemas.openxmlformats.org/presentationml/2006/ole">
              <mc:AlternateContent xmlns:mc="http://schemas.openxmlformats.org/markup-compatibility/2006">
                <mc:Choice xmlns:v="urn:schemas-microsoft-com:vml" Requires="v">
                  <p:oleObj spid="_x0000_s45498" name="Equation" r:id="rId27" imgW="177646" imgH="228402" progId="Equation.DSMT4">
                    <p:embed/>
                  </p:oleObj>
                </mc:Choice>
                <mc:Fallback>
                  <p:oleObj name="Equation" r:id="rId27" imgW="177646" imgH="228402"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08600" y="5942985"/>
                          <a:ext cx="34834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3200" smtClean="0"/>
              <a:t>1.  </a:t>
            </a:r>
            <a:r>
              <a:rPr lang="zh-CN" altLang="en-US" sz="3200" smtClean="0"/>
              <a:t>最优化问题的分类</a:t>
            </a:r>
          </a:p>
        </p:txBody>
      </p:sp>
      <p:sp>
        <p:nvSpPr>
          <p:cNvPr id="4099" name="Rectangle 3"/>
          <p:cNvSpPr>
            <a:spLocks noGrp="1" noChangeArrowheads="1"/>
          </p:cNvSpPr>
          <p:nvPr>
            <p:ph type="body" idx="1"/>
          </p:nvPr>
        </p:nvSpPr>
        <p:spPr>
          <a:xfrm>
            <a:off x="457200" y="1143000"/>
            <a:ext cx="8229600" cy="5257800"/>
          </a:xfrm>
        </p:spPr>
        <p:txBody>
          <a:bodyPr/>
          <a:lstStyle/>
          <a:p>
            <a:pPr eaLnBrk="1" hangingPunct="1">
              <a:lnSpc>
                <a:spcPct val="80000"/>
              </a:lnSpc>
            </a:pPr>
            <a:endParaRPr lang="en-US" altLang="zh-CN" sz="1600" smtClean="0"/>
          </a:p>
          <a:p>
            <a:pPr eaLnBrk="1" hangingPunct="1">
              <a:lnSpc>
                <a:spcPct val="80000"/>
              </a:lnSpc>
            </a:pPr>
            <a:r>
              <a:rPr lang="en-US" altLang="zh-CN" sz="1800" smtClean="0"/>
              <a:t>            </a:t>
            </a:r>
            <a:r>
              <a:rPr lang="zh-CN" altLang="en-US" sz="1400" smtClean="0"/>
              <a:t>非结构化（不能用数学描述） </a:t>
            </a:r>
          </a:p>
          <a:p>
            <a:pPr eaLnBrk="1" hangingPunct="1">
              <a:lnSpc>
                <a:spcPct val="80000"/>
              </a:lnSpc>
            </a:pPr>
            <a:r>
              <a:rPr lang="zh-CN" altLang="en-US" sz="1400" smtClean="0"/>
              <a:t>最优化                                                           </a:t>
            </a:r>
            <a:r>
              <a:rPr lang="zh-CN" altLang="en-US" sz="1400" i="1" smtClean="0"/>
              <a:t>线性</a:t>
            </a:r>
          </a:p>
          <a:p>
            <a:pPr eaLnBrk="1" hangingPunct="1">
              <a:lnSpc>
                <a:spcPct val="80000"/>
              </a:lnSpc>
            </a:pPr>
            <a:r>
              <a:rPr lang="zh-CN" altLang="en-US" sz="1400" smtClean="0"/>
              <a:t>                结构化    静态优化         </a:t>
            </a:r>
            <a:r>
              <a:rPr lang="zh-CN" altLang="en-US" sz="1400" i="1" smtClean="0"/>
              <a:t>确定性</a:t>
            </a:r>
          </a:p>
          <a:p>
            <a:pPr eaLnBrk="1" hangingPunct="1">
              <a:lnSpc>
                <a:spcPct val="80000"/>
              </a:lnSpc>
            </a:pPr>
            <a:r>
              <a:rPr lang="zh-CN" altLang="en-US" sz="1400" smtClean="0"/>
              <a:t>            （能用数 （优化方法）                    </a:t>
            </a:r>
            <a:r>
              <a:rPr lang="zh-CN" altLang="en-US" sz="1400" i="1" smtClean="0"/>
              <a:t>非线性</a:t>
            </a:r>
          </a:p>
          <a:p>
            <a:pPr eaLnBrk="1" hangingPunct="1">
              <a:lnSpc>
                <a:spcPct val="80000"/>
              </a:lnSpc>
            </a:pPr>
            <a:r>
              <a:rPr lang="zh-CN" altLang="en-US" sz="1400" smtClean="0"/>
              <a:t>               学描述）（特点：变量</a:t>
            </a:r>
          </a:p>
          <a:p>
            <a:pPr eaLnBrk="1" hangingPunct="1">
              <a:lnSpc>
                <a:spcPct val="80000"/>
              </a:lnSpc>
            </a:pPr>
            <a:r>
              <a:rPr lang="zh-CN" altLang="en-US" sz="1400" smtClean="0"/>
              <a:t>                             不随时间变化，                线性</a:t>
            </a:r>
          </a:p>
          <a:p>
            <a:pPr eaLnBrk="1" hangingPunct="1">
              <a:lnSpc>
                <a:spcPct val="80000"/>
              </a:lnSpc>
            </a:pPr>
            <a:r>
              <a:rPr lang="zh-CN" altLang="en-US" sz="1400" smtClean="0"/>
              <a:t>                               求函数极值）</a:t>
            </a:r>
          </a:p>
          <a:p>
            <a:pPr eaLnBrk="1" hangingPunct="1">
              <a:lnSpc>
                <a:spcPct val="80000"/>
              </a:lnSpc>
            </a:pPr>
            <a:r>
              <a:rPr lang="zh-CN" altLang="en-US" sz="1400" smtClean="0"/>
              <a:t>                                                        随机</a:t>
            </a:r>
          </a:p>
          <a:p>
            <a:pPr eaLnBrk="1" hangingPunct="1">
              <a:lnSpc>
                <a:spcPct val="80000"/>
              </a:lnSpc>
            </a:pPr>
            <a:r>
              <a:rPr lang="zh-CN" altLang="en-US" sz="1400" smtClean="0"/>
              <a:t>                                                                     非线性</a:t>
            </a:r>
          </a:p>
          <a:p>
            <a:pPr eaLnBrk="1" hangingPunct="1">
              <a:lnSpc>
                <a:spcPct val="80000"/>
              </a:lnSpc>
            </a:pPr>
            <a:r>
              <a:rPr lang="zh-CN" altLang="en-US" sz="1400" smtClean="0"/>
              <a:t>                                                                   </a:t>
            </a:r>
          </a:p>
          <a:p>
            <a:pPr eaLnBrk="1" hangingPunct="1">
              <a:lnSpc>
                <a:spcPct val="80000"/>
              </a:lnSpc>
            </a:pPr>
            <a:r>
              <a:rPr lang="zh-CN" altLang="en-US" sz="1400" smtClean="0"/>
              <a:t>                                                                      </a:t>
            </a:r>
            <a:r>
              <a:rPr lang="zh-CN" altLang="en-US" sz="1400" b="1" smtClean="0"/>
              <a:t>线性</a:t>
            </a:r>
          </a:p>
          <a:p>
            <a:pPr eaLnBrk="1" hangingPunct="1">
              <a:lnSpc>
                <a:spcPct val="80000"/>
              </a:lnSpc>
            </a:pPr>
            <a:r>
              <a:rPr lang="zh-CN" altLang="en-US" sz="1400" smtClean="0"/>
              <a:t>                                                       </a:t>
            </a:r>
            <a:r>
              <a:rPr lang="zh-CN" altLang="en-US" sz="1400" b="1" smtClean="0"/>
              <a:t>确定性</a:t>
            </a:r>
          </a:p>
          <a:p>
            <a:pPr eaLnBrk="1" hangingPunct="1">
              <a:lnSpc>
                <a:spcPct val="80000"/>
              </a:lnSpc>
            </a:pPr>
            <a:r>
              <a:rPr lang="zh-CN" altLang="en-US" sz="1400" smtClean="0"/>
              <a:t>                               动态优化                        </a:t>
            </a:r>
            <a:r>
              <a:rPr lang="zh-CN" altLang="en-US" sz="1400" b="1" smtClean="0"/>
              <a:t>非线性</a:t>
            </a:r>
          </a:p>
          <a:p>
            <a:pPr eaLnBrk="1" hangingPunct="1">
              <a:lnSpc>
                <a:spcPct val="80000"/>
              </a:lnSpc>
            </a:pPr>
            <a:r>
              <a:rPr lang="zh-CN" altLang="en-US" sz="1400" smtClean="0"/>
              <a:t>                            （最优控制）</a:t>
            </a:r>
          </a:p>
          <a:p>
            <a:pPr eaLnBrk="1" hangingPunct="1">
              <a:lnSpc>
                <a:spcPct val="80000"/>
              </a:lnSpc>
            </a:pPr>
            <a:r>
              <a:rPr lang="zh-CN" altLang="en-US" sz="1400" smtClean="0"/>
              <a:t>                          （特点：变量值                  线性</a:t>
            </a:r>
          </a:p>
          <a:p>
            <a:pPr eaLnBrk="1" hangingPunct="1">
              <a:lnSpc>
                <a:spcPct val="80000"/>
              </a:lnSpc>
            </a:pPr>
            <a:r>
              <a:rPr lang="zh-CN" altLang="en-US" sz="1400" smtClean="0"/>
              <a:t>                               随时间变化，   随机</a:t>
            </a:r>
          </a:p>
          <a:p>
            <a:pPr eaLnBrk="1" hangingPunct="1">
              <a:lnSpc>
                <a:spcPct val="80000"/>
              </a:lnSpc>
            </a:pPr>
            <a:r>
              <a:rPr lang="zh-CN" altLang="en-US" sz="1400" smtClean="0"/>
              <a:t>                             求泛函极值）                  非线性</a:t>
            </a:r>
          </a:p>
          <a:p>
            <a:pPr eaLnBrk="1" hangingPunct="1">
              <a:lnSpc>
                <a:spcPct val="80000"/>
              </a:lnSpc>
            </a:pPr>
            <a:r>
              <a:rPr lang="zh-CN" altLang="en-US" sz="1400" smtClean="0"/>
              <a:t>                                                      </a:t>
            </a:r>
          </a:p>
          <a:p>
            <a:pPr eaLnBrk="1" hangingPunct="1">
              <a:lnSpc>
                <a:spcPct val="80000"/>
              </a:lnSpc>
            </a:pPr>
            <a:endParaRPr lang="zh-CN" altLang="en-US" sz="1400" smtClean="0"/>
          </a:p>
          <a:p>
            <a:pPr eaLnBrk="1" hangingPunct="1">
              <a:lnSpc>
                <a:spcPct val="80000"/>
              </a:lnSpc>
            </a:pPr>
            <a:r>
              <a:rPr lang="zh-CN" altLang="en-US" sz="1400" smtClean="0"/>
              <a:t>相互转化：非结构化          结构化       静态         动态</a:t>
            </a:r>
          </a:p>
          <a:p>
            <a:pPr eaLnBrk="1" hangingPunct="1">
              <a:lnSpc>
                <a:spcPct val="80000"/>
              </a:lnSpc>
            </a:pPr>
            <a:r>
              <a:rPr lang="zh-CN" altLang="en-US" sz="1400" smtClean="0"/>
              <a:t>                     确定               随机          线性         非线性</a:t>
            </a:r>
          </a:p>
          <a:p>
            <a:pPr eaLnBrk="1" hangingPunct="1">
              <a:lnSpc>
                <a:spcPct val="80000"/>
              </a:lnSpc>
            </a:pPr>
            <a:r>
              <a:rPr lang="zh-CN" altLang="en-US" sz="1400" smtClean="0"/>
              <a:t>                                                                  </a:t>
            </a:r>
          </a:p>
          <a:p>
            <a:pPr eaLnBrk="1" hangingPunct="1">
              <a:lnSpc>
                <a:spcPct val="80000"/>
              </a:lnSpc>
            </a:pPr>
            <a:r>
              <a:rPr lang="zh-CN" altLang="en-US" sz="1400" smtClean="0"/>
              <a:t>斜体：自学                         加粗：讲授</a:t>
            </a:r>
          </a:p>
          <a:p>
            <a:pPr eaLnBrk="1" hangingPunct="1">
              <a:lnSpc>
                <a:spcPct val="80000"/>
              </a:lnSpc>
            </a:pPr>
            <a:r>
              <a:rPr lang="zh-CN" altLang="en-US" sz="1400" smtClean="0"/>
              <a:t>                                                                        </a:t>
            </a:r>
          </a:p>
          <a:p>
            <a:pPr eaLnBrk="1" hangingPunct="1">
              <a:lnSpc>
                <a:spcPct val="80000"/>
              </a:lnSpc>
            </a:pPr>
            <a:endParaRPr lang="en-US" altLang="zh-CN" sz="1400" smtClean="0"/>
          </a:p>
        </p:txBody>
      </p:sp>
      <p:sp>
        <p:nvSpPr>
          <p:cNvPr id="4100" name="AutoShape 6"/>
          <p:cNvSpPr>
            <a:spLocks/>
          </p:cNvSpPr>
          <p:nvPr/>
        </p:nvSpPr>
        <p:spPr bwMode="auto">
          <a:xfrm>
            <a:off x="1447800" y="1524000"/>
            <a:ext cx="152400" cy="4572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 name="AutoShape 8"/>
          <p:cNvSpPr>
            <a:spLocks/>
          </p:cNvSpPr>
          <p:nvPr/>
        </p:nvSpPr>
        <p:spPr bwMode="auto">
          <a:xfrm>
            <a:off x="4114800" y="2590800"/>
            <a:ext cx="152400" cy="762000"/>
          </a:xfrm>
          <a:prstGeom prst="lef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2" name="AutoShape 9"/>
          <p:cNvSpPr>
            <a:spLocks/>
          </p:cNvSpPr>
          <p:nvPr/>
        </p:nvSpPr>
        <p:spPr bwMode="auto">
          <a:xfrm>
            <a:off x="4114800" y="1752600"/>
            <a:ext cx="152400" cy="533400"/>
          </a:xfrm>
          <a:prstGeom prst="leftBrace">
            <a:avLst>
              <a:gd name="adj1" fmla="val 2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3" name="AutoShape 10"/>
          <p:cNvSpPr>
            <a:spLocks/>
          </p:cNvSpPr>
          <p:nvPr/>
        </p:nvSpPr>
        <p:spPr bwMode="auto">
          <a:xfrm>
            <a:off x="2133600" y="1905000"/>
            <a:ext cx="228600" cy="2438400"/>
          </a:xfrm>
          <a:prstGeom prst="leftBrace">
            <a:avLst>
              <a:gd name="adj1" fmla="val 88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 name="AutoShape 11"/>
          <p:cNvSpPr>
            <a:spLocks/>
          </p:cNvSpPr>
          <p:nvPr/>
        </p:nvSpPr>
        <p:spPr bwMode="auto">
          <a:xfrm>
            <a:off x="3352800" y="3886200"/>
            <a:ext cx="152400" cy="838200"/>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 name="AutoShape 12"/>
          <p:cNvSpPr>
            <a:spLocks/>
          </p:cNvSpPr>
          <p:nvPr/>
        </p:nvSpPr>
        <p:spPr bwMode="auto">
          <a:xfrm>
            <a:off x="4114800" y="3657600"/>
            <a:ext cx="152400" cy="533400"/>
          </a:xfrm>
          <a:prstGeom prst="leftBrace">
            <a:avLst>
              <a:gd name="adj1" fmla="val 2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6" name="AutoShape 13"/>
          <p:cNvSpPr>
            <a:spLocks/>
          </p:cNvSpPr>
          <p:nvPr/>
        </p:nvSpPr>
        <p:spPr bwMode="auto">
          <a:xfrm>
            <a:off x="4038600" y="4495800"/>
            <a:ext cx="152400" cy="533400"/>
          </a:xfrm>
          <a:prstGeom prst="leftBrace">
            <a:avLst>
              <a:gd name="adj1" fmla="val 2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7" name="AutoShape 14"/>
          <p:cNvSpPr>
            <a:spLocks/>
          </p:cNvSpPr>
          <p:nvPr/>
        </p:nvSpPr>
        <p:spPr bwMode="auto">
          <a:xfrm>
            <a:off x="3429000" y="1981200"/>
            <a:ext cx="152400" cy="1066800"/>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8" name="Line 15"/>
          <p:cNvSpPr>
            <a:spLocks noChangeShapeType="1"/>
          </p:cNvSpPr>
          <p:nvPr/>
        </p:nvSpPr>
        <p:spPr bwMode="auto">
          <a:xfrm>
            <a:off x="2514600" y="5638800"/>
            <a:ext cx="45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9" name="Line 16"/>
          <p:cNvSpPr>
            <a:spLocks noChangeShapeType="1"/>
          </p:cNvSpPr>
          <p:nvPr/>
        </p:nvSpPr>
        <p:spPr bwMode="auto">
          <a:xfrm>
            <a:off x="2438400" y="5867400"/>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0" name="Line 17"/>
          <p:cNvSpPr>
            <a:spLocks noChangeShapeType="1"/>
          </p:cNvSpPr>
          <p:nvPr/>
        </p:nvSpPr>
        <p:spPr bwMode="auto">
          <a:xfrm>
            <a:off x="4267200" y="5638800"/>
            <a:ext cx="381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1" name="Line 18"/>
          <p:cNvSpPr>
            <a:spLocks noChangeShapeType="1"/>
          </p:cNvSpPr>
          <p:nvPr/>
        </p:nvSpPr>
        <p:spPr bwMode="auto">
          <a:xfrm>
            <a:off x="4267200" y="5867400"/>
            <a:ext cx="381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990600"/>
          </a:xfrm>
        </p:spPr>
        <p:txBody>
          <a:bodyPr/>
          <a:lstStyle/>
          <a:p>
            <a:pPr eaLnBrk="1" hangingPunct="1"/>
            <a:r>
              <a:rPr lang="en-US" altLang="zh-CN" sz="3200" smtClean="0"/>
              <a:t>2</a:t>
            </a:r>
            <a:r>
              <a:rPr lang="en-US" altLang="zh-CN" sz="2800" smtClean="0"/>
              <a:t>.  </a:t>
            </a:r>
            <a:r>
              <a:rPr lang="zh-CN" altLang="en-US" sz="3200" smtClean="0"/>
              <a:t>最优化理论的发展历史</a:t>
            </a:r>
          </a:p>
        </p:txBody>
      </p:sp>
      <p:sp>
        <p:nvSpPr>
          <p:cNvPr id="5123" name="Rectangle 3"/>
          <p:cNvSpPr>
            <a:spLocks noGrp="1" noChangeArrowheads="1"/>
          </p:cNvSpPr>
          <p:nvPr>
            <p:ph type="body" idx="1"/>
          </p:nvPr>
        </p:nvSpPr>
        <p:spPr>
          <a:xfrm>
            <a:off x="152400" y="685800"/>
            <a:ext cx="8839200" cy="5943600"/>
          </a:xfrm>
        </p:spPr>
        <p:txBody>
          <a:bodyPr/>
          <a:lstStyle/>
          <a:p>
            <a:pPr marL="609600" indent="-609600" eaLnBrk="1" hangingPunct="1">
              <a:lnSpc>
                <a:spcPct val="90000"/>
              </a:lnSpc>
            </a:pPr>
            <a:r>
              <a:rPr lang="zh-CN" altLang="en-US" sz="2800" dirty="0" smtClean="0"/>
              <a:t>非结构化最优化问题太大，太广，无法说清发展历史，只能谈结构化最优化理论的发展史。</a:t>
            </a:r>
          </a:p>
          <a:p>
            <a:pPr marL="609600" indent="-609600" eaLnBrk="1" hangingPunct="1">
              <a:lnSpc>
                <a:spcPct val="90000"/>
              </a:lnSpc>
              <a:buFont typeface="Wingdings" pitchFamily="2" charset="2"/>
              <a:buChar char="Ø"/>
            </a:pPr>
            <a:r>
              <a:rPr lang="zh-CN" altLang="en-US" sz="2800" dirty="0" smtClean="0"/>
              <a:t>结构化</a:t>
            </a:r>
            <a:r>
              <a:rPr lang="en-US" altLang="zh-CN" sz="2800" dirty="0" smtClean="0"/>
              <a:t>/</a:t>
            </a:r>
            <a:r>
              <a:rPr lang="zh-CN" altLang="en-US" sz="2800" dirty="0" smtClean="0"/>
              <a:t>优化方法：是一个古老的问题</a:t>
            </a:r>
          </a:p>
          <a:p>
            <a:pPr marL="609600" indent="-609600" eaLnBrk="1" hangingPunct="1">
              <a:lnSpc>
                <a:spcPct val="90000"/>
              </a:lnSpc>
              <a:buFont typeface="Wingdings" pitchFamily="2" charset="2"/>
              <a:buAutoNum type="circleNumDbPlain"/>
            </a:pPr>
            <a:r>
              <a:rPr lang="zh-CN" altLang="en-US" sz="2800" dirty="0" smtClean="0"/>
              <a:t>线性规划：发展里程碑是</a:t>
            </a:r>
            <a:r>
              <a:rPr lang="en-US" altLang="zh-CN" sz="2800" dirty="0" smtClean="0"/>
              <a:t>20</a:t>
            </a:r>
            <a:r>
              <a:rPr lang="zh-CN" altLang="en-US" sz="2800" dirty="0" smtClean="0"/>
              <a:t>世纪</a:t>
            </a:r>
            <a:r>
              <a:rPr lang="en-US" altLang="zh-CN" sz="2800" dirty="0" smtClean="0"/>
              <a:t>40</a:t>
            </a:r>
            <a:r>
              <a:rPr lang="zh-CN" altLang="en-US" sz="2800" dirty="0" smtClean="0"/>
              <a:t>年代但泽（</a:t>
            </a:r>
            <a:r>
              <a:rPr lang="en-US" altLang="zh-CN" sz="2800" dirty="0" err="1" smtClean="0"/>
              <a:t>G.B.Dantzig</a:t>
            </a:r>
            <a:r>
              <a:rPr lang="zh-CN" altLang="en-US" sz="2800" dirty="0" smtClean="0"/>
              <a:t>）提出了单纯形法 ；</a:t>
            </a:r>
            <a:r>
              <a:rPr lang="en-US" altLang="zh-CN" sz="2800" dirty="0" smtClean="0"/>
              <a:t>1979</a:t>
            </a:r>
            <a:r>
              <a:rPr lang="zh-CN" altLang="en-US" sz="2800" dirty="0" smtClean="0"/>
              <a:t>年，苏联学者哈奇扬提出了椭球算法（多项式算法）；</a:t>
            </a:r>
            <a:r>
              <a:rPr lang="en-US" altLang="zh-CN" sz="2800" dirty="0" smtClean="0"/>
              <a:t>1984</a:t>
            </a:r>
            <a:r>
              <a:rPr lang="zh-CN" altLang="en-US" sz="2800" dirty="0" smtClean="0"/>
              <a:t>年，贝尔实验室的卡马卡（</a:t>
            </a:r>
            <a:r>
              <a:rPr lang="en-US" altLang="zh-CN" sz="2800" dirty="0" err="1" smtClean="0"/>
              <a:t>N.Karmarkar</a:t>
            </a:r>
            <a:r>
              <a:rPr lang="zh-CN" altLang="en-US" sz="2800" dirty="0" smtClean="0"/>
              <a:t>）提出了卡马卡算法（多项式算法）和其后的内点算法。最近，提出没有免费的午餐。</a:t>
            </a:r>
          </a:p>
          <a:p>
            <a:pPr marL="609600" indent="-609600" eaLnBrk="1" hangingPunct="1">
              <a:lnSpc>
                <a:spcPct val="90000"/>
              </a:lnSpc>
              <a:buFont typeface="Wingdings" pitchFamily="2" charset="2"/>
              <a:buAutoNum type="circleNumDbPlain"/>
            </a:pPr>
            <a:r>
              <a:rPr lang="zh-CN" altLang="en-US" sz="2800" dirty="0" smtClean="0"/>
              <a:t>非线性规划：追溯到函数极值、牛顿法、拉格朗日乘子法，发展里程碑是库恩（</a:t>
            </a:r>
            <a:r>
              <a:rPr lang="en-US" altLang="zh-CN" sz="2800" dirty="0" err="1" smtClean="0"/>
              <a:t>H.W.Kuhn</a:t>
            </a:r>
            <a:r>
              <a:rPr lang="zh-CN" altLang="en-US" sz="2800" dirty="0" smtClean="0"/>
              <a:t>）和塔克（</a:t>
            </a:r>
            <a:r>
              <a:rPr lang="en-US" altLang="zh-CN" sz="2800" dirty="0" err="1" smtClean="0"/>
              <a:t>A.W.Tucker</a:t>
            </a:r>
            <a:r>
              <a:rPr lang="zh-CN" altLang="en-US" sz="2800" dirty="0" smtClean="0"/>
              <a:t>）共同推导的关于不等式约束条件下的非线性最优必要条件（即库恩</a:t>
            </a:r>
            <a:r>
              <a:rPr lang="en-US" altLang="zh-CN" sz="2800" dirty="0" smtClean="0"/>
              <a:t>——</a:t>
            </a:r>
            <a:r>
              <a:rPr lang="zh-CN" altLang="en-US" sz="2800" dirty="0" smtClean="0"/>
              <a:t>塔克原理或库恩塔克条件）。     </a:t>
            </a:r>
          </a:p>
          <a:p>
            <a:pPr marL="609600" indent="-609600" eaLnBrk="1" hangingPunct="1">
              <a:buFont typeface="Wingdings" pitchFamily="2" charset="2"/>
              <a:buNone/>
            </a:pPr>
            <a:r>
              <a:rPr lang="zh-CN" altLang="en-US" sz="2000" dirty="0" smtClean="0"/>
              <a:t> </a:t>
            </a:r>
          </a:p>
          <a:p>
            <a:pPr marL="609600" indent="-609600" eaLnBrk="1" hangingPunct="1">
              <a:buFont typeface="Wingdings" pitchFamily="2" charset="2"/>
              <a:buNone/>
            </a:pPr>
            <a:r>
              <a:rPr lang="zh-CN" altLang="en-US" sz="20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2"/>
          <p:cNvSpPr>
            <a:spLocks noGrp="1" noChangeArrowheads="1"/>
          </p:cNvSpPr>
          <p:nvPr>
            <p:ph type="body" idx="1"/>
          </p:nvPr>
        </p:nvSpPr>
        <p:spPr>
          <a:xfrm>
            <a:off x="381000" y="228600"/>
            <a:ext cx="8382000" cy="6324600"/>
          </a:xfrm>
        </p:spPr>
        <p:txBody>
          <a:bodyPr/>
          <a:lstStyle/>
          <a:p>
            <a:pPr eaLnBrk="1" hangingPunct="1">
              <a:buFont typeface="Wingdings" pitchFamily="2" charset="2"/>
              <a:buChar char="Ø"/>
            </a:pPr>
            <a:r>
              <a:rPr lang="zh-CN" altLang="en-US" sz="2800" dirty="0" smtClean="0"/>
              <a:t>结构化</a:t>
            </a:r>
            <a:r>
              <a:rPr lang="en-US" altLang="zh-CN" sz="2800" dirty="0" smtClean="0"/>
              <a:t>/</a:t>
            </a:r>
            <a:r>
              <a:rPr lang="zh-CN" altLang="en-US" sz="2800" dirty="0" smtClean="0"/>
              <a:t>最优控制</a:t>
            </a:r>
          </a:p>
          <a:p>
            <a:pPr eaLnBrk="1" hangingPunct="1">
              <a:buFont typeface="Wingdings" pitchFamily="2" charset="2"/>
              <a:buNone/>
            </a:pPr>
            <a:r>
              <a:rPr lang="zh-CN" altLang="en-US" sz="2000" dirty="0" smtClean="0"/>
              <a:t>          </a:t>
            </a:r>
            <a:r>
              <a:rPr lang="zh-CN" altLang="en-US" sz="2800" dirty="0" smtClean="0"/>
              <a:t>最优控制理论已有约</a:t>
            </a:r>
            <a:r>
              <a:rPr lang="en-US" altLang="zh-CN" sz="2800" dirty="0" smtClean="0"/>
              <a:t>60</a:t>
            </a:r>
            <a:r>
              <a:rPr lang="zh-CN" altLang="en-US" sz="2800" dirty="0" smtClean="0"/>
              <a:t>年的发展历史。作为里程碑：最初古典变分法（起始于</a:t>
            </a:r>
            <a:r>
              <a:rPr lang="en-US" altLang="zh-CN" sz="2800" dirty="0" smtClean="0"/>
              <a:t>17</a:t>
            </a:r>
            <a:r>
              <a:rPr lang="zh-CN" altLang="en-US" sz="2800" dirty="0" smtClean="0"/>
              <a:t>世纪，在力学、光学、电磁学等领域应用）应用于控制；</a:t>
            </a:r>
            <a:r>
              <a:rPr lang="en-US" altLang="zh-CN" sz="2800" dirty="0" smtClean="0"/>
              <a:t>53—57</a:t>
            </a:r>
            <a:r>
              <a:rPr lang="zh-CN" altLang="en-US" sz="2800" dirty="0" smtClean="0"/>
              <a:t>年贝尔曼（</a:t>
            </a:r>
            <a:r>
              <a:rPr lang="en-US" altLang="zh-CN" sz="2800" dirty="0" smtClean="0"/>
              <a:t>R.E. Bellman</a:t>
            </a:r>
            <a:r>
              <a:rPr lang="zh-CN" altLang="en-US" sz="2800" dirty="0" smtClean="0"/>
              <a:t>）提出动态规划法，解决多阶段最优决策问题；</a:t>
            </a:r>
            <a:r>
              <a:rPr lang="en-US" altLang="zh-CN" sz="2800" dirty="0" smtClean="0"/>
              <a:t>56—58</a:t>
            </a:r>
            <a:r>
              <a:rPr lang="zh-CN" altLang="en-US" sz="2800" dirty="0" smtClean="0"/>
              <a:t>年苏联著名学者庞特里亚金创立最大值原理，由于放宽了有关条件而使得许多古典变分法和动态规划法无法解决的工程技术问题得到解决，它是解决最优控制问题的一种最普遍的有效方法。</a:t>
            </a:r>
          </a:p>
          <a:p>
            <a:pPr eaLnBrk="1" hangingPunct="1">
              <a:buFontTx/>
              <a:buNone/>
            </a:pPr>
            <a:r>
              <a:rPr lang="zh-CN" altLang="en-US" sz="2800" dirty="0" smtClean="0"/>
              <a:t>       有待解决的问题：</a:t>
            </a:r>
            <a:r>
              <a:rPr lang="zh-CN" altLang="en-US" sz="2800" dirty="0" smtClean="0">
                <a:sym typeface="Wingdings" pitchFamily="2" charset="2"/>
              </a:rPr>
              <a:t>（</a:t>
            </a:r>
            <a:r>
              <a:rPr lang="en-US" altLang="zh-CN" sz="2800" dirty="0" err="1" smtClean="0"/>
              <a:t>i</a:t>
            </a:r>
            <a:r>
              <a:rPr lang="zh-CN" altLang="en-US" sz="2800" dirty="0" smtClean="0"/>
              <a:t>）克服建模误差；（</a:t>
            </a:r>
            <a:r>
              <a:rPr lang="en-US" altLang="zh-CN" sz="2800" dirty="0" smtClean="0"/>
              <a:t>ii</a:t>
            </a:r>
            <a:r>
              <a:rPr lang="zh-CN" altLang="en-US" sz="2800" dirty="0" smtClean="0"/>
              <a:t>）实现最优闭环控制；（</a:t>
            </a:r>
            <a:r>
              <a:rPr lang="en-US" altLang="zh-CN" sz="2800" dirty="0" smtClean="0"/>
              <a:t>iii</a:t>
            </a:r>
            <a:r>
              <a:rPr lang="zh-CN" altLang="en-US" sz="2800" dirty="0" smtClean="0"/>
              <a:t>）免除状态观测器；（</a:t>
            </a:r>
            <a:r>
              <a:rPr lang="en-US" altLang="zh-CN" sz="2800" dirty="0" smtClean="0"/>
              <a:t>iii</a:t>
            </a:r>
            <a:r>
              <a:rPr lang="zh-CN" altLang="en-US" sz="2800" dirty="0" smtClean="0"/>
              <a:t>）理论与应用脱节。</a:t>
            </a:r>
            <a:endParaRPr lang="en-US" altLang="zh-CN" sz="2800" dirty="0" smtClean="0"/>
          </a:p>
          <a:p>
            <a:pPr eaLnBrk="1" hangingPunct="1">
              <a:buFontTx/>
              <a:buNone/>
            </a:pPr>
            <a:r>
              <a:rPr lang="en-US" altLang="zh-CN" sz="2800" dirty="0" smtClean="0"/>
              <a:t>       </a:t>
            </a:r>
            <a:r>
              <a:rPr lang="zh-CN" altLang="en-US" sz="2800" b="1" dirty="0" smtClean="0"/>
              <a:t>最优控制已经到了变革时期，谁先迈出第一步？</a:t>
            </a:r>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2"/>
          <p:cNvSpPr>
            <a:spLocks noGrp="1" noChangeArrowheads="1"/>
          </p:cNvSpPr>
          <p:nvPr>
            <p:ph type="body" idx="1"/>
          </p:nvPr>
        </p:nvSpPr>
        <p:spPr>
          <a:xfrm>
            <a:off x="0" y="152400"/>
            <a:ext cx="8839200" cy="6629400"/>
          </a:xfrm>
        </p:spPr>
        <p:txBody>
          <a:bodyPr/>
          <a:lstStyle/>
          <a:p>
            <a:pPr eaLnBrk="1" hangingPunct="1">
              <a:buFontTx/>
              <a:buNone/>
            </a:pPr>
            <a:r>
              <a:rPr lang="zh-CN" altLang="en-US" sz="2800" dirty="0" smtClean="0"/>
              <a:t>       东南大学自动化学院的严洪森教授团队于</a:t>
            </a:r>
            <a:r>
              <a:rPr lang="en-US" altLang="zh-CN" sz="2800" dirty="0" smtClean="0"/>
              <a:t>2010</a:t>
            </a:r>
            <a:r>
              <a:rPr lang="zh-CN" altLang="en-US" sz="2800" dirty="0" smtClean="0"/>
              <a:t>年开始创立多维泰勒网最优控制理论，也可称为多维泰勒网优化控制，但英文名都是</a:t>
            </a:r>
            <a:r>
              <a:rPr lang="en-US" altLang="zh-CN" sz="2800" dirty="0" smtClean="0"/>
              <a:t>Multi-dimensional Taylor Network Optimal Control</a:t>
            </a:r>
            <a:r>
              <a:rPr lang="zh-CN" altLang="en-US" sz="2800" dirty="0" smtClean="0"/>
              <a:t>，简称</a:t>
            </a:r>
            <a:r>
              <a:rPr lang="en-US" altLang="zh-CN" sz="2800" dirty="0" smtClean="0"/>
              <a:t>MTN Optimal Control</a:t>
            </a:r>
            <a:r>
              <a:rPr lang="en-US" altLang="zh-CN" sz="2800" baseline="30000" dirty="0" smtClean="0"/>
              <a:t>[1] </a:t>
            </a:r>
            <a:r>
              <a:rPr lang="zh-CN" altLang="en-US" sz="2800" dirty="0" smtClean="0"/>
              <a:t>。</a:t>
            </a:r>
            <a:endParaRPr lang="en-US" altLang="zh-CN" sz="2800" dirty="0" smtClean="0"/>
          </a:p>
          <a:p>
            <a:pPr eaLnBrk="1" hangingPunct="1">
              <a:buFontTx/>
              <a:buNone/>
            </a:pPr>
            <a:r>
              <a:rPr lang="zh-CN" altLang="en-US" sz="2800" dirty="0" smtClean="0"/>
              <a:t>        严洪森最早从</a:t>
            </a:r>
            <a:r>
              <a:rPr lang="en-US" altLang="zh-CN" sz="2800" dirty="0" smtClean="0"/>
              <a:t>1987</a:t>
            </a:r>
            <a:r>
              <a:rPr lang="zh-CN" altLang="en-US" sz="2800" dirty="0" smtClean="0"/>
              <a:t>年就开始思考社会经济系统控制问题，从</a:t>
            </a:r>
            <a:r>
              <a:rPr lang="en-US" altLang="zh-CN" sz="2800" dirty="0" smtClean="0"/>
              <a:t>1989</a:t>
            </a:r>
            <a:r>
              <a:rPr lang="zh-CN" altLang="en-US" sz="2800" dirty="0" smtClean="0"/>
              <a:t>年开始思考控制器的积木式生成问题，一直毫无结果，中间也有过放弃。最终发现用系统论（微观看世界）解决复杂的社会经济系统控制问题是行不通的，于是开始研究新的方法论。终于在</a:t>
            </a:r>
            <a:r>
              <a:rPr lang="en-US" altLang="zh-CN" sz="2800" dirty="0" smtClean="0"/>
              <a:t>2006</a:t>
            </a:r>
            <a:r>
              <a:rPr lang="zh-CN" altLang="en-US" sz="2800" dirty="0" smtClean="0"/>
              <a:t>年提出了解决复杂系统建模问题的新的方法论</a:t>
            </a:r>
            <a:r>
              <a:rPr lang="en-US" altLang="zh-CN" sz="2800" dirty="0" smtClean="0"/>
              <a:t>----</a:t>
            </a:r>
            <a:r>
              <a:rPr lang="zh-CN" altLang="en-US" sz="2800" dirty="0" smtClean="0"/>
              <a:t>等效论</a:t>
            </a:r>
            <a:r>
              <a:rPr lang="en-US" altLang="zh-CN" sz="2800" dirty="0" smtClean="0"/>
              <a:t>(</a:t>
            </a:r>
            <a:r>
              <a:rPr lang="en-US" altLang="zh-CN" sz="2800" dirty="0" err="1" smtClean="0"/>
              <a:t>Equivology</a:t>
            </a:r>
            <a:r>
              <a:rPr lang="zh-CN" altLang="en-US" sz="2800" dirty="0" smtClean="0"/>
              <a:t>，宏观看世界</a:t>
            </a:r>
            <a:r>
              <a:rPr lang="en-US" altLang="zh-CN" sz="2800" dirty="0" smtClean="0"/>
              <a:t>)</a:t>
            </a:r>
            <a:r>
              <a:rPr lang="en-US" altLang="zh-CN" sz="2800" baseline="30000" dirty="0" smtClean="0"/>
              <a:t>[1-3]</a:t>
            </a:r>
            <a:r>
              <a:rPr lang="zh-CN" altLang="en-US" sz="2800" dirty="0" smtClean="0"/>
              <a:t>并建立了社会经济系统控制的数学模型</a:t>
            </a:r>
            <a:r>
              <a:rPr lang="en-US" altLang="zh-CN" sz="2800" baseline="30000" dirty="0" smtClean="0"/>
              <a:t>[1-3]</a:t>
            </a:r>
            <a:r>
              <a:rPr lang="zh-CN" altLang="en-US" sz="2800" dirty="0" smtClean="0"/>
              <a:t>。为解决社会经济系统的非机理建模问题，与其博士生一起在</a:t>
            </a:r>
            <a:r>
              <a:rPr lang="en-US" altLang="zh-CN" sz="2800" dirty="0"/>
              <a:t>2010</a:t>
            </a:r>
            <a:r>
              <a:rPr lang="zh-CN" altLang="en-US" sz="2800" dirty="0"/>
              <a:t>年</a:t>
            </a:r>
            <a:r>
              <a:rPr lang="en-US" altLang="zh-CN" sz="2800" dirty="0"/>
              <a:t>10</a:t>
            </a:r>
            <a:r>
              <a:rPr lang="zh-CN" altLang="en-US" sz="2800" dirty="0"/>
              <a:t>月发明了用于非线性</a:t>
            </a:r>
            <a:r>
              <a:rPr lang="zh-CN" altLang="en-US" sz="2800" dirty="0" smtClean="0"/>
              <a:t>时间序列</a:t>
            </a:r>
            <a:r>
              <a:rPr lang="zh-CN" altLang="en-US" sz="2800" dirty="0"/>
              <a:t>预测的多维泰勒网</a:t>
            </a:r>
            <a:r>
              <a:rPr lang="en-US" altLang="zh-CN" sz="2800" baseline="30000" dirty="0"/>
              <a:t>[1]</a:t>
            </a:r>
            <a:r>
              <a:rPr lang="zh-CN" altLang="en-US" sz="2800" dirty="0" smtClean="0"/>
              <a:t>。</a:t>
            </a:r>
            <a:r>
              <a:rPr lang="zh-CN" altLang="en-US" sz="2800" dirty="0"/>
              <a:t>之后，开始思考</a:t>
            </a:r>
            <a:endParaRPr lang="en-US" altLang="zh-CN" sz="2800" dirty="0" smtClean="0"/>
          </a:p>
          <a:p>
            <a:pPr eaLnBrk="1" hangingPunct="1">
              <a:buFontTx/>
              <a:buNone/>
            </a:pPr>
            <a:endParaRPr lang="zh-CN" altLang="en-US" sz="2800" dirty="0" smtClean="0"/>
          </a:p>
          <a:p>
            <a:pPr eaLnBrk="1" hangingPunct="1">
              <a:buFont typeface="Wingdings" pitchFamily="2" charset="2"/>
              <a:buNone/>
            </a:pP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2"/>
          <p:cNvSpPr>
            <a:spLocks noGrp="1" noChangeArrowheads="1"/>
          </p:cNvSpPr>
          <p:nvPr>
            <p:ph type="body" idx="1"/>
          </p:nvPr>
        </p:nvSpPr>
        <p:spPr>
          <a:xfrm>
            <a:off x="0" y="152400"/>
            <a:ext cx="8915400" cy="6400800"/>
          </a:xfrm>
        </p:spPr>
        <p:txBody>
          <a:bodyPr/>
          <a:lstStyle/>
          <a:p>
            <a:pPr eaLnBrk="1" hangingPunct="1">
              <a:buFontTx/>
              <a:buNone/>
            </a:pPr>
            <a:r>
              <a:rPr lang="zh-CN" altLang="en-US" sz="2800" dirty="0" smtClean="0"/>
              <a:t>    将多维泰勒网用于解决控制问题，终于在</a:t>
            </a:r>
            <a:r>
              <a:rPr lang="en-US" altLang="zh-CN" sz="2800" dirty="0" smtClean="0"/>
              <a:t>2010</a:t>
            </a:r>
            <a:r>
              <a:rPr lang="zh-CN" altLang="en-US" sz="2800" dirty="0" smtClean="0"/>
              <a:t>年</a:t>
            </a:r>
            <a:r>
              <a:rPr lang="en-US" altLang="zh-CN" sz="2800" dirty="0" smtClean="0"/>
              <a:t>12</a:t>
            </a:r>
            <a:r>
              <a:rPr lang="zh-CN" altLang="en-US" sz="2800" dirty="0" smtClean="0"/>
              <a:t>月提出了多维泰勒网优化控制的初步可行的思想</a:t>
            </a:r>
            <a:r>
              <a:rPr lang="en-US" altLang="zh-CN" sz="2800" baseline="30000" dirty="0" smtClean="0"/>
              <a:t>[1,4]</a:t>
            </a:r>
            <a:r>
              <a:rPr lang="zh-CN" altLang="en-US" sz="2800" dirty="0" smtClean="0"/>
              <a:t>。此后，先后指导</a:t>
            </a:r>
            <a:r>
              <a:rPr lang="en-US" altLang="zh-CN" sz="2800" dirty="0" smtClean="0"/>
              <a:t>8</a:t>
            </a:r>
            <a:r>
              <a:rPr lang="zh-CN" altLang="en-US" sz="2800" dirty="0" smtClean="0"/>
              <a:t>个博士生不断对其进行深入研究，至</a:t>
            </a:r>
            <a:r>
              <a:rPr lang="en-US" altLang="zh-CN" sz="2800" dirty="0" smtClean="0"/>
              <a:t>2012</a:t>
            </a:r>
            <a:r>
              <a:rPr lang="zh-CN" altLang="en-US" sz="2800" dirty="0" smtClean="0"/>
              <a:t>年才最终完善其基本原理，然后全面展开研究至今。这样，从</a:t>
            </a:r>
            <a:r>
              <a:rPr lang="en-US" altLang="zh-CN" sz="2800" dirty="0" smtClean="0"/>
              <a:t>1987</a:t>
            </a:r>
            <a:r>
              <a:rPr lang="zh-CN" altLang="en-US" sz="2800" dirty="0" smtClean="0"/>
              <a:t>年开始历时</a:t>
            </a:r>
            <a:r>
              <a:rPr lang="en-US" altLang="zh-CN" sz="2800" dirty="0" smtClean="0"/>
              <a:t>32</a:t>
            </a:r>
            <a:r>
              <a:rPr lang="zh-CN" altLang="en-US" sz="2800" dirty="0" smtClean="0"/>
              <a:t>年，历经很多挫折与失败后才使多维泰勒网优化控制初显雏形</a:t>
            </a:r>
            <a:r>
              <a:rPr lang="en-US" altLang="zh-CN" sz="2800" baseline="30000" dirty="0" smtClean="0"/>
              <a:t>[1,5]</a:t>
            </a:r>
            <a:r>
              <a:rPr lang="zh-CN" altLang="en-US" sz="2800" dirty="0" smtClean="0"/>
              <a:t>。</a:t>
            </a:r>
          </a:p>
          <a:p>
            <a:pPr eaLnBrk="1" hangingPunct="1">
              <a:buFont typeface="Wingdings" pitchFamily="2" charset="2"/>
              <a:buNone/>
            </a:pPr>
            <a:r>
              <a:rPr lang="zh-CN" altLang="en-US" sz="2800" dirty="0" smtClean="0"/>
              <a:t>       控制理论发展至今，各单项控制技术不论在理论还是在应用都遇到了各自固有瓶颈，很难再往前发展了。其实，这些单项控制技术都是互补的，都是有用的，控制理论没有用只是因为各单项控制技术受制于其局限性而难于独自应付复杂的实际情况，是在不恰当的时间不恰当的场合用了不恰当的方法</a:t>
            </a:r>
            <a:r>
              <a:rPr lang="zh-CN" altLang="en-US" sz="2800" dirty="0"/>
              <a:t>，举例来说，非要将模型精确的方法应用于模型不精确的场合，这不是强人所难吗</a:t>
            </a:r>
            <a:r>
              <a:rPr lang="zh-CN" altLang="en-US" sz="2800" dirty="0" smtClean="0"/>
              <a:t>？</a:t>
            </a:r>
            <a:r>
              <a:rPr lang="zh-CN" altLang="en-US" sz="2800" dirty="0"/>
              <a:t>当然没有用，因而在目前技术条件下集成</a:t>
            </a:r>
            <a:r>
              <a:rPr lang="zh-CN" altLang="en-US" sz="2800" dirty="0" smtClean="0"/>
              <a:t>融合</a:t>
            </a:r>
            <a:r>
              <a:rPr lang="zh-CN" altLang="en-US" sz="2800" dirty="0"/>
              <a:t>创新恐怕是现阶段的</a:t>
            </a:r>
            <a:r>
              <a:rPr lang="zh-CN" altLang="en-US" sz="2800" dirty="0" smtClean="0"/>
              <a:t>最佳</a:t>
            </a:r>
            <a:r>
              <a:rPr lang="zh-CN" altLang="en-US" sz="2800" dirty="0"/>
              <a:t>和必然选择</a:t>
            </a:r>
            <a:r>
              <a:rPr lang="zh-CN" altLang="en-US" sz="2800" dirty="0" smtClean="0"/>
              <a:t>。</a:t>
            </a:r>
            <a:r>
              <a:rPr lang="zh-CN" altLang="en-US" sz="2800" dirty="0"/>
              <a:t>然而，</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Grp="1" noChangeArrowheads="1"/>
          </p:cNvSpPr>
          <p:nvPr>
            <p:ph type="body" idx="1"/>
          </p:nvPr>
        </p:nvSpPr>
        <p:spPr>
          <a:xfrm>
            <a:off x="0" y="228600"/>
            <a:ext cx="8915400" cy="6248400"/>
          </a:xfrm>
        </p:spPr>
        <p:txBody>
          <a:bodyPr/>
          <a:lstStyle/>
          <a:p>
            <a:pPr>
              <a:buFontTx/>
              <a:buNone/>
            </a:pPr>
            <a:r>
              <a:rPr lang="zh-CN" altLang="en-US" sz="2800" dirty="0" smtClean="0"/>
              <a:t>    集成必须有平台，而该平台还必须具有如下特性：</a:t>
            </a:r>
            <a:r>
              <a:rPr lang="en-US" altLang="zh-CN" sz="2800" dirty="0" smtClean="0"/>
              <a:t>(1) </a:t>
            </a:r>
            <a:r>
              <a:rPr lang="zh-CN" altLang="en-US" sz="2800" dirty="0" smtClean="0"/>
              <a:t>如果要继承现代控制理论的精华，</a:t>
            </a:r>
            <a:r>
              <a:rPr lang="zh-CN" altLang="zh-CN" sz="2800" dirty="0" smtClean="0"/>
              <a:t>必须具有线性控制器特性和最优控制的可解性</a:t>
            </a:r>
            <a:r>
              <a:rPr lang="zh-CN" altLang="en-US" sz="2800" dirty="0" smtClean="0"/>
              <a:t>；</a:t>
            </a:r>
            <a:r>
              <a:rPr lang="en-US" altLang="zh-CN" sz="2800" dirty="0" smtClean="0"/>
              <a:t>(2) </a:t>
            </a:r>
            <a:r>
              <a:rPr lang="zh-CN" altLang="en-US" sz="2800" dirty="0" smtClean="0"/>
              <a:t>如果要继承智能控制理论的精华，必须具有网络特性；</a:t>
            </a:r>
            <a:r>
              <a:rPr lang="en-US" altLang="zh-CN" sz="2800" dirty="0" smtClean="0"/>
              <a:t>(3) </a:t>
            </a:r>
            <a:r>
              <a:rPr lang="zh-CN" altLang="en-US" sz="2800" dirty="0" smtClean="0"/>
              <a:t>如果要解决非线性控制问题，必须能逼近任意非线性函数；</a:t>
            </a:r>
            <a:r>
              <a:rPr lang="en-US" altLang="zh-CN" sz="2800" dirty="0" smtClean="0"/>
              <a:t>(4) </a:t>
            </a:r>
            <a:r>
              <a:rPr lang="zh-CN" altLang="en-US" sz="2800" dirty="0" smtClean="0"/>
              <a:t>如果要实现实时控制，只能包含加法和乘法，不能有超越函数和无理函数，否则难以保证实时性。而我们发明的多维泰勒网</a:t>
            </a:r>
            <a:r>
              <a:rPr lang="en-US" altLang="zh-CN" sz="2800" baseline="30000" dirty="0" smtClean="0"/>
              <a:t>[1,5]</a:t>
            </a:r>
            <a:r>
              <a:rPr lang="zh-CN" altLang="en-US" sz="2800" dirty="0" smtClean="0"/>
              <a:t>不仅包含这四个特性（映射到高维就是线性</a:t>
            </a:r>
            <a:r>
              <a:rPr lang="zh-CN" altLang="zh-CN" sz="2800" dirty="0" smtClean="0"/>
              <a:t>控制器</a:t>
            </a:r>
            <a:r>
              <a:rPr lang="zh-CN" altLang="en-US" sz="2800" dirty="0" smtClean="0"/>
              <a:t>，其余显然），而且还特别适于表示或逼近非线性动力学系统，包括不稳定系统，</a:t>
            </a:r>
            <a:r>
              <a:rPr lang="zh-CN" altLang="en-US" sz="2800" dirty="0"/>
              <a:t>至少能精确表示多项式动力学系统，而神经网络只能做到逼近且无法逼近不稳定系统。此外，</a:t>
            </a:r>
            <a:r>
              <a:rPr lang="en-US" altLang="zh-CN" sz="2800" dirty="0"/>
              <a:t>PID </a:t>
            </a:r>
            <a:r>
              <a:rPr lang="zh-CN" altLang="en-US" sz="2800" dirty="0"/>
              <a:t>和线性控制器还是多维泰勒网控制器的特例，前两者的参数还可以作为后者的初始参数，从而继承经典控制理论的精华。这样</a:t>
            </a:r>
            <a:r>
              <a:rPr lang="zh-CN" altLang="en-US" sz="2800" dirty="0" smtClean="0"/>
              <a:t>，</a:t>
            </a:r>
            <a:r>
              <a:rPr lang="zh-CN" altLang="en-US" sz="2800" dirty="0"/>
              <a:t>多维泰勒网就成了当今世界集成融合控制理论各</a:t>
            </a:r>
            <a:endParaRPr lang="en-US" altLang="zh-CN" sz="2800" dirty="0" smtClean="0"/>
          </a:p>
          <a:p>
            <a:pPr eaLnBrk="1" hangingPunct="1">
              <a:buFontTx/>
              <a:buNone/>
            </a:pPr>
            <a:endParaRPr lang="en-US" altLang="zh-CN" sz="2800" dirty="0" smtClean="0"/>
          </a:p>
          <a:p>
            <a:pPr eaLnBrk="1" hangingPunct="1">
              <a:buFontTx/>
              <a:buNone/>
            </a:pPr>
            <a:endParaRPr lang="en-US" altLang="zh-CN" sz="2800" dirty="0" smtClean="0"/>
          </a:p>
          <a:p>
            <a:pPr eaLnBrk="1" hangingPunct="1">
              <a:buFontTx/>
              <a:buNone/>
            </a:pPr>
            <a:endParaRPr lang="zh-CN" altLang="en-US" sz="2800" dirty="0" smtClean="0"/>
          </a:p>
          <a:p>
            <a:pPr eaLnBrk="1" hangingPunct="1">
              <a:buFont typeface="Wingdings" pitchFamily="2" charset="2"/>
              <a:buNone/>
            </a:pPr>
            <a:r>
              <a:rPr lang="zh-CN" altLang="en-US" sz="2000" dirty="0" smtClean="0"/>
              <a:t>          </a:t>
            </a: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body" idx="1"/>
          </p:nvPr>
        </p:nvSpPr>
        <p:spPr>
          <a:xfrm>
            <a:off x="0" y="228600"/>
            <a:ext cx="8991600" cy="6324600"/>
          </a:xfrm>
        </p:spPr>
        <p:txBody>
          <a:bodyPr/>
          <a:lstStyle/>
          <a:p>
            <a:pPr eaLnBrk="1" hangingPunct="1">
              <a:buFontTx/>
              <a:buNone/>
            </a:pPr>
            <a:r>
              <a:rPr lang="zh-CN" altLang="en-US" sz="2800" dirty="0" smtClean="0"/>
              <a:t>   单项控制技术的唯一平台和不二选择，没有多维泰勒网要想实现控制理论各单项控制技术的集成融合就像做</a:t>
            </a:r>
            <a:r>
              <a:rPr lang="en-US" altLang="zh-CN" sz="2800" dirty="0" smtClean="0"/>
              <a:t>CIMS (</a:t>
            </a:r>
            <a:r>
              <a:rPr lang="zh-CN" altLang="en-US" sz="2800" dirty="0" smtClean="0"/>
              <a:t>计算机集成制造系统</a:t>
            </a:r>
            <a:r>
              <a:rPr lang="en-US" altLang="zh-CN" sz="2800" dirty="0" smtClean="0"/>
              <a:t>)</a:t>
            </a:r>
            <a:r>
              <a:rPr lang="zh-CN" altLang="en-US" sz="2800" dirty="0" smtClean="0"/>
              <a:t>没有网络、做全生命周期没有统一模型那样无从谈起。</a:t>
            </a:r>
            <a:r>
              <a:rPr lang="zh-CN" altLang="en-US" sz="2800" b="1" dirty="0" smtClean="0"/>
              <a:t>也正是凭借多维泰勒网的众多优良特性才能将经典控制、现代控制和智能控制的精华集成融合在一起，发挥各自的长处，克服其缺点，从而</a:t>
            </a:r>
            <a:r>
              <a:rPr lang="zh-CN" altLang="zh-CN" sz="2800" b="1" dirty="0"/>
              <a:t>在国际上首次提出多维泰勒网优化控制并建立了相应理论，实现并解决了自</a:t>
            </a:r>
            <a:r>
              <a:rPr lang="en-US" altLang="zh-CN" sz="2800" b="1" dirty="0"/>
              <a:t>1950</a:t>
            </a:r>
            <a:r>
              <a:rPr lang="zh-CN" altLang="zh-CN" sz="2800" b="1" dirty="0"/>
              <a:t>年代苏联著名学者</a:t>
            </a:r>
            <a:r>
              <a:rPr lang="zh-CN" altLang="zh-CN" sz="2800" b="1" dirty="0" smtClean="0"/>
              <a:t>庞特里亚金</a:t>
            </a:r>
            <a:r>
              <a:rPr lang="zh-CN" altLang="zh-CN" sz="2800" b="1" dirty="0"/>
              <a:t>创立最大值原理以来最优控制理论中难以解决的一般非线性系统最优闭环控制问题和非常困难的快时变非线性系统自适应控制问题，使控制理论发展到了一个新时代，即以</a:t>
            </a:r>
            <a:r>
              <a:rPr lang="zh-CN" altLang="en-US" sz="2800" b="1" dirty="0"/>
              <a:t>多维泰勒网优化控制</a:t>
            </a:r>
            <a:r>
              <a:rPr lang="zh-CN" altLang="zh-CN" sz="2800" b="1" dirty="0"/>
              <a:t>为代表的等效</a:t>
            </a:r>
            <a:r>
              <a:rPr lang="zh-CN" altLang="zh-CN" sz="2800" b="1" dirty="0" smtClean="0"/>
              <a:t>控制</a:t>
            </a:r>
            <a:r>
              <a:rPr lang="en-US" altLang="zh-CN" sz="2800" b="1" dirty="0"/>
              <a:t>(Equivalent Control)</a:t>
            </a:r>
            <a:r>
              <a:rPr lang="zh-CN" altLang="zh-CN" sz="2800" b="1" dirty="0" smtClean="0"/>
              <a:t>时代，</a:t>
            </a:r>
            <a:r>
              <a:rPr lang="zh-CN" altLang="en-US" sz="2800" b="1" dirty="0"/>
              <a:t>并最终使多维泰勒网优化</a:t>
            </a:r>
            <a:r>
              <a:rPr lang="zh-CN" altLang="en-US" sz="2800" b="1" dirty="0" smtClean="0"/>
              <a:t>控制发展</a:t>
            </a:r>
            <a:r>
              <a:rPr lang="zh-CN" altLang="en-US" sz="2800" b="1" dirty="0"/>
              <a:t>成了在武器装备控制和民用装备设施控制中至少占</a:t>
            </a:r>
            <a:r>
              <a:rPr lang="en-US" altLang="zh-CN" sz="2800" b="1" dirty="0"/>
              <a:t>70</a:t>
            </a:r>
            <a:r>
              <a:rPr lang="zh-CN" altLang="en-US" sz="2800" b="1" dirty="0"/>
              <a:t>％的颠覆性控制技术</a:t>
            </a:r>
            <a:r>
              <a:rPr lang="zh-CN" altLang="en-US" sz="2800" b="1" dirty="0" smtClean="0"/>
              <a:t>，尤</a:t>
            </a:r>
            <a:endParaRPr lang="en-US" altLang="zh-CN" sz="2800" dirty="0" smtClean="0"/>
          </a:p>
          <a:p>
            <a:pPr eaLnBrk="1" hangingPunct="1">
              <a:buFont typeface="Wingdings" pitchFamily="2" charset="2"/>
              <a:buNone/>
            </a:pPr>
            <a:r>
              <a:rPr lang="en-US" altLang="zh-CN" sz="2800" dirty="0" smtClean="0"/>
              <a:t>        </a:t>
            </a:r>
            <a:endParaRPr lang="zh-CN" altLang="en-US" sz="2800" dirty="0" smtClean="0"/>
          </a:p>
          <a:p>
            <a:pPr eaLnBrk="1" hangingPunct="1">
              <a:buFont typeface="Wingdings" pitchFamily="2" charset="2"/>
              <a:buNone/>
            </a:pPr>
            <a:r>
              <a:rPr lang="en-US" altLang="zh-CN" sz="2800" dirty="0" smtClean="0"/>
              <a:t>       </a:t>
            </a:r>
            <a:endParaRPr lang="zh-CN" alt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3979</TotalTime>
  <Words>3332</Words>
  <Application>Microsoft Office PowerPoint</Application>
  <PresentationFormat>全屏显示(4:3)</PresentationFormat>
  <Paragraphs>232</Paragraphs>
  <Slides>26</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默认设计模板</vt:lpstr>
      <vt:lpstr>Equation</vt:lpstr>
      <vt:lpstr>Visio</vt:lpstr>
      <vt:lpstr> 优化方法及最优控制  Optimization Method and Optimal Control  </vt:lpstr>
      <vt:lpstr>PowerPoint 演示文稿</vt:lpstr>
      <vt:lpstr>1.  最优化问题的分类</vt:lpstr>
      <vt:lpstr>2.  最优化理论的发展历史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本课程的有关情况</vt:lpstr>
      <vt:lpstr>PowerPoint 演示文稿</vt:lpstr>
      <vt:lpstr>4.  优化方法自学要求</vt:lpstr>
      <vt:lpstr>5.  最优控制数学模型</vt:lpstr>
      <vt:lpstr>PowerPoint 演示文稿</vt:lpstr>
      <vt:lpstr>PowerPoint 演示文稿</vt:lpstr>
      <vt:lpstr>PowerPoint 演示文稿</vt:lpstr>
      <vt:lpstr>PowerPoint 演示文稿</vt:lpstr>
      <vt:lpstr>PowerPoint 演示文稿</vt:lpstr>
      <vt:lpstr>6.  最优控制的方式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think</cp:lastModifiedBy>
  <cp:revision>532</cp:revision>
  <cp:lastPrinted>1601-01-01T00:00:00Z</cp:lastPrinted>
  <dcterms:created xsi:type="dcterms:W3CDTF">1601-01-01T00:00:00Z</dcterms:created>
  <dcterms:modified xsi:type="dcterms:W3CDTF">2020-03-26T11:09:38Z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