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2" r:id="rId5"/>
    <p:sldId id="260" r:id="rId6"/>
    <p:sldId id="261" r:id="rId7"/>
    <p:sldId id="263" r:id="rId8"/>
    <p:sldId id="265" r:id="rId9"/>
    <p:sldId id="266" r:id="rId10"/>
    <p:sldId id="267" r:id="rId11"/>
    <p:sldId id="268" r:id="rId12"/>
    <p:sldId id="269" r:id="rId13"/>
    <p:sldId id="270" r:id="rId14"/>
    <p:sldId id="271" r:id="rId15"/>
    <p:sldId id="272"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CFFDDA-8D46-4BCF-B0E3-F45328C0E4D8}"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94105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FFDDA-8D46-4BCF-B0E3-F45328C0E4D8}"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27910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FFDDA-8D46-4BCF-B0E3-F45328C0E4D8}"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302258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FFDDA-8D46-4BCF-B0E3-F45328C0E4D8}"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351839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CFFDDA-8D46-4BCF-B0E3-F45328C0E4D8}"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370016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CFFDDA-8D46-4BCF-B0E3-F45328C0E4D8}"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62327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CFFDDA-8D46-4BCF-B0E3-F45328C0E4D8}"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405618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CFFDDA-8D46-4BCF-B0E3-F45328C0E4D8}"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122374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FDDA-8D46-4BCF-B0E3-F45328C0E4D8}" type="datetimeFigureOut">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321931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CFFDDA-8D46-4BCF-B0E3-F45328C0E4D8}"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419569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CFFDDA-8D46-4BCF-B0E3-F45328C0E4D8}"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42A97-AB54-4910-8A3B-D2061BDF6F6A}" type="slidenum">
              <a:rPr lang="en-US" smtClean="0"/>
              <a:t>‹#›</a:t>
            </a:fld>
            <a:endParaRPr lang="en-US"/>
          </a:p>
        </p:txBody>
      </p:sp>
    </p:spTree>
    <p:extLst>
      <p:ext uri="{BB962C8B-B14F-4D97-AF65-F5344CB8AC3E}">
        <p14:creationId xmlns:p14="http://schemas.microsoft.com/office/powerpoint/2010/main" val="368890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FFDDA-8D46-4BCF-B0E3-F45328C0E4D8}" type="datetimeFigureOut">
              <a:rPr lang="en-US" smtClean="0"/>
              <a:t>8/2/2018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42A97-AB54-4910-8A3B-D2061BDF6F6A}" type="slidenum">
              <a:rPr lang="en-US" smtClean="0"/>
              <a:t>‹#›</a:t>
            </a:fld>
            <a:endParaRPr lang="en-US"/>
          </a:p>
        </p:txBody>
      </p:sp>
    </p:spTree>
    <p:extLst>
      <p:ext uri="{BB962C8B-B14F-4D97-AF65-F5344CB8AC3E}">
        <p14:creationId xmlns:p14="http://schemas.microsoft.com/office/powerpoint/2010/main" val="17001064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vironment.data.gov.uk/water-quality/view/landing" TargetMode="External"/><Relationship Id="rId2" Type="http://schemas.openxmlformats.org/officeDocument/2006/relationships/hyperlink" Target="https://environment.data.gov.uk/bwq/profiles/help-understanding-dat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 </a:t>
            </a:r>
            <a:r>
              <a:rPr lang="en-US"/>
              <a:t>Coli </a:t>
            </a:r>
            <a:r>
              <a:rPr lang="en-US" dirty="0"/>
              <a:t>Prediction in UK Water Quality Data</a:t>
            </a:r>
          </a:p>
        </p:txBody>
      </p:sp>
      <p:sp>
        <p:nvSpPr>
          <p:cNvPr id="3" name="Subtitle 2"/>
          <p:cNvSpPr>
            <a:spLocks noGrp="1"/>
          </p:cNvSpPr>
          <p:nvPr>
            <p:ph type="subTitle" idx="1"/>
          </p:nvPr>
        </p:nvSpPr>
        <p:spPr/>
        <p:txBody>
          <a:bodyPr/>
          <a:lstStyle/>
          <a:p>
            <a:r>
              <a:rPr lang="en-US" dirty="0"/>
              <a:t>By Andrew Lien</a:t>
            </a:r>
          </a:p>
          <a:p>
            <a:r>
              <a:rPr lang="en-US" dirty="0"/>
              <a:t>July 2018</a:t>
            </a:r>
          </a:p>
          <a:p>
            <a:r>
              <a:rPr lang="en-US" dirty="0"/>
              <a:t>Springboard Introduction to Data Science Course</a:t>
            </a:r>
          </a:p>
        </p:txBody>
      </p:sp>
    </p:spTree>
    <p:extLst>
      <p:ext uri="{BB962C8B-B14F-4D97-AF65-F5344CB8AC3E}">
        <p14:creationId xmlns:p14="http://schemas.microsoft.com/office/powerpoint/2010/main" val="2825811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Model (model0)</a:t>
            </a:r>
          </a:p>
        </p:txBody>
      </p:sp>
      <p:sp>
        <p:nvSpPr>
          <p:cNvPr id="3" name="Content Placeholder 2"/>
          <p:cNvSpPr>
            <a:spLocks noGrp="1"/>
          </p:cNvSpPr>
          <p:nvPr>
            <p:ph idx="1"/>
          </p:nvPr>
        </p:nvSpPr>
        <p:spPr>
          <a:xfrm>
            <a:off x="838201" y="1825625"/>
            <a:ext cx="5516418" cy="4351338"/>
          </a:xfrm>
        </p:spPr>
        <p:txBody>
          <a:bodyPr>
            <a:normAutofit fontScale="85000" lnSpcReduction="20000"/>
          </a:bodyPr>
          <a:lstStyle/>
          <a:p>
            <a:r>
              <a:rPr lang="en-US" dirty="0"/>
              <a:t>The baseline model is created using the Zero Rule Algorithm (4), which predicts the class value that is most common in the training set. For this project, because there are more instances of water samples conforming to the e. coli concentration limit of 900 </a:t>
            </a:r>
            <a:r>
              <a:rPr lang="en-US" dirty="0" err="1"/>
              <a:t>cfu</a:t>
            </a:r>
            <a:r>
              <a:rPr lang="en-US" dirty="0"/>
              <a:t>/100ml, this model assumes that all samples are conforming. A confusion matrix displaying the results is shown to the right.</a:t>
            </a:r>
          </a:p>
          <a:p>
            <a:r>
              <a:rPr lang="en-US" dirty="0"/>
              <a:t>Accuracy = 0.784</a:t>
            </a:r>
            <a:br>
              <a:rPr lang="en-US" dirty="0"/>
            </a:br>
            <a:r>
              <a:rPr lang="en-US" dirty="0"/>
              <a:t>False Positive Rate = 1</a:t>
            </a:r>
          </a:p>
          <a:p>
            <a:r>
              <a:rPr lang="en-US" dirty="0"/>
              <a:t>Objective: minimize false positive rate</a:t>
            </a:r>
          </a:p>
        </p:txBody>
      </p:sp>
      <p:graphicFrame>
        <p:nvGraphicFramePr>
          <p:cNvPr id="4" name="Table 3"/>
          <p:cNvGraphicFramePr>
            <a:graphicFrameLocks noGrp="1"/>
          </p:cNvGraphicFramePr>
          <p:nvPr>
            <p:extLst>
              <p:ext uri="{D42A27DB-BD31-4B8C-83A1-F6EECF244321}">
                <p14:modId xmlns:p14="http://schemas.microsoft.com/office/powerpoint/2010/main" val="1740880582"/>
              </p:ext>
            </p:extLst>
          </p:nvPr>
        </p:nvGraphicFramePr>
        <p:xfrm>
          <a:off x="6354619" y="2585412"/>
          <a:ext cx="4498107" cy="1920240"/>
        </p:xfrm>
        <a:graphic>
          <a:graphicData uri="http://schemas.openxmlformats.org/drawingml/2006/table">
            <a:tbl>
              <a:tblPr firstRow="1" bandRow="1">
                <a:tableStyleId>{5C22544A-7EE6-4342-B048-85BDC9FD1C3A}</a:tableStyleId>
              </a:tblPr>
              <a:tblGrid>
                <a:gridCol w="1499369">
                  <a:extLst>
                    <a:ext uri="{9D8B030D-6E8A-4147-A177-3AD203B41FA5}">
                      <a16:colId xmlns:a16="http://schemas.microsoft.com/office/drawing/2014/main" val="462396555"/>
                    </a:ext>
                  </a:extLst>
                </a:gridCol>
                <a:gridCol w="1499369">
                  <a:extLst>
                    <a:ext uri="{9D8B030D-6E8A-4147-A177-3AD203B41FA5}">
                      <a16:colId xmlns:a16="http://schemas.microsoft.com/office/drawing/2014/main" val="66688427"/>
                    </a:ext>
                  </a:extLst>
                </a:gridCol>
                <a:gridCol w="1499369">
                  <a:extLst>
                    <a:ext uri="{9D8B030D-6E8A-4147-A177-3AD203B41FA5}">
                      <a16:colId xmlns:a16="http://schemas.microsoft.com/office/drawing/2014/main" val="1634717285"/>
                    </a:ext>
                  </a:extLst>
                </a:gridCol>
              </a:tblGrid>
              <a:tr h="616014">
                <a:tc>
                  <a:txBody>
                    <a:bodyPr/>
                    <a:lstStyle/>
                    <a:p>
                      <a:endParaRPr lang="en-US" dirty="0"/>
                    </a:p>
                  </a:txBody>
                  <a:tcPr/>
                </a:tc>
                <a:tc>
                  <a:txBody>
                    <a:bodyPr/>
                    <a:lstStyle/>
                    <a:p>
                      <a:r>
                        <a:rPr lang="en-US" dirty="0"/>
                        <a:t>FALSE</a:t>
                      </a:r>
                    </a:p>
                    <a:p>
                      <a:r>
                        <a:rPr lang="en-US" dirty="0"/>
                        <a:t>(Predicted)</a:t>
                      </a:r>
                    </a:p>
                  </a:txBody>
                  <a:tcPr/>
                </a:tc>
                <a:tc>
                  <a:txBody>
                    <a:bodyPr/>
                    <a:lstStyle/>
                    <a:p>
                      <a:r>
                        <a:rPr lang="en-US" dirty="0"/>
                        <a:t>TRUE</a:t>
                      </a:r>
                    </a:p>
                    <a:p>
                      <a:r>
                        <a:rPr lang="en-US" dirty="0"/>
                        <a:t>(Predicted)</a:t>
                      </a:r>
                    </a:p>
                  </a:txBody>
                  <a:tcPr/>
                </a:tc>
                <a:extLst>
                  <a:ext uri="{0D108BD9-81ED-4DB2-BD59-A6C34878D82A}">
                    <a16:rowId xmlns:a16="http://schemas.microsoft.com/office/drawing/2014/main" val="2050317790"/>
                  </a:ext>
                </a:extLst>
              </a:tr>
              <a:tr h="616014">
                <a:tc>
                  <a:txBody>
                    <a:bodyPr/>
                    <a:lstStyle/>
                    <a:p>
                      <a:r>
                        <a:rPr lang="en-US" dirty="0"/>
                        <a:t>FALSE</a:t>
                      </a:r>
                    </a:p>
                    <a:p>
                      <a:r>
                        <a:rPr lang="en-US" dirty="0"/>
                        <a:t>(Actual)</a:t>
                      </a:r>
                    </a:p>
                  </a:txBody>
                  <a:tcPr/>
                </a:tc>
                <a:tc>
                  <a:txBody>
                    <a:bodyPr/>
                    <a:lstStyle/>
                    <a:p>
                      <a:r>
                        <a:rPr lang="en-US" dirty="0"/>
                        <a:t>0</a:t>
                      </a:r>
                    </a:p>
                  </a:txBody>
                  <a:tcPr/>
                </a:tc>
                <a:tc>
                  <a:txBody>
                    <a:bodyPr/>
                    <a:lstStyle/>
                    <a:p>
                      <a:r>
                        <a:rPr lang="en-US" dirty="0"/>
                        <a:t>8360</a:t>
                      </a:r>
                    </a:p>
                  </a:txBody>
                  <a:tcPr/>
                </a:tc>
                <a:extLst>
                  <a:ext uri="{0D108BD9-81ED-4DB2-BD59-A6C34878D82A}">
                    <a16:rowId xmlns:a16="http://schemas.microsoft.com/office/drawing/2014/main" val="3697672561"/>
                  </a:ext>
                </a:extLst>
              </a:tr>
              <a:tr h="616014">
                <a:tc>
                  <a:txBody>
                    <a:bodyPr/>
                    <a:lstStyle/>
                    <a:p>
                      <a:r>
                        <a:rPr lang="en-US" dirty="0"/>
                        <a:t>TRUE</a:t>
                      </a:r>
                    </a:p>
                    <a:p>
                      <a:r>
                        <a:rPr lang="en-US" dirty="0"/>
                        <a:t>(Actual)</a:t>
                      </a:r>
                    </a:p>
                  </a:txBody>
                  <a:tcPr/>
                </a:tc>
                <a:tc>
                  <a:txBody>
                    <a:bodyPr/>
                    <a:lstStyle/>
                    <a:p>
                      <a:r>
                        <a:rPr lang="en-US" dirty="0"/>
                        <a:t>0</a:t>
                      </a:r>
                    </a:p>
                  </a:txBody>
                  <a:tcPr/>
                </a:tc>
                <a:tc>
                  <a:txBody>
                    <a:bodyPr/>
                    <a:lstStyle/>
                    <a:p>
                      <a:r>
                        <a:rPr lang="en-US" dirty="0"/>
                        <a:t>30366</a:t>
                      </a:r>
                    </a:p>
                  </a:txBody>
                  <a:tcPr/>
                </a:tc>
                <a:extLst>
                  <a:ext uri="{0D108BD9-81ED-4DB2-BD59-A6C34878D82A}">
                    <a16:rowId xmlns:a16="http://schemas.microsoft.com/office/drawing/2014/main" val="1606303339"/>
                  </a:ext>
                </a:extLst>
              </a:tr>
            </a:tbl>
          </a:graphicData>
        </a:graphic>
      </p:graphicFrame>
    </p:spTree>
    <p:extLst>
      <p:ext uri="{BB962C8B-B14F-4D97-AF65-F5344CB8AC3E}">
        <p14:creationId xmlns:p14="http://schemas.microsoft.com/office/powerpoint/2010/main" val="300592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model1 [SALinsitu.ppt + </a:t>
            </a:r>
            <a:r>
              <a:rPr lang="en-US" dirty="0" err="1"/>
              <a:t>Oxygen.Diss.mg.l</a:t>
            </a:r>
            <a:r>
              <a:rPr lang="en-US" dirty="0"/>
              <a:t>]</a:t>
            </a:r>
          </a:p>
        </p:txBody>
      </p:sp>
      <p:pic>
        <p:nvPicPr>
          <p:cNvPr id="4" name="Picture 3"/>
          <p:cNvPicPr>
            <a:picLocks noChangeAspect="1"/>
          </p:cNvPicPr>
          <p:nvPr/>
        </p:nvPicPr>
        <p:blipFill>
          <a:blip r:embed="rId2"/>
          <a:stretch>
            <a:fillRect/>
          </a:stretch>
        </p:blipFill>
        <p:spPr>
          <a:xfrm>
            <a:off x="838200" y="1766197"/>
            <a:ext cx="5429250" cy="3849512"/>
          </a:xfrm>
          <a:prstGeom prst="rect">
            <a:avLst/>
          </a:prstGeom>
        </p:spPr>
      </p:pic>
      <p:pic>
        <p:nvPicPr>
          <p:cNvPr id="6" name="Picture 5"/>
          <p:cNvPicPr>
            <a:picLocks noChangeAspect="1"/>
          </p:cNvPicPr>
          <p:nvPr/>
        </p:nvPicPr>
        <p:blipFill>
          <a:blip r:embed="rId3"/>
          <a:stretch>
            <a:fillRect/>
          </a:stretch>
        </p:blipFill>
        <p:spPr>
          <a:xfrm>
            <a:off x="6400569" y="1535288"/>
            <a:ext cx="4667481" cy="2832041"/>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286968679"/>
              </p:ext>
            </p:extLst>
          </p:nvPr>
        </p:nvGraphicFramePr>
        <p:xfrm>
          <a:off x="6569943" y="4367329"/>
          <a:ext cx="4498107" cy="1920240"/>
        </p:xfrm>
        <a:graphic>
          <a:graphicData uri="http://schemas.openxmlformats.org/drawingml/2006/table">
            <a:tbl>
              <a:tblPr firstRow="1" bandRow="1">
                <a:tableStyleId>{5C22544A-7EE6-4342-B048-85BDC9FD1C3A}</a:tableStyleId>
              </a:tblPr>
              <a:tblGrid>
                <a:gridCol w="1499369">
                  <a:extLst>
                    <a:ext uri="{9D8B030D-6E8A-4147-A177-3AD203B41FA5}">
                      <a16:colId xmlns:a16="http://schemas.microsoft.com/office/drawing/2014/main" val="141729140"/>
                    </a:ext>
                  </a:extLst>
                </a:gridCol>
                <a:gridCol w="1499369">
                  <a:extLst>
                    <a:ext uri="{9D8B030D-6E8A-4147-A177-3AD203B41FA5}">
                      <a16:colId xmlns:a16="http://schemas.microsoft.com/office/drawing/2014/main" val="1649163916"/>
                    </a:ext>
                  </a:extLst>
                </a:gridCol>
                <a:gridCol w="1499369">
                  <a:extLst>
                    <a:ext uri="{9D8B030D-6E8A-4147-A177-3AD203B41FA5}">
                      <a16:colId xmlns:a16="http://schemas.microsoft.com/office/drawing/2014/main" val="894916529"/>
                    </a:ext>
                  </a:extLst>
                </a:gridCol>
              </a:tblGrid>
              <a:tr h="616014">
                <a:tc>
                  <a:txBody>
                    <a:bodyPr/>
                    <a:lstStyle/>
                    <a:p>
                      <a:endParaRPr lang="en-US" dirty="0"/>
                    </a:p>
                  </a:txBody>
                  <a:tcPr/>
                </a:tc>
                <a:tc>
                  <a:txBody>
                    <a:bodyPr/>
                    <a:lstStyle/>
                    <a:p>
                      <a:r>
                        <a:rPr lang="en-US" dirty="0"/>
                        <a:t>FALSE</a:t>
                      </a:r>
                    </a:p>
                    <a:p>
                      <a:r>
                        <a:rPr lang="en-US" dirty="0"/>
                        <a:t>(Predicted)</a:t>
                      </a:r>
                    </a:p>
                  </a:txBody>
                  <a:tcPr/>
                </a:tc>
                <a:tc>
                  <a:txBody>
                    <a:bodyPr/>
                    <a:lstStyle/>
                    <a:p>
                      <a:r>
                        <a:rPr lang="en-US" dirty="0"/>
                        <a:t>TRUE</a:t>
                      </a:r>
                    </a:p>
                    <a:p>
                      <a:r>
                        <a:rPr lang="en-US" dirty="0"/>
                        <a:t>(Predicted)</a:t>
                      </a:r>
                    </a:p>
                  </a:txBody>
                  <a:tcPr/>
                </a:tc>
                <a:extLst>
                  <a:ext uri="{0D108BD9-81ED-4DB2-BD59-A6C34878D82A}">
                    <a16:rowId xmlns:a16="http://schemas.microsoft.com/office/drawing/2014/main" val="4284713456"/>
                  </a:ext>
                </a:extLst>
              </a:tr>
              <a:tr h="616014">
                <a:tc>
                  <a:txBody>
                    <a:bodyPr/>
                    <a:lstStyle/>
                    <a:p>
                      <a:r>
                        <a:rPr lang="en-US" dirty="0"/>
                        <a:t>FALSE</a:t>
                      </a:r>
                    </a:p>
                    <a:p>
                      <a:r>
                        <a:rPr lang="en-US" dirty="0"/>
                        <a:t>(Actual)</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4222666390"/>
                  </a:ext>
                </a:extLst>
              </a:tr>
              <a:tr h="616014">
                <a:tc>
                  <a:txBody>
                    <a:bodyPr/>
                    <a:lstStyle/>
                    <a:p>
                      <a:r>
                        <a:rPr lang="en-US" dirty="0"/>
                        <a:t>TRUE</a:t>
                      </a:r>
                    </a:p>
                    <a:p>
                      <a:r>
                        <a:rPr lang="en-US" dirty="0"/>
                        <a:t>(Actual)</a:t>
                      </a:r>
                    </a:p>
                  </a:txBody>
                  <a:tcPr/>
                </a:tc>
                <a:tc>
                  <a:txBody>
                    <a:bodyPr/>
                    <a:lstStyle/>
                    <a:p>
                      <a:r>
                        <a:rPr lang="en-US" dirty="0"/>
                        <a:t>45</a:t>
                      </a:r>
                    </a:p>
                  </a:txBody>
                  <a:tcPr/>
                </a:tc>
                <a:tc>
                  <a:txBody>
                    <a:bodyPr/>
                    <a:lstStyle/>
                    <a:p>
                      <a:r>
                        <a:rPr lang="en-US" dirty="0"/>
                        <a:t>66</a:t>
                      </a:r>
                    </a:p>
                  </a:txBody>
                  <a:tcPr/>
                </a:tc>
                <a:extLst>
                  <a:ext uri="{0D108BD9-81ED-4DB2-BD59-A6C34878D82A}">
                    <a16:rowId xmlns:a16="http://schemas.microsoft.com/office/drawing/2014/main" val="21237852"/>
                  </a:ext>
                </a:extLst>
              </a:tr>
            </a:tbl>
          </a:graphicData>
        </a:graphic>
      </p:graphicFrame>
    </p:spTree>
    <p:extLst>
      <p:ext uri="{BB962C8B-B14F-4D97-AF65-F5344CB8AC3E}">
        <p14:creationId xmlns:p14="http://schemas.microsoft.com/office/powerpoint/2010/main" val="212518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416"/>
            <a:ext cx="10515600" cy="1325563"/>
          </a:xfrm>
        </p:spPr>
        <p:txBody>
          <a:bodyPr/>
          <a:lstStyle/>
          <a:p>
            <a:r>
              <a:rPr lang="en-US" dirty="0"/>
              <a:t>Comparing model0 and model1</a:t>
            </a:r>
          </a:p>
        </p:txBody>
      </p:sp>
      <p:sp>
        <p:nvSpPr>
          <p:cNvPr id="3" name="Content Placeholder 2"/>
          <p:cNvSpPr>
            <a:spLocks noGrp="1"/>
          </p:cNvSpPr>
          <p:nvPr>
            <p:ph idx="1"/>
          </p:nvPr>
        </p:nvSpPr>
        <p:spPr>
          <a:xfrm>
            <a:off x="838200" y="3349625"/>
            <a:ext cx="10106891" cy="2774084"/>
          </a:xfrm>
        </p:spPr>
        <p:txBody>
          <a:bodyPr>
            <a:normAutofit fontScale="92500" lnSpcReduction="20000"/>
          </a:bodyPr>
          <a:lstStyle/>
          <a:p>
            <a:r>
              <a:rPr lang="en-US" dirty="0"/>
              <a:t>False Positive Rate: As the most important comparison metric that prevents e. coli exposure, the false positive rate is significantly lower in model1 than in model0, so this is a huge improvement.</a:t>
            </a:r>
          </a:p>
          <a:p>
            <a:r>
              <a:rPr lang="en-US" dirty="0"/>
              <a:t>Accuracy: relatively unchanged. Higher accuracy is better, but is not the main emphasis of this project.</a:t>
            </a:r>
          </a:p>
          <a:p>
            <a:endParaRPr lang="en-US" dirty="0"/>
          </a:p>
          <a:p>
            <a:pPr marL="0" indent="0">
              <a:buNone/>
            </a:pPr>
            <a:r>
              <a:rPr lang="en-US" dirty="0"/>
              <a:t>By comparing different numerical metrics of the models, it’s possible to find the most suitable one for the problem.</a:t>
            </a:r>
          </a:p>
        </p:txBody>
      </p:sp>
      <p:graphicFrame>
        <p:nvGraphicFramePr>
          <p:cNvPr id="5" name="Table 4"/>
          <p:cNvGraphicFramePr>
            <a:graphicFrameLocks noGrp="1"/>
          </p:cNvGraphicFramePr>
          <p:nvPr>
            <p:extLst>
              <p:ext uri="{D42A27DB-BD31-4B8C-83A1-F6EECF244321}">
                <p14:modId xmlns:p14="http://schemas.microsoft.com/office/powerpoint/2010/main" val="3126621656"/>
              </p:ext>
            </p:extLst>
          </p:nvPr>
        </p:nvGraphicFramePr>
        <p:xfrm>
          <a:off x="748145" y="1735666"/>
          <a:ext cx="10196949" cy="1381760"/>
        </p:xfrm>
        <a:graphic>
          <a:graphicData uri="http://schemas.openxmlformats.org/drawingml/2006/table">
            <a:tbl>
              <a:tblPr firstRow="1" bandRow="1">
                <a:tableStyleId>{5C22544A-7EE6-4342-B048-85BDC9FD1C3A}</a:tableStyleId>
              </a:tblPr>
              <a:tblGrid>
                <a:gridCol w="1456707">
                  <a:extLst>
                    <a:ext uri="{9D8B030D-6E8A-4147-A177-3AD203B41FA5}">
                      <a16:colId xmlns:a16="http://schemas.microsoft.com/office/drawing/2014/main" val="3738144458"/>
                    </a:ext>
                  </a:extLst>
                </a:gridCol>
                <a:gridCol w="1456707">
                  <a:extLst>
                    <a:ext uri="{9D8B030D-6E8A-4147-A177-3AD203B41FA5}">
                      <a16:colId xmlns:a16="http://schemas.microsoft.com/office/drawing/2014/main" val="502208778"/>
                    </a:ext>
                  </a:extLst>
                </a:gridCol>
                <a:gridCol w="1456707">
                  <a:extLst>
                    <a:ext uri="{9D8B030D-6E8A-4147-A177-3AD203B41FA5}">
                      <a16:colId xmlns:a16="http://schemas.microsoft.com/office/drawing/2014/main" val="1923672761"/>
                    </a:ext>
                  </a:extLst>
                </a:gridCol>
                <a:gridCol w="1456707">
                  <a:extLst>
                    <a:ext uri="{9D8B030D-6E8A-4147-A177-3AD203B41FA5}">
                      <a16:colId xmlns:a16="http://schemas.microsoft.com/office/drawing/2014/main" val="3318731986"/>
                    </a:ext>
                  </a:extLst>
                </a:gridCol>
                <a:gridCol w="1456707">
                  <a:extLst>
                    <a:ext uri="{9D8B030D-6E8A-4147-A177-3AD203B41FA5}">
                      <a16:colId xmlns:a16="http://schemas.microsoft.com/office/drawing/2014/main" val="1573606807"/>
                    </a:ext>
                  </a:extLst>
                </a:gridCol>
                <a:gridCol w="1456707">
                  <a:extLst>
                    <a:ext uri="{9D8B030D-6E8A-4147-A177-3AD203B41FA5}">
                      <a16:colId xmlns:a16="http://schemas.microsoft.com/office/drawing/2014/main" val="2861601210"/>
                    </a:ext>
                  </a:extLst>
                </a:gridCol>
                <a:gridCol w="1456707">
                  <a:extLst>
                    <a:ext uri="{9D8B030D-6E8A-4147-A177-3AD203B41FA5}">
                      <a16:colId xmlns:a16="http://schemas.microsoft.com/office/drawing/2014/main" val="3027196323"/>
                    </a:ext>
                  </a:extLst>
                </a:gridCol>
              </a:tblGrid>
              <a:tr h="370840">
                <a:tc>
                  <a:txBody>
                    <a:bodyPr/>
                    <a:lstStyle/>
                    <a:p>
                      <a:r>
                        <a:rPr lang="en-US" dirty="0"/>
                        <a:t>Model</a:t>
                      </a:r>
                    </a:p>
                  </a:txBody>
                  <a:tcPr/>
                </a:tc>
                <a:tc>
                  <a:txBody>
                    <a:bodyPr/>
                    <a:lstStyle/>
                    <a:p>
                      <a:r>
                        <a:rPr lang="en-US" dirty="0"/>
                        <a:t>Test size</a:t>
                      </a:r>
                    </a:p>
                  </a:txBody>
                  <a:tcPr/>
                </a:tc>
                <a:tc>
                  <a:txBody>
                    <a:bodyPr/>
                    <a:lstStyle/>
                    <a:p>
                      <a:r>
                        <a:rPr lang="en-US" dirty="0"/>
                        <a:t>AUC of ROC</a:t>
                      </a:r>
                    </a:p>
                  </a:txBody>
                  <a:tcPr/>
                </a:tc>
                <a:tc>
                  <a:txBody>
                    <a:bodyPr/>
                    <a:lstStyle/>
                    <a:p>
                      <a:r>
                        <a:rPr lang="en-US" dirty="0"/>
                        <a:t>Sensitivity</a:t>
                      </a:r>
                    </a:p>
                  </a:txBody>
                  <a:tcPr/>
                </a:tc>
                <a:tc>
                  <a:txBody>
                    <a:bodyPr/>
                    <a:lstStyle/>
                    <a:p>
                      <a:r>
                        <a:rPr lang="en-US" dirty="0"/>
                        <a:t>False</a:t>
                      </a:r>
                      <a:r>
                        <a:rPr lang="en-US" baseline="0" dirty="0"/>
                        <a:t> Positive Rate</a:t>
                      </a:r>
                      <a:endParaRPr lang="en-US" dirty="0"/>
                    </a:p>
                  </a:txBody>
                  <a:tcPr/>
                </a:tc>
                <a:tc>
                  <a:txBody>
                    <a:bodyPr/>
                    <a:lstStyle/>
                    <a:p>
                      <a:r>
                        <a:rPr lang="en-US" dirty="0"/>
                        <a:t>F1-score</a:t>
                      </a:r>
                    </a:p>
                  </a:txBody>
                  <a:tcPr/>
                </a:tc>
                <a:tc>
                  <a:txBody>
                    <a:bodyPr/>
                    <a:lstStyle/>
                    <a:p>
                      <a:r>
                        <a:rPr lang="en-US" dirty="0"/>
                        <a:t>Accuracy</a:t>
                      </a:r>
                    </a:p>
                  </a:txBody>
                  <a:tcPr/>
                </a:tc>
                <a:extLst>
                  <a:ext uri="{0D108BD9-81ED-4DB2-BD59-A6C34878D82A}">
                    <a16:rowId xmlns:a16="http://schemas.microsoft.com/office/drawing/2014/main" val="3487385537"/>
                  </a:ext>
                </a:extLst>
              </a:tr>
              <a:tr h="370840">
                <a:tc>
                  <a:txBody>
                    <a:bodyPr/>
                    <a:lstStyle/>
                    <a:p>
                      <a:r>
                        <a:rPr lang="en-US" dirty="0"/>
                        <a:t>Model0</a:t>
                      </a:r>
                    </a:p>
                  </a:txBody>
                  <a:tcPr/>
                </a:tc>
                <a:tc>
                  <a:txBody>
                    <a:bodyPr/>
                    <a:lstStyle/>
                    <a:p>
                      <a:r>
                        <a:rPr lang="en-US" dirty="0"/>
                        <a:t>38726</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0.879</a:t>
                      </a:r>
                    </a:p>
                  </a:txBody>
                  <a:tcPr/>
                </a:tc>
                <a:tc>
                  <a:txBody>
                    <a:bodyPr/>
                    <a:lstStyle/>
                    <a:p>
                      <a:r>
                        <a:rPr lang="en-US" dirty="0"/>
                        <a:t>0.784</a:t>
                      </a:r>
                    </a:p>
                  </a:txBody>
                  <a:tcPr/>
                </a:tc>
                <a:extLst>
                  <a:ext uri="{0D108BD9-81ED-4DB2-BD59-A6C34878D82A}">
                    <a16:rowId xmlns:a16="http://schemas.microsoft.com/office/drawing/2014/main" val="3872781382"/>
                  </a:ext>
                </a:extLst>
              </a:tr>
              <a:tr h="370840">
                <a:tc>
                  <a:txBody>
                    <a:bodyPr/>
                    <a:lstStyle/>
                    <a:p>
                      <a:r>
                        <a:rPr lang="en-US" dirty="0"/>
                        <a:t>model1</a:t>
                      </a:r>
                    </a:p>
                  </a:txBody>
                  <a:tcPr/>
                </a:tc>
                <a:tc>
                  <a:txBody>
                    <a:bodyPr/>
                    <a:lstStyle/>
                    <a:p>
                      <a:r>
                        <a:rPr lang="en-US" dirty="0"/>
                        <a:t>212</a:t>
                      </a:r>
                    </a:p>
                  </a:txBody>
                  <a:tcPr/>
                </a:tc>
                <a:tc>
                  <a:txBody>
                    <a:bodyPr/>
                    <a:lstStyle/>
                    <a:p>
                      <a:r>
                        <a:rPr lang="en-US" dirty="0"/>
                        <a:t>0.808</a:t>
                      </a:r>
                    </a:p>
                  </a:txBody>
                  <a:tcPr/>
                </a:tc>
                <a:tc>
                  <a:txBody>
                    <a:bodyPr/>
                    <a:lstStyle/>
                    <a:p>
                      <a:r>
                        <a:rPr lang="en-US" dirty="0"/>
                        <a:t>0.595</a:t>
                      </a:r>
                    </a:p>
                  </a:txBody>
                  <a:tcPr/>
                </a:tc>
                <a:tc>
                  <a:txBody>
                    <a:bodyPr/>
                    <a:lstStyle/>
                    <a:p>
                      <a:r>
                        <a:rPr lang="en-US" dirty="0"/>
                        <a:t>0.010</a:t>
                      </a:r>
                    </a:p>
                  </a:txBody>
                  <a:tcPr/>
                </a:tc>
                <a:tc>
                  <a:txBody>
                    <a:bodyPr/>
                    <a:lstStyle/>
                    <a:p>
                      <a:r>
                        <a:rPr lang="en-US" dirty="0"/>
                        <a:t>0.742</a:t>
                      </a:r>
                    </a:p>
                  </a:txBody>
                  <a:tcPr/>
                </a:tc>
                <a:tc>
                  <a:txBody>
                    <a:bodyPr/>
                    <a:lstStyle/>
                    <a:p>
                      <a:r>
                        <a:rPr lang="en-US" dirty="0"/>
                        <a:t>0.783</a:t>
                      </a:r>
                    </a:p>
                  </a:txBody>
                  <a:tcPr/>
                </a:tc>
                <a:extLst>
                  <a:ext uri="{0D108BD9-81ED-4DB2-BD59-A6C34878D82A}">
                    <a16:rowId xmlns:a16="http://schemas.microsoft.com/office/drawing/2014/main" val="1244848636"/>
                  </a:ext>
                </a:extLst>
              </a:tr>
            </a:tbl>
          </a:graphicData>
        </a:graphic>
      </p:graphicFrame>
    </p:spTree>
    <p:extLst>
      <p:ext uri="{BB962C8B-B14F-4D97-AF65-F5344CB8AC3E}">
        <p14:creationId xmlns:p14="http://schemas.microsoft.com/office/powerpoint/2010/main" val="115901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All Models</a:t>
            </a:r>
          </a:p>
        </p:txBody>
      </p:sp>
      <p:sp>
        <p:nvSpPr>
          <p:cNvPr id="3" name="Content Placeholder 2"/>
          <p:cNvSpPr>
            <a:spLocks noGrp="1"/>
          </p:cNvSpPr>
          <p:nvPr>
            <p:ph idx="1"/>
          </p:nvPr>
        </p:nvSpPr>
        <p:spPr>
          <a:xfrm>
            <a:off x="2851727" y="1690688"/>
            <a:ext cx="6283036" cy="1795030"/>
          </a:xfrm>
        </p:spPr>
        <p:txBody>
          <a:bodyPr>
            <a:normAutofit fontScale="55000" lnSpcReduction="20000"/>
          </a:bodyPr>
          <a:lstStyle/>
          <a:p>
            <a:pPr marL="0" indent="0">
              <a:buNone/>
            </a:pPr>
            <a:r>
              <a:rPr lang="en-US" b="1" dirty="0"/>
              <a:t>Composition of Models</a:t>
            </a:r>
          </a:p>
          <a:p>
            <a:pPr marL="0" indent="0">
              <a:buNone/>
            </a:pPr>
            <a:r>
              <a:rPr lang="en-US" dirty="0"/>
              <a:t>model0 = [Zero-Rule Algorithm]</a:t>
            </a:r>
          </a:p>
          <a:p>
            <a:pPr marL="0" indent="0">
              <a:buNone/>
            </a:pPr>
            <a:r>
              <a:rPr lang="en-US" dirty="0"/>
              <a:t>model1 = [SALinsitu.ppt + </a:t>
            </a:r>
            <a:r>
              <a:rPr lang="en-US" dirty="0" err="1"/>
              <a:t>Oxygen.Diss.mg.l</a:t>
            </a:r>
            <a:r>
              <a:rPr lang="en-US" dirty="0"/>
              <a:t>]</a:t>
            </a:r>
          </a:p>
          <a:p>
            <a:pPr marL="0" indent="0">
              <a:buNone/>
            </a:pPr>
            <a:r>
              <a:rPr lang="en-US" dirty="0"/>
              <a:t>model2 = [SALinsitu.ppt + </a:t>
            </a:r>
            <a:r>
              <a:rPr lang="en-US" dirty="0" err="1"/>
              <a:t>Oxygen.Diss.mg.l</a:t>
            </a:r>
            <a:r>
              <a:rPr lang="en-US" dirty="0"/>
              <a:t>*season]</a:t>
            </a:r>
          </a:p>
          <a:p>
            <a:pPr marL="0" indent="0">
              <a:buNone/>
            </a:pPr>
            <a:r>
              <a:rPr lang="en-US" dirty="0"/>
              <a:t>model3 = [SALinsitu.ppt + </a:t>
            </a:r>
            <a:r>
              <a:rPr lang="en-US" dirty="0" err="1"/>
              <a:t>Oxygen.Diss.mg.l</a:t>
            </a:r>
            <a:r>
              <a:rPr lang="en-US" dirty="0"/>
              <a:t> + </a:t>
            </a:r>
            <a:r>
              <a:rPr lang="en-US" dirty="0" err="1"/>
              <a:t>pH.ecolirange</a:t>
            </a:r>
            <a:r>
              <a:rPr lang="en-US" dirty="0"/>
              <a:t> + </a:t>
            </a:r>
            <a:r>
              <a:rPr lang="en-US" dirty="0" err="1"/>
              <a:t>temp.ecolirange</a:t>
            </a:r>
            <a:r>
              <a:rPr lang="en-US" dirty="0"/>
              <a:t>]</a:t>
            </a:r>
          </a:p>
          <a:p>
            <a:pPr marL="0" indent="0">
              <a:buNone/>
            </a:pPr>
            <a:r>
              <a:rPr lang="en-US" dirty="0"/>
              <a:t>model4 = [SALinsitu.ppt]</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94951270"/>
              </p:ext>
            </p:extLst>
          </p:nvPr>
        </p:nvGraphicFramePr>
        <p:xfrm>
          <a:off x="905163" y="3869266"/>
          <a:ext cx="9919854" cy="2494280"/>
        </p:xfrm>
        <a:graphic>
          <a:graphicData uri="http://schemas.openxmlformats.org/drawingml/2006/table">
            <a:tbl>
              <a:tblPr firstRow="1" bandRow="1">
                <a:tableStyleId>{5C22544A-7EE6-4342-B048-85BDC9FD1C3A}</a:tableStyleId>
              </a:tblPr>
              <a:tblGrid>
                <a:gridCol w="1417122">
                  <a:extLst>
                    <a:ext uri="{9D8B030D-6E8A-4147-A177-3AD203B41FA5}">
                      <a16:colId xmlns:a16="http://schemas.microsoft.com/office/drawing/2014/main" val="635015524"/>
                    </a:ext>
                  </a:extLst>
                </a:gridCol>
                <a:gridCol w="1417122">
                  <a:extLst>
                    <a:ext uri="{9D8B030D-6E8A-4147-A177-3AD203B41FA5}">
                      <a16:colId xmlns:a16="http://schemas.microsoft.com/office/drawing/2014/main" val="1916208990"/>
                    </a:ext>
                  </a:extLst>
                </a:gridCol>
                <a:gridCol w="1417122">
                  <a:extLst>
                    <a:ext uri="{9D8B030D-6E8A-4147-A177-3AD203B41FA5}">
                      <a16:colId xmlns:a16="http://schemas.microsoft.com/office/drawing/2014/main" val="220848523"/>
                    </a:ext>
                  </a:extLst>
                </a:gridCol>
                <a:gridCol w="1417122">
                  <a:extLst>
                    <a:ext uri="{9D8B030D-6E8A-4147-A177-3AD203B41FA5}">
                      <a16:colId xmlns:a16="http://schemas.microsoft.com/office/drawing/2014/main" val="1722109097"/>
                    </a:ext>
                  </a:extLst>
                </a:gridCol>
                <a:gridCol w="1417122">
                  <a:extLst>
                    <a:ext uri="{9D8B030D-6E8A-4147-A177-3AD203B41FA5}">
                      <a16:colId xmlns:a16="http://schemas.microsoft.com/office/drawing/2014/main" val="4140003135"/>
                    </a:ext>
                  </a:extLst>
                </a:gridCol>
                <a:gridCol w="1417122">
                  <a:extLst>
                    <a:ext uri="{9D8B030D-6E8A-4147-A177-3AD203B41FA5}">
                      <a16:colId xmlns:a16="http://schemas.microsoft.com/office/drawing/2014/main" val="1020934252"/>
                    </a:ext>
                  </a:extLst>
                </a:gridCol>
                <a:gridCol w="1417122">
                  <a:extLst>
                    <a:ext uri="{9D8B030D-6E8A-4147-A177-3AD203B41FA5}">
                      <a16:colId xmlns:a16="http://schemas.microsoft.com/office/drawing/2014/main" val="3142097287"/>
                    </a:ext>
                  </a:extLst>
                </a:gridCol>
              </a:tblGrid>
              <a:tr h="370840">
                <a:tc>
                  <a:txBody>
                    <a:bodyPr/>
                    <a:lstStyle/>
                    <a:p>
                      <a:pPr marL="0" algn="l" defTabSz="914400" rtl="0" eaLnBrk="1" latinLnBrk="0" hangingPunct="1"/>
                      <a:r>
                        <a:rPr lang="en-US" sz="1800" kern="1200" dirty="0">
                          <a:solidFill>
                            <a:schemeClr val="dk1"/>
                          </a:solidFill>
                          <a:latin typeface="+mn-lt"/>
                          <a:ea typeface="+mn-ea"/>
                          <a:cs typeface="+mn-cs"/>
                        </a:rPr>
                        <a:t>Model</a:t>
                      </a:r>
                    </a:p>
                  </a:txBody>
                  <a:tcPr/>
                </a:tc>
                <a:tc>
                  <a:txBody>
                    <a:bodyPr/>
                    <a:lstStyle/>
                    <a:p>
                      <a:pPr marL="0" algn="l" defTabSz="914400" rtl="0" eaLnBrk="1" latinLnBrk="0" hangingPunct="1"/>
                      <a:r>
                        <a:rPr lang="en-US" sz="1800" kern="1200" dirty="0">
                          <a:solidFill>
                            <a:schemeClr val="dk1"/>
                          </a:solidFill>
                          <a:latin typeface="+mn-lt"/>
                          <a:ea typeface="+mn-ea"/>
                          <a:cs typeface="+mn-cs"/>
                        </a:rPr>
                        <a:t>Test size</a:t>
                      </a:r>
                    </a:p>
                  </a:txBody>
                  <a:tcPr/>
                </a:tc>
                <a:tc>
                  <a:txBody>
                    <a:bodyPr/>
                    <a:lstStyle/>
                    <a:p>
                      <a:pPr marL="0" algn="l" defTabSz="914400" rtl="0" eaLnBrk="1" latinLnBrk="0" hangingPunct="1"/>
                      <a:r>
                        <a:rPr lang="en-US" sz="1800" kern="1200" dirty="0">
                          <a:solidFill>
                            <a:schemeClr val="dk1"/>
                          </a:solidFill>
                          <a:latin typeface="+mn-lt"/>
                          <a:ea typeface="+mn-ea"/>
                          <a:cs typeface="+mn-cs"/>
                        </a:rPr>
                        <a:t>AUC of ROC</a:t>
                      </a:r>
                    </a:p>
                  </a:txBody>
                  <a:tcPr/>
                </a:tc>
                <a:tc>
                  <a:txBody>
                    <a:bodyPr/>
                    <a:lstStyle/>
                    <a:p>
                      <a:pPr marL="0" algn="l" defTabSz="914400" rtl="0" eaLnBrk="1" latinLnBrk="0" hangingPunct="1"/>
                      <a:r>
                        <a:rPr lang="en-US" sz="1800" kern="1200" dirty="0">
                          <a:solidFill>
                            <a:schemeClr val="dk1"/>
                          </a:solidFill>
                          <a:latin typeface="+mn-lt"/>
                          <a:ea typeface="+mn-ea"/>
                          <a:cs typeface="+mn-cs"/>
                        </a:rPr>
                        <a:t>Sensitivity</a:t>
                      </a:r>
                    </a:p>
                  </a:txBody>
                  <a:tcPr/>
                </a:tc>
                <a:tc>
                  <a:txBody>
                    <a:bodyPr/>
                    <a:lstStyle/>
                    <a:p>
                      <a:pPr marL="0" algn="l" defTabSz="914400" rtl="0" eaLnBrk="1" latinLnBrk="0" hangingPunct="1"/>
                      <a:r>
                        <a:rPr lang="en-US" sz="1800" kern="1200" dirty="0">
                          <a:solidFill>
                            <a:schemeClr val="dk1"/>
                          </a:solidFill>
                          <a:latin typeface="+mn-lt"/>
                          <a:ea typeface="+mn-ea"/>
                          <a:cs typeface="+mn-cs"/>
                        </a:rPr>
                        <a:t>False Positive Rate</a:t>
                      </a:r>
                    </a:p>
                  </a:txBody>
                  <a:tcPr/>
                </a:tc>
                <a:tc>
                  <a:txBody>
                    <a:bodyPr/>
                    <a:lstStyle/>
                    <a:p>
                      <a:pPr marL="0" algn="l" defTabSz="914400" rtl="0" eaLnBrk="1" latinLnBrk="0" hangingPunct="1"/>
                      <a:r>
                        <a:rPr lang="en-US" sz="1800" kern="1200" dirty="0">
                          <a:solidFill>
                            <a:schemeClr val="dk1"/>
                          </a:solidFill>
                          <a:latin typeface="+mn-lt"/>
                          <a:ea typeface="+mn-ea"/>
                          <a:cs typeface="+mn-cs"/>
                        </a:rPr>
                        <a:t>F1-score</a:t>
                      </a:r>
                    </a:p>
                  </a:txBody>
                  <a:tcPr/>
                </a:tc>
                <a:tc>
                  <a:txBody>
                    <a:bodyPr/>
                    <a:lstStyle/>
                    <a:p>
                      <a:pPr marL="0" algn="l" defTabSz="914400" rtl="0" eaLnBrk="1" latinLnBrk="0" hangingPunct="1"/>
                      <a:r>
                        <a:rPr lang="en-US" sz="1800" kern="1200" dirty="0">
                          <a:solidFill>
                            <a:schemeClr val="dk1"/>
                          </a:solidFill>
                          <a:latin typeface="+mn-lt"/>
                          <a:ea typeface="+mn-ea"/>
                          <a:cs typeface="+mn-cs"/>
                        </a:rPr>
                        <a:t>Accuracy</a:t>
                      </a:r>
                    </a:p>
                  </a:txBody>
                  <a:tcPr/>
                </a:tc>
                <a:extLst>
                  <a:ext uri="{0D108BD9-81ED-4DB2-BD59-A6C34878D82A}">
                    <a16:rowId xmlns:a16="http://schemas.microsoft.com/office/drawing/2014/main" val="4051725479"/>
                  </a:ext>
                </a:extLst>
              </a:tr>
              <a:tr h="370840">
                <a:tc>
                  <a:txBody>
                    <a:bodyPr/>
                    <a:lstStyle/>
                    <a:p>
                      <a:pPr marL="0" algn="l" defTabSz="914400" rtl="0" eaLnBrk="1" latinLnBrk="0" hangingPunct="1"/>
                      <a:r>
                        <a:rPr lang="en-US" sz="1800" kern="1200" dirty="0">
                          <a:solidFill>
                            <a:schemeClr val="dk1"/>
                          </a:solidFill>
                          <a:latin typeface="+mn-lt"/>
                          <a:ea typeface="+mn-ea"/>
                          <a:cs typeface="+mn-cs"/>
                        </a:rPr>
                        <a:t>model0</a:t>
                      </a:r>
                    </a:p>
                  </a:txBody>
                  <a:tcPr/>
                </a:tc>
                <a:tc>
                  <a:txBody>
                    <a:bodyPr/>
                    <a:lstStyle/>
                    <a:p>
                      <a:pPr marL="0" algn="l" defTabSz="914400" rtl="0" eaLnBrk="1" latinLnBrk="0" hangingPunct="1"/>
                      <a:r>
                        <a:rPr lang="en-US" sz="1800" kern="1200" dirty="0">
                          <a:solidFill>
                            <a:schemeClr val="dk1"/>
                          </a:solidFill>
                          <a:latin typeface="+mn-lt"/>
                          <a:ea typeface="+mn-ea"/>
                          <a:cs typeface="+mn-cs"/>
                        </a:rPr>
                        <a:t>38726</a:t>
                      </a:r>
                    </a:p>
                  </a:txBody>
                  <a:tcPr/>
                </a:tc>
                <a:tc>
                  <a:txBody>
                    <a:bodyPr/>
                    <a:lstStyle/>
                    <a:p>
                      <a:pPr marL="0" algn="l" defTabSz="914400" rtl="0" eaLnBrk="1" latinLnBrk="0" hangingPunct="1"/>
                      <a:r>
                        <a:rPr lang="en-US" sz="1800" kern="1200" dirty="0">
                          <a:solidFill>
                            <a:schemeClr val="dk1"/>
                          </a:solidFill>
                          <a:latin typeface="+mn-lt"/>
                          <a:ea typeface="+mn-ea"/>
                          <a:cs typeface="+mn-cs"/>
                        </a:rPr>
                        <a:t>0</a:t>
                      </a:r>
                    </a:p>
                  </a:txBody>
                  <a:tcPr/>
                </a:tc>
                <a:tc>
                  <a:txBody>
                    <a:bodyPr/>
                    <a:lstStyle/>
                    <a:p>
                      <a:pPr marL="0" algn="l" defTabSz="914400" rtl="0" eaLnBrk="1" latinLnBrk="0" hangingPunct="1"/>
                      <a:r>
                        <a:rPr lang="en-US" sz="1800" kern="1200" dirty="0">
                          <a:solidFill>
                            <a:schemeClr val="dk1"/>
                          </a:solidFill>
                          <a:latin typeface="+mn-lt"/>
                          <a:ea typeface="+mn-ea"/>
                          <a:cs typeface="+mn-cs"/>
                        </a:rPr>
                        <a:t>1</a:t>
                      </a:r>
                    </a:p>
                  </a:txBody>
                  <a:tcPr/>
                </a:tc>
                <a:tc>
                  <a:txBody>
                    <a:bodyPr/>
                    <a:lstStyle/>
                    <a:p>
                      <a:pPr marL="0" algn="l" defTabSz="914400" rtl="0" eaLnBrk="1" latinLnBrk="0" hangingPunct="1"/>
                      <a:r>
                        <a:rPr lang="en-US" sz="1800" kern="1200" dirty="0">
                          <a:solidFill>
                            <a:schemeClr val="dk1"/>
                          </a:solidFill>
                          <a:latin typeface="+mn-lt"/>
                          <a:ea typeface="+mn-ea"/>
                          <a:cs typeface="+mn-cs"/>
                        </a:rPr>
                        <a:t>1</a:t>
                      </a:r>
                    </a:p>
                  </a:txBody>
                  <a:tcPr/>
                </a:tc>
                <a:tc>
                  <a:txBody>
                    <a:bodyPr/>
                    <a:lstStyle/>
                    <a:p>
                      <a:pPr marL="0" algn="l" defTabSz="914400" rtl="0" eaLnBrk="1" latinLnBrk="0" hangingPunct="1"/>
                      <a:r>
                        <a:rPr lang="en-US" sz="1800" kern="1200" dirty="0">
                          <a:solidFill>
                            <a:schemeClr val="dk1"/>
                          </a:solidFill>
                          <a:latin typeface="+mn-lt"/>
                          <a:ea typeface="+mn-ea"/>
                          <a:cs typeface="+mn-cs"/>
                        </a:rPr>
                        <a:t>0.879</a:t>
                      </a:r>
                    </a:p>
                  </a:txBody>
                  <a:tcPr/>
                </a:tc>
                <a:tc>
                  <a:txBody>
                    <a:bodyPr/>
                    <a:lstStyle/>
                    <a:p>
                      <a:pPr marL="0" algn="l" defTabSz="914400" rtl="0" eaLnBrk="1" latinLnBrk="0" hangingPunct="1"/>
                      <a:r>
                        <a:rPr lang="en-US" sz="1800" kern="1200" dirty="0">
                          <a:solidFill>
                            <a:schemeClr val="dk1"/>
                          </a:solidFill>
                          <a:latin typeface="+mn-lt"/>
                          <a:ea typeface="+mn-ea"/>
                          <a:cs typeface="+mn-cs"/>
                        </a:rPr>
                        <a:t>0.784</a:t>
                      </a:r>
                    </a:p>
                  </a:txBody>
                  <a:tcPr/>
                </a:tc>
                <a:extLst>
                  <a:ext uri="{0D108BD9-81ED-4DB2-BD59-A6C34878D82A}">
                    <a16:rowId xmlns:a16="http://schemas.microsoft.com/office/drawing/2014/main" val="1098411519"/>
                  </a:ext>
                </a:extLst>
              </a:tr>
              <a:tr h="370840">
                <a:tc>
                  <a:txBody>
                    <a:bodyPr/>
                    <a:lstStyle/>
                    <a:p>
                      <a:pPr marL="0" algn="l" defTabSz="914400" rtl="0" eaLnBrk="1" latinLnBrk="0" hangingPunct="1"/>
                      <a:r>
                        <a:rPr lang="en-US" sz="1800" kern="1200" dirty="0">
                          <a:solidFill>
                            <a:schemeClr val="dk1"/>
                          </a:solidFill>
                          <a:latin typeface="+mn-lt"/>
                          <a:ea typeface="+mn-ea"/>
                          <a:cs typeface="+mn-cs"/>
                        </a:rPr>
                        <a:t>model1</a:t>
                      </a:r>
                    </a:p>
                  </a:txBody>
                  <a:tcPr/>
                </a:tc>
                <a:tc>
                  <a:txBody>
                    <a:bodyPr/>
                    <a:lstStyle/>
                    <a:p>
                      <a:pPr marL="0" algn="l" defTabSz="914400" rtl="0" eaLnBrk="1" latinLnBrk="0" hangingPunct="1"/>
                      <a:r>
                        <a:rPr lang="en-US" sz="1800" kern="1200" dirty="0">
                          <a:solidFill>
                            <a:schemeClr val="dk1"/>
                          </a:solidFill>
                          <a:latin typeface="+mn-lt"/>
                          <a:ea typeface="+mn-ea"/>
                          <a:cs typeface="+mn-cs"/>
                        </a:rPr>
                        <a:t>212</a:t>
                      </a:r>
                    </a:p>
                  </a:txBody>
                  <a:tcPr/>
                </a:tc>
                <a:tc>
                  <a:txBody>
                    <a:bodyPr/>
                    <a:lstStyle/>
                    <a:p>
                      <a:pPr marL="0" algn="l" defTabSz="914400" rtl="0" eaLnBrk="1" latinLnBrk="0" hangingPunct="1"/>
                      <a:r>
                        <a:rPr lang="en-US" sz="1800" kern="1200" dirty="0">
                          <a:solidFill>
                            <a:schemeClr val="dk1"/>
                          </a:solidFill>
                          <a:latin typeface="+mn-lt"/>
                          <a:ea typeface="+mn-ea"/>
                          <a:cs typeface="+mn-cs"/>
                        </a:rPr>
                        <a:t>0.808</a:t>
                      </a:r>
                    </a:p>
                  </a:txBody>
                  <a:tcPr/>
                </a:tc>
                <a:tc>
                  <a:txBody>
                    <a:bodyPr/>
                    <a:lstStyle/>
                    <a:p>
                      <a:pPr marL="0" algn="l" defTabSz="914400" rtl="0" eaLnBrk="1" latinLnBrk="0" hangingPunct="1"/>
                      <a:r>
                        <a:rPr lang="en-US" sz="1800" kern="1200" dirty="0">
                          <a:solidFill>
                            <a:schemeClr val="dk1"/>
                          </a:solidFill>
                          <a:latin typeface="+mn-lt"/>
                          <a:ea typeface="+mn-ea"/>
                          <a:cs typeface="+mn-cs"/>
                        </a:rPr>
                        <a:t>0.595</a:t>
                      </a:r>
                    </a:p>
                  </a:txBody>
                  <a:tcPr/>
                </a:tc>
                <a:tc>
                  <a:txBody>
                    <a:bodyPr/>
                    <a:lstStyle/>
                    <a:p>
                      <a:pPr marL="0" algn="l" defTabSz="914400" rtl="0" eaLnBrk="1" latinLnBrk="0" hangingPunct="1"/>
                      <a:r>
                        <a:rPr lang="en-US" sz="1800" kern="1200" dirty="0">
                          <a:solidFill>
                            <a:schemeClr val="dk1"/>
                          </a:solidFill>
                          <a:latin typeface="+mn-lt"/>
                          <a:ea typeface="+mn-ea"/>
                          <a:cs typeface="+mn-cs"/>
                        </a:rPr>
                        <a:t>0.010</a:t>
                      </a:r>
                    </a:p>
                  </a:txBody>
                  <a:tcPr/>
                </a:tc>
                <a:tc>
                  <a:txBody>
                    <a:bodyPr/>
                    <a:lstStyle/>
                    <a:p>
                      <a:pPr marL="0" algn="l" defTabSz="914400" rtl="0" eaLnBrk="1" latinLnBrk="0" hangingPunct="1"/>
                      <a:r>
                        <a:rPr lang="en-US" sz="1800" kern="1200" dirty="0">
                          <a:solidFill>
                            <a:schemeClr val="dk1"/>
                          </a:solidFill>
                          <a:latin typeface="+mn-lt"/>
                          <a:ea typeface="+mn-ea"/>
                          <a:cs typeface="+mn-cs"/>
                        </a:rPr>
                        <a:t>0.742</a:t>
                      </a:r>
                    </a:p>
                  </a:txBody>
                  <a:tcPr/>
                </a:tc>
                <a:tc>
                  <a:txBody>
                    <a:bodyPr/>
                    <a:lstStyle/>
                    <a:p>
                      <a:pPr marL="0" algn="l" defTabSz="914400" rtl="0" eaLnBrk="1" latinLnBrk="0" hangingPunct="1"/>
                      <a:r>
                        <a:rPr lang="en-US" sz="1800" kern="1200" dirty="0">
                          <a:solidFill>
                            <a:schemeClr val="dk1"/>
                          </a:solidFill>
                          <a:latin typeface="+mn-lt"/>
                          <a:ea typeface="+mn-ea"/>
                          <a:cs typeface="+mn-cs"/>
                        </a:rPr>
                        <a:t>0.783</a:t>
                      </a:r>
                    </a:p>
                  </a:txBody>
                  <a:tcPr/>
                </a:tc>
                <a:extLst>
                  <a:ext uri="{0D108BD9-81ED-4DB2-BD59-A6C34878D82A}">
                    <a16:rowId xmlns:a16="http://schemas.microsoft.com/office/drawing/2014/main" val="3418699133"/>
                  </a:ext>
                </a:extLst>
              </a:tr>
              <a:tr h="370840">
                <a:tc>
                  <a:txBody>
                    <a:bodyPr/>
                    <a:lstStyle/>
                    <a:p>
                      <a:pPr marL="0" algn="l" defTabSz="914400" rtl="0" eaLnBrk="1" latinLnBrk="0" hangingPunct="1"/>
                      <a:r>
                        <a:rPr lang="en-US" sz="1800" kern="1200" dirty="0">
                          <a:solidFill>
                            <a:schemeClr val="dk1"/>
                          </a:solidFill>
                          <a:latin typeface="+mn-lt"/>
                          <a:ea typeface="+mn-ea"/>
                          <a:cs typeface="+mn-cs"/>
                        </a:rPr>
                        <a:t>model2</a:t>
                      </a:r>
                    </a:p>
                  </a:txBody>
                  <a:tcPr/>
                </a:tc>
                <a:tc>
                  <a:txBody>
                    <a:bodyPr/>
                    <a:lstStyle/>
                    <a:p>
                      <a:pPr marL="0" algn="l" defTabSz="914400" rtl="0" eaLnBrk="1" latinLnBrk="0" hangingPunct="1"/>
                      <a:r>
                        <a:rPr lang="en-US" sz="1800" kern="1200">
                          <a:solidFill>
                            <a:schemeClr val="dk1"/>
                          </a:solidFill>
                          <a:latin typeface="+mn-lt"/>
                          <a:ea typeface="+mn-ea"/>
                          <a:cs typeface="+mn-cs"/>
                        </a:rPr>
                        <a:t>212</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0.826</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0.595</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0.010</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0.742</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0.783</a:t>
                      </a:r>
                    </a:p>
                  </a:txBody>
                  <a:tcPr marL="45720" marR="45720" marT="15240" marB="15240" anchor="ctr"/>
                </a:tc>
                <a:extLst>
                  <a:ext uri="{0D108BD9-81ED-4DB2-BD59-A6C34878D82A}">
                    <a16:rowId xmlns:a16="http://schemas.microsoft.com/office/drawing/2014/main" val="3254305887"/>
                  </a:ext>
                </a:extLst>
              </a:tr>
              <a:tr h="370840">
                <a:tc>
                  <a:txBody>
                    <a:bodyPr/>
                    <a:lstStyle/>
                    <a:p>
                      <a:pPr marL="0" algn="l" defTabSz="914400" rtl="0" eaLnBrk="1" latinLnBrk="0" hangingPunct="1"/>
                      <a:r>
                        <a:rPr lang="en-US" sz="1800" kern="1200" dirty="0">
                          <a:solidFill>
                            <a:schemeClr val="dk1"/>
                          </a:solidFill>
                          <a:latin typeface="+mn-lt"/>
                          <a:ea typeface="+mn-ea"/>
                          <a:cs typeface="+mn-cs"/>
                        </a:rPr>
                        <a:t>model3</a:t>
                      </a:r>
                    </a:p>
                  </a:txBody>
                  <a:tcPr/>
                </a:tc>
                <a:tc>
                  <a:txBody>
                    <a:bodyPr/>
                    <a:lstStyle/>
                    <a:p>
                      <a:pPr marL="0" algn="l" defTabSz="914400" rtl="0" eaLnBrk="1" latinLnBrk="0" hangingPunct="1"/>
                      <a:r>
                        <a:rPr lang="en-US" sz="1800" kern="1200" dirty="0">
                          <a:solidFill>
                            <a:schemeClr val="dk1"/>
                          </a:solidFill>
                          <a:latin typeface="+mn-lt"/>
                          <a:ea typeface="+mn-ea"/>
                          <a:cs typeface="+mn-cs"/>
                        </a:rPr>
                        <a:t>173</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0.737</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0.347</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0.020</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0.505</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0.717</a:t>
                      </a:r>
                    </a:p>
                  </a:txBody>
                  <a:tcPr marL="45720" marR="45720" marT="15240" marB="15240" anchor="ctr"/>
                </a:tc>
                <a:extLst>
                  <a:ext uri="{0D108BD9-81ED-4DB2-BD59-A6C34878D82A}">
                    <a16:rowId xmlns:a16="http://schemas.microsoft.com/office/drawing/2014/main" val="1037381087"/>
                  </a:ext>
                </a:extLst>
              </a:tr>
              <a:tr h="370840">
                <a:tc>
                  <a:txBody>
                    <a:bodyPr/>
                    <a:lstStyle/>
                    <a:p>
                      <a:pPr marL="0" algn="l" defTabSz="914400" rtl="0" eaLnBrk="1" latinLnBrk="0" hangingPunct="1"/>
                      <a:r>
                        <a:rPr lang="en-US" sz="1800" kern="1200" dirty="0">
                          <a:solidFill>
                            <a:schemeClr val="dk1"/>
                          </a:solidFill>
                          <a:latin typeface="+mn-lt"/>
                          <a:ea typeface="+mn-ea"/>
                          <a:cs typeface="+mn-cs"/>
                        </a:rPr>
                        <a:t>model4</a:t>
                      </a:r>
                    </a:p>
                  </a:txBody>
                  <a:tcPr/>
                </a:tc>
                <a:tc>
                  <a:txBody>
                    <a:bodyPr/>
                    <a:lstStyle/>
                    <a:p>
                      <a:pPr marL="0" algn="l" defTabSz="914400" rtl="0" eaLnBrk="1" latinLnBrk="0" hangingPunct="1"/>
                      <a:r>
                        <a:rPr lang="en-US" sz="1800" kern="1200" dirty="0">
                          <a:solidFill>
                            <a:schemeClr val="dk1"/>
                          </a:solidFill>
                          <a:latin typeface="+mn-lt"/>
                          <a:ea typeface="+mn-ea"/>
                          <a:cs typeface="+mn-cs"/>
                        </a:rPr>
                        <a:t>25379</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0.932</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0.922</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0.131</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0.952</a:t>
                      </a:r>
                    </a:p>
                  </a:txBody>
                  <a:tcPr marL="45720" marR="45720" marT="15240" marB="15240" anchor="ctr"/>
                </a:tc>
                <a:tc>
                  <a:txBody>
                    <a:bodyPr/>
                    <a:lstStyle/>
                    <a:p>
                      <a:pPr marL="0" algn="l" defTabSz="914400" rtl="0" eaLnBrk="1" latinLnBrk="0" hangingPunct="1"/>
                      <a:r>
                        <a:rPr lang="en-US" sz="1800" kern="1200" dirty="0">
                          <a:solidFill>
                            <a:schemeClr val="dk1"/>
                          </a:solidFill>
                          <a:latin typeface="+mn-lt"/>
                          <a:ea typeface="+mn-ea"/>
                          <a:cs typeface="+mn-cs"/>
                        </a:rPr>
                        <a:t>0.916</a:t>
                      </a:r>
                    </a:p>
                  </a:txBody>
                  <a:tcPr marL="45720" marR="45720" marT="15240" marB="15240" anchor="ctr"/>
                </a:tc>
                <a:extLst>
                  <a:ext uri="{0D108BD9-81ED-4DB2-BD59-A6C34878D82A}">
                    <a16:rowId xmlns:a16="http://schemas.microsoft.com/office/drawing/2014/main" val="2050522079"/>
                  </a:ext>
                </a:extLst>
              </a:tr>
            </a:tbl>
          </a:graphicData>
        </a:graphic>
      </p:graphicFrame>
    </p:spTree>
    <p:extLst>
      <p:ext uri="{BB962C8B-B14F-4D97-AF65-F5344CB8AC3E}">
        <p14:creationId xmlns:p14="http://schemas.microsoft.com/office/powerpoint/2010/main" val="3332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model1 and model2 have the lowest false positive rates of 0.010, so are better than the others. </a:t>
            </a:r>
          </a:p>
          <a:p>
            <a:r>
              <a:rPr lang="en-US" dirty="0"/>
              <a:t>model2 has one more variable than model1 (season) but has the exact same confusion matrix and comparison metrics, so model1 is better than model2 because it avoids overfitting.</a:t>
            </a:r>
          </a:p>
          <a:p>
            <a:r>
              <a:rPr lang="en-US" b="1" dirty="0"/>
              <a:t>model1</a:t>
            </a:r>
            <a:r>
              <a:rPr lang="en-US" dirty="0"/>
              <a:t> can be used to predict whether a water sample has an e. coli concentration above 900 </a:t>
            </a:r>
            <a:r>
              <a:rPr lang="en-US" dirty="0" err="1"/>
              <a:t>cfu</a:t>
            </a:r>
            <a:r>
              <a:rPr lang="en-US" dirty="0"/>
              <a:t>/100ml with a </a:t>
            </a:r>
            <a:r>
              <a:rPr lang="en-US" b="1" dirty="0"/>
              <a:t>78.3% accuracy</a:t>
            </a:r>
            <a:r>
              <a:rPr lang="en-US" dirty="0"/>
              <a:t> and a </a:t>
            </a:r>
            <a:r>
              <a:rPr lang="en-US" b="1" dirty="0"/>
              <a:t>1% false positive rate</a:t>
            </a:r>
            <a:r>
              <a:rPr lang="en-US" dirty="0"/>
              <a:t>.</a:t>
            </a:r>
          </a:p>
        </p:txBody>
      </p:sp>
    </p:spTree>
    <p:extLst>
      <p:ext uri="{BB962C8B-B14F-4D97-AF65-F5344CB8AC3E}">
        <p14:creationId xmlns:p14="http://schemas.microsoft.com/office/powerpoint/2010/main" val="1472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Application</a:t>
            </a:r>
          </a:p>
          <a:p>
            <a:pPr marL="0" indent="0">
              <a:buNone/>
            </a:pPr>
            <a:r>
              <a:rPr lang="en-US" dirty="0"/>
              <a:t>Both salinity and dissolved oxygen are physical properties of water than can be tested quickly and simply, allowing for same-day results that can predict whether e. coli levels in a body of water will be unsafe. This model should be applied to bodies of water commonly used to guard public health by giving advance e. coli warnings.</a:t>
            </a:r>
          </a:p>
          <a:p>
            <a:pPr marL="0" indent="0">
              <a:buNone/>
            </a:pPr>
            <a:r>
              <a:rPr lang="en-US" b="1" dirty="0"/>
              <a:t>Limitations</a:t>
            </a:r>
          </a:p>
          <a:p>
            <a:pPr marL="0" indent="0">
              <a:buNone/>
            </a:pPr>
            <a:r>
              <a:rPr lang="en-US" dirty="0"/>
              <a:t>Not all tests were performed on each sample, limiting the number of samples that had all variables of interest tested. This limited the number of observations in the data set, and, in order to not diminish the data set size by too much, the number of variables included in the model as well.</a:t>
            </a:r>
          </a:p>
          <a:p>
            <a:pPr marL="0" indent="0">
              <a:buNone/>
            </a:pPr>
            <a:r>
              <a:rPr lang="en-US" b="1" dirty="0"/>
              <a:t>Recommendations for Future Work</a:t>
            </a:r>
          </a:p>
          <a:p>
            <a:pPr>
              <a:buFontTx/>
              <a:buChar char="-"/>
            </a:pPr>
            <a:r>
              <a:rPr lang="en-US" dirty="0"/>
              <a:t>Since salinity and dissolved oxygen are the major predictors for high e. coli levels, these two tests should be performed on all bodies of water that people may swim in.</a:t>
            </a:r>
          </a:p>
          <a:p>
            <a:pPr>
              <a:buFontTx/>
              <a:buChar char="-"/>
            </a:pPr>
            <a:r>
              <a:rPr lang="en-US" dirty="0"/>
              <a:t>Apply the process of data munging, exploratory analysis, and modeling to other locations outside the UK. An interesting study would be to see what the predictor variables are for other locations.</a:t>
            </a:r>
          </a:p>
          <a:p>
            <a:pPr marL="0" indent="0">
              <a:buNone/>
            </a:pPr>
            <a:r>
              <a:rPr lang="en-US" dirty="0"/>
              <a:t> </a:t>
            </a:r>
          </a:p>
        </p:txBody>
      </p:sp>
    </p:spTree>
    <p:extLst>
      <p:ext uri="{BB962C8B-B14F-4D97-AF65-F5344CB8AC3E}">
        <p14:creationId xmlns:p14="http://schemas.microsoft.com/office/powerpoint/2010/main" val="134292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514350" indent="-514350">
              <a:buAutoNum type="arabicPeriod"/>
            </a:pPr>
            <a:r>
              <a:rPr lang="en-US" dirty="0">
                <a:hlinkClick r:id="rId2"/>
              </a:rPr>
              <a:t>https://environment.data.gov.uk/bwq/profiles/help-understanding-data.html</a:t>
            </a:r>
            <a:endParaRPr lang="en-US" dirty="0"/>
          </a:p>
          <a:p>
            <a:pPr marL="514350" indent="-514350">
              <a:buAutoNum type="arabicPeriod"/>
            </a:pPr>
            <a:r>
              <a:rPr lang="en-US" dirty="0">
                <a:hlinkClick r:id="rId3"/>
              </a:rPr>
              <a:t>http://environment.data.gov.uk/water-quality/view/landing</a:t>
            </a:r>
            <a:endParaRPr lang="en-US" dirty="0"/>
          </a:p>
          <a:p>
            <a:pPr marL="514350" indent="-514350">
              <a:buAutoNum type="arabicPeriod"/>
            </a:pPr>
            <a:r>
              <a:rPr lang="en-US" dirty="0"/>
              <a:t>Wickham, Hadley (20 February 2013). “Tidy Data”. Journal of Statistical Software.</a:t>
            </a:r>
          </a:p>
          <a:p>
            <a:pPr marL="514350" indent="-514350">
              <a:buAutoNum type="arabicPeriod"/>
            </a:pPr>
            <a:r>
              <a:rPr lang="en-US" dirty="0"/>
              <a:t>https://machinelearningmastery.com/implement-baseline-machine-learning-algorithms-scratch-python/</a:t>
            </a:r>
          </a:p>
        </p:txBody>
      </p:sp>
    </p:spTree>
    <p:extLst>
      <p:ext uri="{BB962C8B-B14F-4D97-AF65-F5344CB8AC3E}">
        <p14:creationId xmlns:p14="http://schemas.microsoft.com/office/powerpoint/2010/main" val="224613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416"/>
            <a:ext cx="10515600" cy="1325563"/>
          </a:xfrm>
        </p:spPr>
        <p:txBody>
          <a:bodyPr/>
          <a:lstStyle/>
          <a:p>
            <a:r>
              <a:rPr lang="en-US" dirty="0"/>
              <a:t>Introduction</a:t>
            </a:r>
          </a:p>
        </p:txBody>
      </p:sp>
      <p:sp>
        <p:nvSpPr>
          <p:cNvPr id="3" name="Content Placeholder 2"/>
          <p:cNvSpPr>
            <a:spLocks noGrp="1"/>
          </p:cNvSpPr>
          <p:nvPr>
            <p:ph idx="1"/>
          </p:nvPr>
        </p:nvSpPr>
        <p:spPr>
          <a:xfrm>
            <a:off x="838200" y="1825625"/>
            <a:ext cx="6810375" cy="4351338"/>
          </a:xfrm>
        </p:spPr>
        <p:txBody>
          <a:bodyPr>
            <a:normAutofit fontScale="85000" lnSpcReduction="20000"/>
          </a:bodyPr>
          <a:lstStyle/>
          <a:p>
            <a:r>
              <a:rPr lang="en-US" dirty="0"/>
              <a:t>E. coli outbreaks have been known to be a public health concern; one of the pathways e. coli is contracted is by swimming in bodies of water with unsafe e. coli concentrations. </a:t>
            </a:r>
          </a:p>
          <a:p>
            <a:r>
              <a:rPr lang="en-US" dirty="0"/>
              <a:t>To minimize the number of e. coli incidents, warnings are issued by the UK Environmental Health Agency when levels surpass a safe concentration of 900 </a:t>
            </a:r>
            <a:r>
              <a:rPr lang="en-US" dirty="0" err="1"/>
              <a:t>cfu</a:t>
            </a:r>
            <a:r>
              <a:rPr lang="en-US" dirty="0"/>
              <a:t>/100ml (1). A limitation of this warning is that the biological test for measuring the concentration of  e. coli takes around 24 hours. </a:t>
            </a:r>
          </a:p>
          <a:p>
            <a:r>
              <a:rPr lang="en-US" dirty="0"/>
              <a:t>Proposal: In order to get a quicker warning, this project aims to get a faster e. coli prediction based on the results of chemical tests that are faster to complete than the 24 hour biological test.</a:t>
            </a:r>
          </a:p>
        </p:txBody>
      </p:sp>
      <p:pic>
        <p:nvPicPr>
          <p:cNvPr id="4" name="Picture 3"/>
          <p:cNvPicPr>
            <a:picLocks noChangeAspect="1"/>
          </p:cNvPicPr>
          <p:nvPr/>
        </p:nvPicPr>
        <p:blipFill>
          <a:blip r:embed="rId2"/>
          <a:stretch>
            <a:fillRect/>
          </a:stretch>
        </p:blipFill>
        <p:spPr>
          <a:xfrm>
            <a:off x="7826230" y="2996550"/>
            <a:ext cx="2714625" cy="1685925"/>
          </a:xfrm>
          <a:prstGeom prst="rect">
            <a:avLst/>
          </a:prstGeom>
        </p:spPr>
      </p:pic>
    </p:spTree>
    <p:extLst>
      <p:ext uri="{BB962C8B-B14F-4D97-AF65-F5344CB8AC3E}">
        <p14:creationId xmlns:p14="http://schemas.microsoft.com/office/powerpoint/2010/main" val="58970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r>
              <a:rPr lang="en-US" dirty="0"/>
              <a:t>This project combines water quality data from the UK Environmental Agency (2) for the years 2013 – 2017. This is wrangled into a tidy format using R packages “</a:t>
            </a:r>
            <a:r>
              <a:rPr lang="en-US" dirty="0" err="1"/>
              <a:t>tidyr</a:t>
            </a:r>
            <a:r>
              <a:rPr lang="en-US" dirty="0"/>
              <a:t>” and “</a:t>
            </a:r>
            <a:r>
              <a:rPr lang="en-US" dirty="0" err="1"/>
              <a:t>dplyr</a:t>
            </a:r>
            <a:r>
              <a:rPr lang="en-US" dirty="0"/>
              <a:t>”.</a:t>
            </a:r>
          </a:p>
          <a:p>
            <a:r>
              <a:rPr lang="en-US" dirty="0"/>
              <a:t>This is then explored using various visualization techniques to find correlations and relationships between each variable and e. coli concentration.</a:t>
            </a:r>
          </a:p>
          <a:p>
            <a:r>
              <a:rPr lang="en-US" dirty="0"/>
              <a:t>Using the identified significant variables, a predictive model can be created to anticipate whether a body of water will have an e. coli concentration above the 900 </a:t>
            </a:r>
            <a:r>
              <a:rPr lang="en-US" dirty="0" err="1"/>
              <a:t>cfu</a:t>
            </a:r>
            <a:r>
              <a:rPr lang="en-US" dirty="0"/>
              <a:t>/100ml benchmark.</a:t>
            </a:r>
          </a:p>
        </p:txBody>
      </p:sp>
    </p:spTree>
    <p:extLst>
      <p:ext uri="{BB962C8B-B14F-4D97-AF65-F5344CB8AC3E}">
        <p14:creationId xmlns:p14="http://schemas.microsoft.com/office/powerpoint/2010/main" val="412786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a:t>
            </a:r>
          </a:p>
        </p:txBody>
      </p:sp>
      <p:sp>
        <p:nvSpPr>
          <p:cNvPr id="3" name="Content Placeholder 2"/>
          <p:cNvSpPr>
            <a:spLocks noGrp="1"/>
          </p:cNvSpPr>
          <p:nvPr>
            <p:ph idx="1"/>
          </p:nvPr>
        </p:nvSpPr>
        <p:spPr/>
        <p:txBody>
          <a:bodyPr/>
          <a:lstStyle/>
          <a:p>
            <a:r>
              <a:rPr lang="en-US" dirty="0"/>
              <a:t>To make the data manageable, unnecessary columns are removed. The remaining columns are:</a:t>
            </a:r>
          </a:p>
          <a:p>
            <a:pPr lvl="1"/>
            <a:r>
              <a:rPr lang="en-US" dirty="0"/>
              <a:t>time</a:t>
            </a:r>
          </a:p>
          <a:p>
            <a:pPr lvl="1"/>
            <a:r>
              <a:rPr lang="en-US" dirty="0" err="1"/>
              <a:t>determinand.label</a:t>
            </a:r>
            <a:endParaRPr lang="en-US" dirty="0"/>
          </a:p>
          <a:p>
            <a:pPr lvl="1"/>
            <a:r>
              <a:rPr lang="en-US" dirty="0"/>
              <a:t>result</a:t>
            </a:r>
          </a:p>
          <a:p>
            <a:pPr lvl="1"/>
            <a:r>
              <a:rPr lang="en-US" dirty="0" err="1"/>
              <a:t>resultunit</a:t>
            </a:r>
            <a:endParaRPr lang="en-US" dirty="0"/>
          </a:p>
          <a:p>
            <a:pPr lvl="1"/>
            <a:r>
              <a:rPr lang="en-US" dirty="0" err="1"/>
              <a:t>materialtype</a:t>
            </a:r>
            <a:endParaRPr lang="en-US" dirty="0"/>
          </a:p>
          <a:p>
            <a:pPr lvl="1"/>
            <a:r>
              <a:rPr lang="en-US" dirty="0"/>
              <a:t>easting</a:t>
            </a:r>
          </a:p>
          <a:p>
            <a:pPr lvl="1"/>
            <a:r>
              <a:rPr lang="en-US" dirty="0"/>
              <a:t>northing</a:t>
            </a:r>
          </a:p>
        </p:txBody>
      </p:sp>
      <p:pic>
        <p:nvPicPr>
          <p:cNvPr id="4" name="Picture 3"/>
          <p:cNvPicPr>
            <a:picLocks noChangeAspect="1"/>
          </p:cNvPicPr>
          <p:nvPr/>
        </p:nvPicPr>
        <p:blipFill>
          <a:blip r:embed="rId2"/>
          <a:stretch>
            <a:fillRect/>
          </a:stretch>
        </p:blipFill>
        <p:spPr>
          <a:xfrm>
            <a:off x="5854409" y="2645992"/>
            <a:ext cx="4061116" cy="2710603"/>
          </a:xfrm>
          <a:prstGeom prst="rect">
            <a:avLst/>
          </a:prstGeom>
        </p:spPr>
      </p:pic>
    </p:spTree>
    <p:extLst>
      <p:ext uri="{BB962C8B-B14F-4D97-AF65-F5344CB8AC3E}">
        <p14:creationId xmlns:p14="http://schemas.microsoft.com/office/powerpoint/2010/main" val="163633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p>
        </p:txBody>
      </p:sp>
      <p:sp>
        <p:nvSpPr>
          <p:cNvPr id="3" name="Content Placeholder 2"/>
          <p:cNvSpPr>
            <a:spLocks noGrp="1"/>
          </p:cNvSpPr>
          <p:nvPr>
            <p:ph idx="1"/>
          </p:nvPr>
        </p:nvSpPr>
        <p:spPr/>
        <p:txBody>
          <a:bodyPr>
            <a:normAutofit/>
          </a:bodyPr>
          <a:lstStyle/>
          <a:p>
            <a:r>
              <a:rPr lang="en-US" u="sng" dirty="0"/>
              <a:t>Filtering</a:t>
            </a:r>
            <a:r>
              <a:rPr lang="en-US" dirty="0"/>
              <a:t>: because the combined data set is large (&gt;13 GB), material types and </a:t>
            </a:r>
            <a:r>
              <a:rPr lang="en-US" dirty="0" err="1"/>
              <a:t>determinands</a:t>
            </a:r>
            <a:r>
              <a:rPr lang="en-US" dirty="0"/>
              <a:t> are filtered out based on frequency of occurrence, relevance to e. coli growth, and relevance to public safety.</a:t>
            </a:r>
          </a:p>
          <a:p>
            <a:r>
              <a:rPr lang="en-US" u="sng" dirty="0"/>
              <a:t>Tidying</a:t>
            </a:r>
            <a:r>
              <a:rPr lang="en-US" dirty="0"/>
              <a:t>: A tidy data set is one in which each column is a variable and each row is an observation (3). The original dataset has multiple tests performed at the same time, place, and material type included in the same column, “result”. This is converted into tidy format using the functions “spread()” and “aggregate()”.</a:t>
            </a:r>
          </a:p>
        </p:txBody>
      </p:sp>
    </p:spTree>
    <p:extLst>
      <p:ext uri="{BB962C8B-B14F-4D97-AF65-F5344CB8AC3E}">
        <p14:creationId xmlns:p14="http://schemas.microsoft.com/office/powerpoint/2010/main" val="144924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Analysis:</a:t>
            </a:r>
            <a:br>
              <a:rPr lang="en-US" dirty="0"/>
            </a:br>
            <a:r>
              <a:rPr lang="en-US" dirty="0"/>
              <a:t>Correlation Matrix Heat Map</a:t>
            </a:r>
          </a:p>
        </p:txBody>
      </p:sp>
      <p:pic>
        <p:nvPicPr>
          <p:cNvPr id="4" name="Content Placeholder 3"/>
          <p:cNvPicPr>
            <a:picLocks noGrp="1" noChangeAspect="1"/>
          </p:cNvPicPr>
          <p:nvPr>
            <p:ph idx="1"/>
          </p:nvPr>
        </p:nvPicPr>
        <p:blipFill>
          <a:blip r:embed="rId2"/>
          <a:stretch>
            <a:fillRect/>
          </a:stretch>
        </p:blipFill>
        <p:spPr>
          <a:xfrm>
            <a:off x="4657610" y="2090739"/>
            <a:ext cx="6304800" cy="3890962"/>
          </a:xfrm>
          <a:prstGeom prst="rect">
            <a:avLst/>
          </a:prstGeom>
        </p:spPr>
      </p:pic>
      <p:sp>
        <p:nvSpPr>
          <p:cNvPr id="6" name="Rectangle 5"/>
          <p:cNvSpPr/>
          <p:nvPr/>
        </p:nvSpPr>
        <p:spPr>
          <a:xfrm>
            <a:off x="997528" y="2466559"/>
            <a:ext cx="3743210" cy="3139321"/>
          </a:xfrm>
          <a:prstGeom prst="rect">
            <a:avLst/>
          </a:prstGeom>
        </p:spPr>
        <p:txBody>
          <a:bodyPr wrap="square">
            <a:spAutoFit/>
          </a:bodyPr>
          <a:lstStyle/>
          <a:p>
            <a:r>
              <a:rPr lang="en-US" dirty="0"/>
              <a:t>This shows which variable pairs are related and focuses the scope of the investigation to several relationships:</a:t>
            </a:r>
          </a:p>
          <a:p>
            <a:pPr marL="285750" indent="-285750">
              <a:buFontTx/>
              <a:buChar char="-"/>
            </a:pPr>
            <a:r>
              <a:rPr lang="en-US" dirty="0"/>
              <a:t>SALinsitu.ppt and </a:t>
            </a:r>
            <a:r>
              <a:rPr lang="en-US" dirty="0" err="1"/>
              <a:t>E.coli.C.MF.conform</a:t>
            </a:r>
            <a:endParaRPr lang="en-US" dirty="0"/>
          </a:p>
          <a:p>
            <a:pPr marL="285750" indent="-285750">
              <a:buFontTx/>
              <a:buChar char="-"/>
            </a:pPr>
            <a:r>
              <a:rPr lang="en-US" dirty="0" err="1"/>
              <a:t>Oxygen.Diss.mg.l</a:t>
            </a:r>
            <a:r>
              <a:rPr lang="en-US" dirty="0"/>
              <a:t> and </a:t>
            </a:r>
            <a:r>
              <a:rPr lang="en-US" dirty="0" err="1"/>
              <a:t>Temp.Water.cel</a:t>
            </a:r>
            <a:endParaRPr lang="en-US" dirty="0"/>
          </a:p>
          <a:p>
            <a:pPr marL="285750" indent="-285750">
              <a:buFontTx/>
              <a:buChar char="-"/>
            </a:pPr>
            <a:r>
              <a:rPr lang="en-US" dirty="0" err="1"/>
              <a:t>Oxygen.Diss.mg.l</a:t>
            </a:r>
            <a:r>
              <a:rPr lang="en-US" dirty="0"/>
              <a:t> and O.</a:t>
            </a:r>
            <a:r>
              <a:rPr lang="en-US" dirty="0" err="1"/>
              <a:t>Diss</a:t>
            </a:r>
            <a:r>
              <a:rPr lang="en-US" dirty="0"/>
              <a:t>..sat..</a:t>
            </a:r>
          </a:p>
          <a:p>
            <a:endParaRPr lang="en-US" dirty="0"/>
          </a:p>
          <a:p>
            <a:r>
              <a:rPr lang="en-US" dirty="0"/>
              <a:t>These relationships are given priority when testing new predictive models.</a:t>
            </a:r>
          </a:p>
        </p:txBody>
      </p:sp>
    </p:spTree>
    <p:extLst>
      <p:ext uri="{BB962C8B-B14F-4D97-AF65-F5344CB8AC3E}">
        <p14:creationId xmlns:p14="http://schemas.microsoft.com/office/powerpoint/2010/main" val="42167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a:t>
            </a:r>
            <a:br>
              <a:rPr lang="en-US" dirty="0"/>
            </a:br>
            <a:r>
              <a:rPr lang="en-US" dirty="0"/>
              <a:t>Excluding O.</a:t>
            </a:r>
            <a:r>
              <a:rPr lang="en-US" dirty="0" err="1"/>
              <a:t>Diss</a:t>
            </a:r>
            <a:r>
              <a:rPr lang="en-US" dirty="0"/>
              <a:t>..sat..</a:t>
            </a:r>
          </a:p>
        </p:txBody>
      </p:sp>
      <p:pic>
        <p:nvPicPr>
          <p:cNvPr id="4" name="Content Placeholder 3"/>
          <p:cNvPicPr>
            <a:picLocks noGrp="1" noChangeAspect="1"/>
          </p:cNvPicPr>
          <p:nvPr>
            <p:ph idx="1"/>
          </p:nvPr>
        </p:nvPicPr>
        <p:blipFill>
          <a:blip r:embed="rId2"/>
          <a:stretch>
            <a:fillRect/>
          </a:stretch>
        </p:blipFill>
        <p:spPr>
          <a:xfrm>
            <a:off x="5555412" y="2111044"/>
            <a:ext cx="5565169" cy="3434504"/>
          </a:xfrm>
          <a:prstGeom prst="rect">
            <a:avLst/>
          </a:prstGeom>
        </p:spPr>
      </p:pic>
      <p:sp>
        <p:nvSpPr>
          <p:cNvPr id="5" name="Rectangle 4"/>
          <p:cNvSpPr/>
          <p:nvPr/>
        </p:nvSpPr>
        <p:spPr>
          <a:xfrm>
            <a:off x="838200" y="2533181"/>
            <a:ext cx="4555836" cy="2585323"/>
          </a:xfrm>
          <a:prstGeom prst="rect">
            <a:avLst/>
          </a:prstGeom>
        </p:spPr>
        <p:txBody>
          <a:bodyPr wrap="square">
            <a:spAutoFit/>
          </a:bodyPr>
          <a:lstStyle/>
          <a:p>
            <a:r>
              <a:rPr lang="en-US" dirty="0"/>
              <a:t>As seen by the strong positive correlation between </a:t>
            </a:r>
            <a:r>
              <a:rPr lang="en-US" dirty="0" err="1"/>
              <a:t>Oxygen.Diss.mg.l</a:t>
            </a:r>
            <a:r>
              <a:rPr lang="en-US" dirty="0"/>
              <a:t> and O.</a:t>
            </a:r>
            <a:r>
              <a:rPr lang="en-US" dirty="0" err="1"/>
              <a:t>Diss</a:t>
            </a:r>
            <a:r>
              <a:rPr lang="en-US" dirty="0"/>
              <a:t>..sat.., only one of these variables need to be kept to create a predictive model. Given that both of these variables are measures of the same physical property, the amount of oxygen dissolved in water, this conclusion makes sense. O.</a:t>
            </a:r>
            <a:r>
              <a:rPr lang="en-US" dirty="0" err="1"/>
              <a:t>Diss</a:t>
            </a:r>
            <a:r>
              <a:rPr lang="en-US" dirty="0"/>
              <a:t>..sat.. can then be removed from the data set.</a:t>
            </a:r>
          </a:p>
        </p:txBody>
      </p:sp>
    </p:spTree>
    <p:extLst>
      <p:ext uri="{BB962C8B-B14F-4D97-AF65-F5344CB8AC3E}">
        <p14:creationId xmlns:p14="http://schemas.microsoft.com/office/powerpoint/2010/main" val="383555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a:t>
            </a:r>
            <a:br>
              <a:rPr lang="en-US" dirty="0"/>
            </a:br>
            <a:r>
              <a:rPr lang="en-US" dirty="0"/>
              <a:t>Relationships with Time</a:t>
            </a:r>
          </a:p>
        </p:txBody>
      </p:sp>
      <p:sp>
        <p:nvSpPr>
          <p:cNvPr id="3" name="Content Placeholder 2"/>
          <p:cNvSpPr>
            <a:spLocks noGrp="1"/>
          </p:cNvSpPr>
          <p:nvPr>
            <p:ph idx="1"/>
          </p:nvPr>
        </p:nvSpPr>
        <p:spPr>
          <a:xfrm>
            <a:off x="921327" y="2241261"/>
            <a:ext cx="4565073" cy="3586884"/>
          </a:xfrm>
        </p:spPr>
        <p:txBody>
          <a:bodyPr/>
          <a:lstStyle/>
          <a:p>
            <a:pPr marL="0" indent="0">
              <a:buNone/>
            </a:pPr>
            <a:r>
              <a:rPr lang="en-US" dirty="0"/>
              <a:t>Given that water temperature has an effect on e. coli growth, the oscillating pattern of water temperature when plotted against time suggests that e. coli concentration in water may have a seasonal pattern. This is tested in modeling.</a:t>
            </a:r>
          </a:p>
        </p:txBody>
      </p:sp>
      <p:pic>
        <p:nvPicPr>
          <p:cNvPr id="4" name="Picture 3"/>
          <p:cNvPicPr>
            <a:picLocks noChangeAspect="1"/>
          </p:cNvPicPr>
          <p:nvPr/>
        </p:nvPicPr>
        <p:blipFill>
          <a:blip r:embed="rId2"/>
          <a:stretch>
            <a:fillRect/>
          </a:stretch>
        </p:blipFill>
        <p:spPr>
          <a:xfrm>
            <a:off x="5733819" y="2355231"/>
            <a:ext cx="5334462" cy="3292125"/>
          </a:xfrm>
          <a:prstGeom prst="rect">
            <a:avLst/>
          </a:prstGeom>
        </p:spPr>
      </p:pic>
    </p:spTree>
    <p:extLst>
      <p:ext uri="{BB962C8B-B14F-4D97-AF65-F5344CB8AC3E}">
        <p14:creationId xmlns:p14="http://schemas.microsoft.com/office/powerpoint/2010/main" val="47519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idx="1"/>
          </p:nvPr>
        </p:nvSpPr>
        <p:spPr>
          <a:xfrm>
            <a:off x="838200" y="1825625"/>
            <a:ext cx="5497945" cy="4351338"/>
          </a:xfrm>
        </p:spPr>
        <p:txBody>
          <a:bodyPr>
            <a:normAutofit fontScale="92500" lnSpcReduction="10000"/>
          </a:bodyPr>
          <a:lstStyle/>
          <a:p>
            <a:pPr marL="0" indent="0">
              <a:buNone/>
            </a:pPr>
            <a:r>
              <a:rPr lang="en-US" dirty="0"/>
              <a:t>Some variables need to be modified before they can be useful to a predictive model. Three features were engineered:</a:t>
            </a:r>
          </a:p>
          <a:p>
            <a:r>
              <a:rPr lang="en-US" dirty="0"/>
              <a:t>Seasons: the 12 months are blocked into 4 categories, one per season.</a:t>
            </a:r>
          </a:p>
          <a:p>
            <a:r>
              <a:rPr lang="en-US" dirty="0"/>
              <a:t> </a:t>
            </a:r>
            <a:r>
              <a:rPr lang="en-US" dirty="0" err="1"/>
              <a:t>pH.ecolirange</a:t>
            </a:r>
            <a:r>
              <a:rPr lang="en-US" dirty="0"/>
              <a:t>: this is TRUE/FALSE of whether the value is within 2 standard deviations of the mean. </a:t>
            </a:r>
          </a:p>
          <a:p>
            <a:r>
              <a:rPr lang="en-US" dirty="0" err="1"/>
              <a:t>temp.ecolirange</a:t>
            </a:r>
            <a:r>
              <a:rPr lang="en-US" dirty="0"/>
              <a:t>: this is TRUE/FALSE of whether the value is within 2 standard deviations of the median.</a:t>
            </a:r>
          </a:p>
        </p:txBody>
      </p:sp>
      <p:pic>
        <p:nvPicPr>
          <p:cNvPr id="4" name="Picture 3"/>
          <p:cNvPicPr>
            <a:picLocks noChangeAspect="1"/>
          </p:cNvPicPr>
          <p:nvPr/>
        </p:nvPicPr>
        <p:blipFill>
          <a:blip r:embed="rId2"/>
          <a:stretch>
            <a:fillRect/>
          </a:stretch>
        </p:blipFill>
        <p:spPr>
          <a:xfrm>
            <a:off x="6438669" y="830438"/>
            <a:ext cx="4102596" cy="2531888"/>
          </a:xfrm>
          <a:prstGeom prst="rect">
            <a:avLst/>
          </a:prstGeom>
        </p:spPr>
      </p:pic>
      <p:pic>
        <p:nvPicPr>
          <p:cNvPr id="5" name="Picture 4"/>
          <p:cNvPicPr>
            <a:picLocks noChangeAspect="1"/>
          </p:cNvPicPr>
          <p:nvPr/>
        </p:nvPicPr>
        <p:blipFill>
          <a:blip r:embed="rId3"/>
          <a:stretch>
            <a:fillRect/>
          </a:stretch>
        </p:blipFill>
        <p:spPr>
          <a:xfrm>
            <a:off x="6587031" y="3783813"/>
            <a:ext cx="3954234" cy="2440327"/>
          </a:xfrm>
          <a:prstGeom prst="rect">
            <a:avLst/>
          </a:prstGeom>
        </p:spPr>
      </p:pic>
    </p:spTree>
    <p:extLst>
      <p:ext uri="{BB962C8B-B14F-4D97-AF65-F5344CB8AC3E}">
        <p14:creationId xmlns:p14="http://schemas.microsoft.com/office/powerpoint/2010/main" val="14465388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TotalTime>
  <Words>1373</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 Coli Prediction in UK Water Quality Data</vt:lpstr>
      <vt:lpstr>Introduction</vt:lpstr>
      <vt:lpstr>Approach</vt:lpstr>
      <vt:lpstr>Data Structure</vt:lpstr>
      <vt:lpstr>Data Wrangling</vt:lpstr>
      <vt:lpstr>Exploratory Analysis: Correlation Matrix Heat Map</vt:lpstr>
      <vt:lpstr>Exploratory Analysis: Excluding O.Diss..sat..</vt:lpstr>
      <vt:lpstr>Exploratory Analysis: Relationships with Time</vt:lpstr>
      <vt:lpstr>Feature Engineering</vt:lpstr>
      <vt:lpstr>Baseline Model (model0)</vt:lpstr>
      <vt:lpstr>model1 [SALinsitu.ppt + Oxygen.Diss.mg.l]</vt:lpstr>
      <vt:lpstr>Comparing model0 and model1</vt:lpstr>
      <vt:lpstr>Comparison of All Models</vt:lpstr>
      <vt:lpstr>Results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Coli Analysis and Prediction in UK Water Quality Data</dc:title>
  <dc:creator>Andrew D Lien</dc:creator>
  <cp:lastModifiedBy>Andrew D Lien</cp:lastModifiedBy>
  <cp:revision>26</cp:revision>
  <dcterms:created xsi:type="dcterms:W3CDTF">2018-07-31T18:53:29Z</dcterms:created>
  <dcterms:modified xsi:type="dcterms:W3CDTF">2018-08-02T20:50:01Z</dcterms:modified>
</cp:coreProperties>
</file>