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37" r:id="rId3"/>
    <p:sldId id="270" r:id="rId4"/>
    <p:sldId id="348" r:id="rId5"/>
    <p:sldId id="356" r:id="rId6"/>
    <p:sldId id="374" r:id="rId7"/>
    <p:sldId id="371" r:id="rId8"/>
    <p:sldId id="375" r:id="rId9"/>
    <p:sldId id="378" r:id="rId10"/>
    <p:sldId id="377" r:id="rId11"/>
    <p:sldId id="376" r:id="rId12"/>
    <p:sldId id="33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BB3"/>
    <a:srgbClr val="4E9F8E"/>
    <a:srgbClr val="4B496F"/>
    <a:srgbClr val="525068"/>
    <a:srgbClr val="FCFCFC"/>
    <a:srgbClr val="5554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50" d="100"/>
          <a:sy n="150" d="100"/>
        </p:scale>
        <p:origin x="-492" y="1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a:p>
        </p:txBody>
      </p:sp>
    </p:spTree>
    <p:extLst>
      <p:ext uri="{BB962C8B-B14F-4D97-AF65-F5344CB8AC3E}">
        <p14:creationId xmlns:p14="http://schemas.microsoft.com/office/powerpoint/2010/main" xmlns=""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649598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smtClean="0">
                <a:solidFill>
                  <a:schemeClr val="bg1">
                    <a:lumMod val="65000"/>
                  </a:schemeClr>
                </a:solidFill>
              </a:rPr>
              <a:t>Test</a:t>
            </a:r>
            <a:endParaRPr lang="en-US" sz="1200" dirty="0">
              <a:solidFill>
                <a:schemeClr val="bg1">
                  <a:lumMod val="65000"/>
                </a:schemeClr>
              </a:solidFill>
            </a:endParaRPr>
          </a:p>
        </p:txBody>
      </p:sp>
    </p:spTree>
    <p:extLst>
      <p:ext uri="{BB962C8B-B14F-4D97-AF65-F5344CB8AC3E}">
        <p14:creationId xmlns:p14="http://schemas.microsoft.com/office/powerpoint/2010/main" xmlns=""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pPr/>
              <a:t>11/7/2017</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xmlns=""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5"/>
            <a:ext cx="5224770" cy="584775"/>
          </a:xfrm>
        </p:spPr>
        <p:txBody>
          <a:bodyPr wrap="square">
            <a:spAutoFit/>
          </a:bodyPr>
          <a:lstStyle/>
          <a:p>
            <a:r>
              <a:rPr lang="zh-CN" altLang="en-US" dirty="0" smtClean="0">
                <a:solidFill>
                  <a:schemeClr val="bg1">
                    <a:lumMod val="50000"/>
                  </a:schemeClr>
                </a:solidFill>
              </a:rPr>
              <a:t>项目管理流程</a:t>
            </a:r>
            <a:endParaRPr lang="en-US" dirty="0">
              <a:solidFill>
                <a:schemeClr val="bg1">
                  <a:lumMod val="50000"/>
                </a:schemeClr>
              </a:solidFill>
            </a:endParaRPr>
          </a:p>
        </p:txBody>
      </p:sp>
      <p:grpSp>
        <p:nvGrpSpPr>
          <p:cNvPr id="12" name="Group 11"/>
          <p:cNvGrpSpPr/>
          <p:nvPr/>
        </p:nvGrpSpPr>
        <p:grpSpPr>
          <a:xfrm>
            <a:off x="1161776" y="3786196"/>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080568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14296"/>
            <a:ext cx="8229600" cy="4714908"/>
          </a:xfrm>
        </p:spPr>
        <p:txBody>
          <a:bodyPr>
            <a:noAutofit/>
          </a:bodyPr>
          <a:lstStyle/>
          <a:p>
            <a:pPr>
              <a:buNone/>
            </a:pPr>
            <a:r>
              <a:rPr lang="zh-CN" altLang="en-US" dirty="0" smtClean="0">
                <a:solidFill>
                  <a:schemeClr val="tx1">
                    <a:lumMod val="65000"/>
                    <a:lumOff val="35000"/>
                  </a:schemeClr>
                </a:solidFill>
                <a:latin typeface="Source Sans Pro Light" pitchFamily="34" charset="0"/>
                <a:ea typeface="+mj-ea"/>
                <a:cs typeface="+mj-cs"/>
              </a:rPr>
              <a:t>系统测试</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对每个已完成的工作包进行适时的测试，保证系统质量与性能。对测试结果进行文本的记录，并把测试结果与绩效工资收入挂钩，并以真实数据计算组员的绩效收入</a:t>
            </a:r>
            <a:r>
              <a:rPr lang="zh-CN" altLang="en-US" dirty="0" smtClean="0">
                <a:solidFill>
                  <a:schemeClr val="tx1">
                    <a:lumMod val="65000"/>
                    <a:lumOff val="35000"/>
                  </a:schemeClr>
                </a:solidFill>
                <a:latin typeface="Source Sans Pro Light" pitchFamily="34" charset="0"/>
                <a:ea typeface="+mj-ea"/>
                <a:cs typeface="+mj-cs"/>
              </a:rPr>
              <a:t>。</a:t>
            </a:r>
            <a:endParaRPr lang="en-US" altLang="zh-CN" dirty="0" smtClean="0">
              <a:solidFill>
                <a:schemeClr val="tx1">
                  <a:lumMod val="65000"/>
                  <a:lumOff val="35000"/>
                </a:schemeClr>
              </a:solidFill>
              <a:latin typeface="Source Sans Pro Light" pitchFamily="34" charset="0"/>
              <a:ea typeface="+mj-ea"/>
              <a:cs typeface="+mj-cs"/>
            </a:endParaRPr>
          </a:p>
          <a:p>
            <a:pPr>
              <a:buNone/>
            </a:pPr>
            <a:r>
              <a:rPr lang="zh-CN" altLang="en-US" dirty="0" smtClean="0">
                <a:solidFill>
                  <a:schemeClr val="tx1">
                    <a:lumMod val="65000"/>
                    <a:lumOff val="35000"/>
                  </a:schemeClr>
                </a:solidFill>
                <a:latin typeface="Source Sans Pro Light" pitchFamily="34" charset="0"/>
                <a:ea typeface="+mj-ea"/>
                <a:cs typeface="+mj-cs"/>
              </a:rPr>
              <a:t>解决</a:t>
            </a:r>
            <a:r>
              <a:rPr lang="zh-CN" altLang="en-US" dirty="0" smtClean="0">
                <a:solidFill>
                  <a:schemeClr val="tx1">
                    <a:lumMod val="65000"/>
                    <a:lumOff val="35000"/>
                  </a:schemeClr>
                </a:solidFill>
                <a:latin typeface="Source Sans Pro Light" pitchFamily="34" charset="0"/>
                <a:ea typeface="+mj-ea"/>
                <a:cs typeface="+mj-cs"/>
              </a:rPr>
              <a:t>开发中所遇到的问题</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对开发人员进行前期培训，可适当按工作能力分配任务，指导组员的开发。当遇到问题时应该在当天的站立会议时即时提出，并在</a:t>
            </a:r>
            <a:r>
              <a:rPr lang="en-US" altLang="en-US" dirty="0" smtClean="0">
                <a:solidFill>
                  <a:schemeClr val="tx1">
                    <a:lumMod val="65000"/>
                    <a:lumOff val="35000"/>
                  </a:schemeClr>
                </a:solidFill>
                <a:latin typeface="Source Sans Pro Light" pitchFamily="34" charset="0"/>
                <a:ea typeface="+mj-ea"/>
                <a:cs typeface="+mj-cs"/>
              </a:rPr>
              <a:t>15</a:t>
            </a:r>
            <a:r>
              <a:rPr lang="zh-CN" altLang="en-US" dirty="0" smtClean="0">
                <a:solidFill>
                  <a:schemeClr val="tx1">
                    <a:lumMod val="65000"/>
                    <a:lumOff val="35000"/>
                  </a:schemeClr>
                </a:solidFill>
                <a:latin typeface="Source Sans Pro Light" pitchFamily="34" charset="0"/>
                <a:ea typeface="+mj-ea"/>
                <a:cs typeface="+mj-cs"/>
              </a:rPr>
              <a:t>个工作小时内解决所遇到的问题以防止问题进一步扩大</a:t>
            </a:r>
            <a:r>
              <a:rPr lang="zh-CN" altLang="en-US" dirty="0" smtClean="0">
                <a:solidFill>
                  <a:schemeClr val="tx1">
                    <a:lumMod val="65000"/>
                    <a:lumOff val="35000"/>
                  </a:schemeClr>
                </a:solidFill>
                <a:latin typeface="Source Sans Pro Light" pitchFamily="34" charset="0"/>
                <a:ea typeface="+mj-ea"/>
                <a:cs typeface="+mj-cs"/>
              </a:rPr>
              <a:t>。</a:t>
            </a:r>
            <a:endParaRPr lang="en-US" altLang="zh-CN" dirty="0" smtClean="0">
              <a:solidFill>
                <a:schemeClr val="tx1">
                  <a:lumMod val="65000"/>
                  <a:lumOff val="35000"/>
                </a:schemeClr>
              </a:solidFill>
              <a:latin typeface="Source Sans Pro Light" pitchFamily="34" charset="0"/>
              <a:ea typeface="+mj-ea"/>
              <a:cs typeface="+mj-cs"/>
            </a:endParaRPr>
          </a:p>
          <a:p>
            <a:pPr>
              <a:buNone/>
            </a:pPr>
            <a:r>
              <a:rPr lang="zh-CN" altLang="en-US" dirty="0" smtClean="0">
                <a:solidFill>
                  <a:schemeClr val="tx1">
                    <a:lumMod val="65000"/>
                    <a:lumOff val="35000"/>
                  </a:schemeClr>
                </a:solidFill>
                <a:latin typeface="Source Sans Pro Light" pitchFamily="34" charset="0"/>
                <a:ea typeface="+mj-ea"/>
                <a:cs typeface="+mj-cs"/>
              </a:rPr>
              <a:t>监管</a:t>
            </a:r>
            <a:r>
              <a:rPr lang="zh-CN" altLang="en-US" dirty="0" smtClean="0">
                <a:solidFill>
                  <a:schemeClr val="tx1">
                    <a:lumMod val="65000"/>
                    <a:lumOff val="35000"/>
                  </a:schemeClr>
                </a:solidFill>
                <a:latin typeface="Source Sans Pro Light" pitchFamily="34" charset="0"/>
                <a:ea typeface="+mj-ea"/>
                <a:cs typeface="+mj-cs"/>
              </a:rPr>
              <a:t>产品质量</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质量需要的是计划、设计而并非审查的。在产品建立的初级，必须与“质量保证”（</a:t>
            </a:r>
            <a:r>
              <a:rPr lang="en-US" altLang="en-US" dirty="0" smtClean="0">
                <a:solidFill>
                  <a:schemeClr val="tx1">
                    <a:lumMod val="65000"/>
                    <a:lumOff val="35000"/>
                  </a:schemeClr>
                </a:solidFill>
                <a:latin typeface="Source Sans Pro Light" pitchFamily="34" charset="0"/>
                <a:ea typeface="+mj-ea"/>
                <a:cs typeface="+mj-cs"/>
              </a:rPr>
              <a:t>QA</a:t>
            </a:r>
            <a:r>
              <a:rPr lang="zh-CN" altLang="en-US" dirty="0" smtClean="0">
                <a:solidFill>
                  <a:schemeClr val="tx1">
                    <a:lumMod val="65000"/>
                    <a:lumOff val="35000"/>
                  </a:schemeClr>
                </a:solidFill>
                <a:latin typeface="Source Sans Pro Light" pitchFamily="34" charset="0"/>
                <a:ea typeface="+mj-ea"/>
                <a:cs typeface="+mj-cs"/>
              </a:rPr>
              <a:t>）的部门进行协商，以正式文档的方式，决定恰当的质量策略和标准。</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在开发过程中使用</a:t>
            </a:r>
            <a:r>
              <a:rPr lang="en-US" altLang="en-US" dirty="0" smtClean="0">
                <a:solidFill>
                  <a:schemeClr val="tx1">
                    <a:lumMod val="65000"/>
                    <a:lumOff val="35000"/>
                  </a:schemeClr>
                </a:solidFill>
                <a:latin typeface="Source Sans Pro Light" pitchFamily="34" charset="0"/>
                <a:ea typeface="+mj-ea"/>
                <a:cs typeface="+mj-cs"/>
              </a:rPr>
              <a:t>TDD</a:t>
            </a:r>
            <a:r>
              <a:rPr lang="zh-CN" altLang="en-US" dirty="0" smtClean="0">
                <a:solidFill>
                  <a:schemeClr val="tx1">
                    <a:lumMod val="65000"/>
                    <a:lumOff val="35000"/>
                  </a:schemeClr>
                </a:solidFill>
                <a:latin typeface="Source Sans Pro Light" pitchFamily="34" charset="0"/>
                <a:ea typeface="+mj-ea"/>
                <a:cs typeface="+mj-cs"/>
              </a:rPr>
              <a:t>（测试驱动开发）的模式，提高开发质量。测试人员应该以文本方式记录</a:t>
            </a:r>
            <a:r>
              <a:rPr lang="en-US" altLang="en-US" dirty="0" smtClean="0">
                <a:solidFill>
                  <a:schemeClr val="tx1">
                    <a:lumMod val="65000"/>
                    <a:lumOff val="35000"/>
                  </a:schemeClr>
                </a:solidFill>
                <a:latin typeface="Source Sans Pro Light" pitchFamily="34" charset="0"/>
                <a:ea typeface="+mj-ea"/>
                <a:cs typeface="+mj-cs"/>
              </a:rPr>
              <a:t>bug</a:t>
            </a:r>
            <a:r>
              <a:rPr lang="zh-CN" altLang="en-US" dirty="0" smtClean="0">
                <a:solidFill>
                  <a:schemeClr val="tx1">
                    <a:lumMod val="65000"/>
                    <a:lumOff val="35000"/>
                  </a:schemeClr>
                </a:solidFill>
                <a:latin typeface="Source Sans Pro Light" pitchFamily="34" charset="0"/>
                <a:ea typeface="+mj-ea"/>
                <a:cs typeface="+mj-cs"/>
              </a:rPr>
              <a:t>，并与开发人员共同工作的，把突出的缺陷演示给开发人员，以提高修改的效率。</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在每个迭代的结束时进行一次产品效果的演示，从客户、使用者、高层领导中收集反馈信息。在团队内部举行评审会议，分析测试结果，了解产品性能，为下次迭代所需要做的改进做好计划</a:t>
            </a:r>
            <a:r>
              <a:rPr lang="zh-CN" altLang="en-US" dirty="0" smtClean="0">
                <a:solidFill>
                  <a:schemeClr val="tx1">
                    <a:lumMod val="65000"/>
                    <a:lumOff val="35000"/>
                  </a:schemeClr>
                </a:solidFill>
                <a:latin typeface="Source Sans Pro Light" pitchFamily="34" charset="0"/>
                <a:ea typeface="+mj-ea"/>
                <a:cs typeface="+mj-cs"/>
              </a:rPr>
              <a:t>。</a:t>
            </a:r>
            <a:endParaRPr lang="en-US" altLang="zh-CN" dirty="0" smtClean="0">
              <a:solidFill>
                <a:schemeClr val="tx1">
                  <a:lumMod val="65000"/>
                  <a:lumOff val="35000"/>
                </a:schemeClr>
              </a:solidFill>
              <a:latin typeface="Source Sans Pro Light" pitchFamily="34" charset="0"/>
              <a:ea typeface="+mj-ea"/>
              <a:cs typeface="+mj-cs"/>
            </a:endParaRPr>
          </a:p>
          <a:p>
            <a:pPr>
              <a:buNone/>
            </a:pPr>
            <a:r>
              <a:rPr lang="zh-CN" altLang="en-US" dirty="0" smtClean="0">
                <a:solidFill>
                  <a:schemeClr val="tx1">
                    <a:lumMod val="65000"/>
                    <a:lumOff val="35000"/>
                  </a:schemeClr>
                </a:solidFill>
                <a:latin typeface="Source Sans Pro Light" pitchFamily="34" charset="0"/>
                <a:ea typeface="+mj-ea"/>
                <a:cs typeface="+mj-cs"/>
              </a:rPr>
              <a:t>修改</a:t>
            </a:r>
            <a:r>
              <a:rPr lang="zh-CN" altLang="en-US" dirty="0" smtClean="0">
                <a:solidFill>
                  <a:schemeClr val="tx1">
                    <a:lumMod val="65000"/>
                    <a:lumOff val="35000"/>
                  </a:schemeClr>
                </a:solidFill>
                <a:latin typeface="Source Sans Pro Light" pitchFamily="34" charset="0"/>
                <a:ea typeface="+mj-ea"/>
                <a:cs typeface="+mj-cs"/>
              </a:rPr>
              <a:t>项目计划</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在产品需要识别阶段，应该以文档形式记录产品功能与开发流程，在开发计划需要修改时，应该与客户共同探讨，让客户了解计划修改对项目进度所造成的影响。</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项目计划的修改应该由统一的负责人提出</a:t>
            </a:r>
            <a:r>
              <a:rPr lang="en-US" altLang="en-US" dirty="0" smtClean="0">
                <a:solidFill>
                  <a:schemeClr val="tx1">
                    <a:lumMod val="65000"/>
                    <a:lumOff val="35000"/>
                  </a:schemeClr>
                </a:solidFill>
                <a:latin typeface="Source Sans Pro Light" pitchFamily="34" charset="0"/>
                <a:ea typeface="+mj-ea"/>
                <a:cs typeface="+mj-cs"/>
              </a:rPr>
              <a:t>,</a:t>
            </a:r>
            <a:r>
              <a:rPr lang="zh-CN" altLang="en-US" dirty="0" smtClean="0">
                <a:solidFill>
                  <a:schemeClr val="tx1">
                    <a:lumMod val="65000"/>
                    <a:lumOff val="35000"/>
                  </a:schemeClr>
                </a:solidFill>
                <a:latin typeface="Source Sans Pro Light" pitchFamily="34" charset="0"/>
                <a:ea typeface="+mj-ea"/>
                <a:cs typeface="+mj-cs"/>
              </a:rPr>
              <a:t>并且由用户需求的审核领导者认可。需求变更的提出应该是定期而不是随时的。</a:t>
            </a:r>
            <a:br>
              <a:rPr lang="zh-CN" altLang="en-US" dirty="0" smtClean="0">
                <a:solidFill>
                  <a:schemeClr val="tx1">
                    <a:lumMod val="65000"/>
                    <a:lumOff val="35000"/>
                  </a:schemeClr>
                </a:solidFill>
                <a:latin typeface="Source Sans Pro Light" pitchFamily="34" charset="0"/>
                <a:ea typeface="+mj-ea"/>
                <a:cs typeface="+mj-cs"/>
              </a:rPr>
            </a:br>
            <a:r>
              <a:rPr lang="zh-CN" altLang="en-US" dirty="0" smtClean="0">
                <a:solidFill>
                  <a:schemeClr val="tx1">
                    <a:lumMod val="65000"/>
                    <a:lumOff val="35000"/>
                  </a:schemeClr>
                </a:solidFill>
                <a:latin typeface="Source Sans Pro Light" pitchFamily="34" charset="0"/>
                <a:ea typeface="+mj-ea"/>
                <a:cs typeface="+mj-cs"/>
              </a:rPr>
              <a:t>计划的变更应该做好详细的文本记录，让客户了解需求变更的实际情况和开发方为之所付出的成本代价。</a:t>
            </a:r>
            <a:r>
              <a:rPr lang="zh-CN" altLang="en-US" dirty="0" smtClean="0"/>
              <a:t/>
            </a:r>
            <a:br>
              <a:rPr lang="zh-CN" altLang="en-US" dirty="0" smtClean="0"/>
            </a:br>
            <a:r>
              <a:rPr lang="zh-CN" altLang="en-US" dirty="0" smtClean="0"/>
              <a:t/>
            </a:r>
            <a:br>
              <a:rPr lang="zh-CN" altLang="en-US" dirty="0" smtClean="0"/>
            </a:br>
            <a:endParaRPr lang="zh-CN" altLang="en-US" dirty="0"/>
          </a:p>
        </p:txBody>
      </p:sp>
      <p:sp>
        <p:nvSpPr>
          <p:cNvPr id="5"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09</a:t>
            </a:r>
            <a:endParaRPr lang="en-US" sz="11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7158" y="1000114"/>
            <a:ext cx="8143932" cy="4000528"/>
          </a:xfrm>
        </p:spPr>
        <p:txBody>
          <a:bodyPr anchor="t">
            <a:noAutofit/>
          </a:bodyPr>
          <a:lstStyle/>
          <a:p>
            <a:pPr lvl="0"/>
            <a:r>
              <a:rPr lang="zh-CN" altLang="en-US" sz="1100" b="1" dirty="0" smtClean="0"/>
              <a:t>项目的后期审核</a:t>
            </a:r>
            <a:br>
              <a:rPr lang="zh-CN" altLang="en-US" sz="1100" b="1" dirty="0" smtClean="0"/>
            </a:br>
            <a:r>
              <a:rPr lang="zh-CN" altLang="en-US" sz="1100" dirty="0" smtClean="0"/>
              <a:t>在项目开发最终完成后，对开发人员来说可算是放下工作的重担，但对项目经理来说这往往是项目的关键时刻。前期的风险评估、成本预算、需求分析、软件设计都是为了引导项目走向这一时刻，此时所有的目光都将投向项目管理人员。你可能发现大量而琐碎的工作将要在几个小时内完成，此刻项目经理更需要保持清醒与镇定，把最后的工作视为微型项目来对待。细致地对项目进行后期的审核，分析项目成果、项目团队的效率、可交付产品的价值，以此审核结果可作为项目管理经验总结的一部分。</a:t>
            </a:r>
            <a:br>
              <a:rPr lang="zh-CN" altLang="en-US" sz="1100" dirty="0" smtClean="0"/>
            </a:br>
            <a:r>
              <a:rPr lang="zh-CN" altLang="en-US" sz="1100" b="1" dirty="0" smtClean="0"/>
              <a:t>质量评审</a:t>
            </a:r>
            <a:br>
              <a:rPr lang="zh-CN" altLang="en-US" sz="1100" b="1" dirty="0" smtClean="0"/>
            </a:br>
            <a:r>
              <a:rPr lang="zh-CN" altLang="en-US" sz="1100" dirty="0" smtClean="0"/>
              <a:t>在项目交付前，应该把项目交给相关的“质量保证”（</a:t>
            </a:r>
            <a:r>
              <a:rPr lang="en-US" sz="1100" dirty="0" smtClean="0"/>
              <a:t>QA</a:t>
            </a:r>
            <a:r>
              <a:rPr lang="zh-CN" altLang="en-US" sz="1100" dirty="0" smtClean="0"/>
              <a:t>）部门进行质量评审，并邀请典型用户感受产品的质量。</a:t>
            </a:r>
            <a:br>
              <a:rPr lang="zh-CN" altLang="en-US" sz="1100" dirty="0" smtClean="0"/>
            </a:br>
            <a:r>
              <a:rPr lang="zh-CN" altLang="en-US" sz="1100" b="1" dirty="0" smtClean="0"/>
              <a:t>项目的最终交付</a:t>
            </a:r>
            <a:br>
              <a:rPr lang="zh-CN" altLang="en-US" sz="1100" b="1" dirty="0" smtClean="0"/>
            </a:br>
            <a:r>
              <a:rPr lang="zh-CN" altLang="en-US" sz="1100" dirty="0" smtClean="0"/>
              <a:t>正常情况下在项目的前期就会订立项目交付的协议，项目交付方式分为非正式验收与正式验收两种。一般在项目完成后都会先进行非正式验收，让客户体会项目的质量并提出反馈意见，最后在客户肯定产品质量后再以书面协议的形式进行正式的产品验收。</a:t>
            </a:r>
            <a:br>
              <a:rPr lang="zh-CN" altLang="en-US" sz="1100" dirty="0" smtClean="0"/>
            </a:br>
            <a:r>
              <a:rPr lang="zh-CN" altLang="en-US" sz="1100" b="1" dirty="0" smtClean="0"/>
              <a:t>项目的最终报告</a:t>
            </a:r>
            <a:br>
              <a:rPr lang="zh-CN" altLang="en-US" sz="1100" b="1" dirty="0" smtClean="0"/>
            </a:br>
            <a:r>
              <a:rPr lang="zh-CN" altLang="en-US" sz="1100" dirty="0" smtClean="0"/>
              <a:t>在项目的最后，应该制定项目的最终报告，此报告可以视为是对该项目一个记录，但报告不必包含项目的所有方面。一般最终报告应该包含以下方面：</a:t>
            </a:r>
            <a:br>
              <a:rPr lang="zh-CN" altLang="en-US" sz="1100" dirty="0" smtClean="0"/>
            </a:br>
            <a:r>
              <a:rPr lang="zh-CN" altLang="en-US" sz="1100" dirty="0" smtClean="0"/>
              <a:t>最初引进项目时的初期项目视图</a:t>
            </a:r>
            <a:br>
              <a:rPr lang="zh-CN" altLang="en-US" sz="1100" dirty="0" smtClean="0"/>
            </a:br>
            <a:r>
              <a:rPr lang="zh-CN" altLang="en-US" sz="1100" dirty="0" smtClean="0"/>
              <a:t>对该项目的价值评估及支持性信息</a:t>
            </a:r>
            <a:br>
              <a:rPr lang="zh-CN" altLang="en-US" sz="1100" dirty="0" smtClean="0"/>
            </a:br>
            <a:r>
              <a:rPr lang="zh-CN" altLang="en-US" sz="1100" dirty="0" smtClean="0"/>
              <a:t>项目的范围</a:t>
            </a:r>
            <a:br>
              <a:rPr lang="zh-CN" altLang="en-US" sz="1100" dirty="0" smtClean="0"/>
            </a:br>
            <a:r>
              <a:rPr lang="zh-CN" altLang="en-US" sz="1100" dirty="0" smtClean="0"/>
              <a:t>项目的开发流程及</a:t>
            </a:r>
            <a:r>
              <a:rPr lang="en-US" sz="1100" dirty="0" smtClean="0"/>
              <a:t>WBS</a:t>
            </a:r>
            <a:r>
              <a:rPr lang="zh-CN" altLang="en-US" sz="1100" dirty="0" smtClean="0"/>
              <a:t/>
            </a:r>
            <a:br>
              <a:rPr lang="zh-CN" altLang="en-US" sz="1100" dirty="0" smtClean="0"/>
            </a:br>
            <a:r>
              <a:rPr lang="zh-CN" altLang="en-US" sz="1100" dirty="0" smtClean="0"/>
              <a:t>项目的会议记录</a:t>
            </a:r>
            <a:br>
              <a:rPr lang="zh-CN" altLang="en-US" sz="1100" dirty="0" smtClean="0"/>
            </a:br>
            <a:r>
              <a:rPr lang="zh-CN" altLang="en-US" sz="1100" dirty="0" smtClean="0"/>
              <a:t>项目变更的报告及变更的理由</a:t>
            </a:r>
            <a:br>
              <a:rPr lang="zh-CN" altLang="en-US" sz="1100" dirty="0" smtClean="0"/>
            </a:br>
            <a:r>
              <a:rPr lang="zh-CN" altLang="en-US" sz="1100" dirty="0" smtClean="0"/>
              <a:t>与项目相关的沟通过程文件</a:t>
            </a:r>
            <a:br>
              <a:rPr lang="zh-CN" altLang="en-US" sz="1100" dirty="0" smtClean="0"/>
            </a:br>
            <a:r>
              <a:rPr lang="zh-CN" altLang="en-US" sz="1100" dirty="0" smtClean="0"/>
              <a:t>项目的审核报告与客户验收报告</a:t>
            </a:r>
            <a:br>
              <a:rPr lang="zh-CN" altLang="en-US" sz="1100" dirty="0" smtClean="0"/>
            </a:br>
            <a:r>
              <a:rPr lang="zh-CN" altLang="en-US" sz="1100" dirty="0" smtClean="0"/>
              <a:t>项目成员的表现报告</a:t>
            </a:r>
            <a:br>
              <a:rPr lang="zh-CN" altLang="en-US" sz="1100" dirty="0" smtClean="0"/>
            </a:br>
            <a:r>
              <a:rPr lang="zh-CN" altLang="en-US" sz="1100" dirty="0" smtClean="0"/>
              <a:t>项目的最终</a:t>
            </a:r>
            <a:r>
              <a:rPr lang="zh-CN" altLang="en-US" sz="1100" dirty="0" smtClean="0"/>
              <a:t>成果</a:t>
            </a:r>
            <a:endParaRPr lang="en-US" altLang="en-US" sz="1200" dirty="0">
              <a:solidFill>
                <a:schemeClr val="tx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六</a:t>
            </a:r>
            <a:r>
              <a:rPr lang="zh-CN" altLang="en-US" dirty="0" smtClean="0"/>
              <a:t>、产品交付</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10</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1"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Have a nice day!</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accent2"/>
                </a:solidFill>
              </a:rPr>
              <a:t>Thanks for coming</a:t>
            </a:r>
            <a:endParaRPr lang="en-US" sz="5400" dirty="0">
              <a:solidFill>
                <a:schemeClr val="accent2"/>
              </a:solidFill>
            </a:endParaRPr>
          </a:p>
        </p:txBody>
      </p:sp>
    </p:spTree>
    <p:extLst>
      <p:ext uri="{BB962C8B-B14F-4D97-AF65-F5344CB8AC3E}">
        <p14:creationId xmlns:p14="http://schemas.microsoft.com/office/powerpoint/2010/main" xmlns="" val="36004734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72"/>
          <p:cNvGrpSpPr/>
          <p:nvPr/>
        </p:nvGrpSpPr>
        <p:grpSpPr>
          <a:xfrm>
            <a:off x="1571604" y="1214728"/>
            <a:ext cx="2651550" cy="714080"/>
            <a:chOff x="2101796" y="4572562"/>
            <a:chExt cx="3535400" cy="952107"/>
          </a:xfrm>
          <a:solidFill>
            <a:srgbClr val="4E9F8E"/>
          </a:solidFill>
        </p:grpSpPr>
        <p:sp>
          <p:nvSpPr>
            <p:cNvPr id="69" name="Isosceles Triangle 73"/>
            <p:cNvSpPr/>
            <p:nvPr/>
          </p:nvSpPr>
          <p:spPr>
            <a:xfrm rot="5400000">
              <a:off x="5328846" y="4913417"/>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Rectangle 74"/>
            <p:cNvSpPr/>
            <p:nvPr/>
          </p:nvSpPr>
          <p:spPr>
            <a:xfrm>
              <a:off x="2101796" y="4572562"/>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5" name="Group 78"/>
          <p:cNvGrpSpPr/>
          <p:nvPr/>
        </p:nvGrpSpPr>
        <p:grpSpPr>
          <a:xfrm>
            <a:off x="4920846" y="714362"/>
            <a:ext cx="2651550" cy="714080"/>
            <a:chOff x="6548234" y="3539161"/>
            <a:chExt cx="3535400" cy="952107"/>
          </a:xfrm>
          <a:solidFill>
            <a:schemeClr val="bg1">
              <a:lumMod val="65000"/>
            </a:schemeClr>
          </a:solidFill>
        </p:grpSpPr>
        <p:sp>
          <p:nvSpPr>
            <p:cNvPr id="66" name="Isosceles Triangle 79"/>
            <p:cNvSpPr/>
            <p:nvPr/>
          </p:nvSpPr>
          <p:spPr>
            <a:xfrm rot="16200000">
              <a:off x="6510281" y="3880016"/>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Rectangle 80"/>
            <p:cNvSpPr/>
            <p:nvPr/>
          </p:nvSpPr>
          <p:spPr>
            <a:xfrm rot="10800000">
              <a:off x="6746545" y="3539161"/>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TextBox 10"/>
          <p:cNvSpPr txBox="1"/>
          <p:nvPr/>
        </p:nvSpPr>
        <p:spPr>
          <a:xfrm>
            <a:off x="582776" y="375105"/>
            <a:ext cx="757259" cy="438582"/>
          </a:xfrm>
          <a:prstGeom prst="rect">
            <a:avLst/>
          </a:prstGeom>
          <a:noFill/>
        </p:spPr>
        <p:txBody>
          <a:bodyPr wrap="none" lIns="68580" tIns="34290" rIns="68580" bIns="34290" rtlCol="0">
            <a:spAutoFit/>
          </a:bodyPr>
          <a:lstStyle/>
          <a:p>
            <a:r>
              <a:rPr lang="zh-CN" altLang="en-US" sz="2400" b="1" dirty="0" smtClean="0">
                <a:solidFill>
                  <a:srgbClr val="4E9F8E"/>
                </a:solidFill>
                <a:latin typeface="Raleway" panose="020B0003030101060003" pitchFamily="34" charset="0"/>
              </a:rPr>
              <a:t>目录</a:t>
            </a:r>
            <a:endParaRPr lang="id-ID" sz="2400" dirty="0">
              <a:solidFill>
                <a:srgbClr val="4E9F8E"/>
              </a:solidFill>
              <a:latin typeface="Raleway" panose="020B0003030101060003" pitchFamily="34" charset="0"/>
            </a:endParaRPr>
          </a:p>
        </p:txBody>
      </p:sp>
      <p:cxnSp>
        <p:nvCxnSpPr>
          <p:cNvPr id="12" name="Straight Connector 64"/>
          <p:cNvCxnSpPr/>
          <p:nvPr/>
        </p:nvCxnSpPr>
        <p:spPr>
          <a:xfrm rot="16200000" flipH="1">
            <a:off x="2108315" y="2606546"/>
            <a:ext cx="4929472" cy="2099"/>
          </a:xfrm>
          <a:prstGeom prst="line">
            <a:avLst/>
          </a:prstGeom>
          <a:ln>
            <a:solidFill>
              <a:schemeClr val="bg1">
                <a:lumMod val="6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15" name="Oval 67"/>
          <p:cNvSpPr/>
          <p:nvPr/>
        </p:nvSpPr>
        <p:spPr>
          <a:xfrm>
            <a:off x="4453069" y="2071684"/>
            <a:ext cx="232935" cy="232935"/>
          </a:xfrm>
          <a:prstGeom prst="ellipse">
            <a:avLst/>
          </a:prstGeom>
          <a:solidFill>
            <a:schemeClr val="bg1">
              <a:lumMod val="65000"/>
            </a:schemeClr>
          </a:solidFill>
          <a:ln w="101600" cmpd="dbl">
            <a:solidFill>
              <a:schemeClr val="bg1">
                <a:lumMod val="6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sp>
        <p:nvSpPr>
          <p:cNvPr id="16" name="Oval 68"/>
          <p:cNvSpPr/>
          <p:nvPr/>
        </p:nvSpPr>
        <p:spPr>
          <a:xfrm>
            <a:off x="4453069" y="2714626"/>
            <a:ext cx="232935" cy="232935"/>
          </a:xfrm>
          <a:prstGeom prst="ellipse">
            <a:avLst/>
          </a:prstGeom>
          <a:solidFill>
            <a:srgbClr val="4E9F8E"/>
          </a:solidFill>
          <a:ln w="101600" cmpd="dbl">
            <a:solidFill>
              <a:srgbClr val="4E9F8E"/>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grpSp>
        <p:nvGrpSpPr>
          <p:cNvPr id="20" name="Group 72"/>
          <p:cNvGrpSpPr/>
          <p:nvPr/>
        </p:nvGrpSpPr>
        <p:grpSpPr>
          <a:xfrm>
            <a:off x="1576347" y="2428874"/>
            <a:ext cx="2651550" cy="714080"/>
            <a:chOff x="2101796" y="4572562"/>
            <a:chExt cx="3535400" cy="952107"/>
          </a:xfrm>
          <a:solidFill>
            <a:srgbClr val="4E9F8E"/>
          </a:solidFill>
        </p:grpSpPr>
        <p:sp>
          <p:nvSpPr>
            <p:cNvPr id="21" name="Isosceles Triangle 73"/>
            <p:cNvSpPr/>
            <p:nvPr/>
          </p:nvSpPr>
          <p:spPr>
            <a:xfrm rot="5400000">
              <a:off x="5328846" y="4913417"/>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74"/>
            <p:cNvSpPr/>
            <p:nvPr/>
          </p:nvSpPr>
          <p:spPr>
            <a:xfrm>
              <a:off x="2101796" y="4572562"/>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6" name="Group 78"/>
          <p:cNvGrpSpPr/>
          <p:nvPr/>
        </p:nvGrpSpPr>
        <p:grpSpPr>
          <a:xfrm>
            <a:off x="4911176" y="1857370"/>
            <a:ext cx="2651550" cy="714080"/>
            <a:chOff x="6548234" y="3539161"/>
            <a:chExt cx="3535400" cy="952107"/>
          </a:xfrm>
          <a:solidFill>
            <a:schemeClr val="bg1">
              <a:lumMod val="65000"/>
            </a:schemeClr>
          </a:solidFill>
        </p:grpSpPr>
        <p:sp>
          <p:nvSpPr>
            <p:cNvPr id="27" name="Isosceles Triangle 79"/>
            <p:cNvSpPr/>
            <p:nvPr/>
          </p:nvSpPr>
          <p:spPr>
            <a:xfrm rot="16200000">
              <a:off x="6510281" y="3880016"/>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80"/>
            <p:cNvSpPr/>
            <p:nvPr/>
          </p:nvSpPr>
          <p:spPr>
            <a:xfrm rot="10800000">
              <a:off x="6746545" y="3539161"/>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3" name="Rectangle 85"/>
          <p:cNvSpPr/>
          <p:nvPr/>
        </p:nvSpPr>
        <p:spPr>
          <a:xfrm>
            <a:off x="2285984" y="1357304"/>
            <a:ext cx="1690125" cy="346249"/>
          </a:xfrm>
          <a:prstGeom prst="rect">
            <a:avLst/>
          </a:prstGeom>
        </p:spPr>
        <p:txBody>
          <a:bodyPr wrap="square" lIns="68580" tIns="34290" rIns="68580" bIns="34290">
            <a:spAutoFit/>
          </a:bodyPr>
          <a:lstStyle/>
          <a:p>
            <a:r>
              <a:rPr lang="zh-CN" altLang="en-US" dirty="0" smtClean="0"/>
              <a:t>需求分析</a:t>
            </a:r>
            <a:endParaRPr lang="id-ID" dirty="0"/>
          </a:p>
        </p:txBody>
      </p:sp>
      <p:cxnSp>
        <p:nvCxnSpPr>
          <p:cNvPr id="34" name="Straight Connector 86"/>
          <p:cNvCxnSpPr/>
          <p:nvPr/>
        </p:nvCxnSpPr>
        <p:spPr>
          <a:xfrm>
            <a:off x="2357422" y="1785932"/>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36" name="Rectangle 88"/>
          <p:cNvSpPr/>
          <p:nvPr/>
        </p:nvSpPr>
        <p:spPr>
          <a:xfrm>
            <a:off x="5102996" y="928676"/>
            <a:ext cx="1755020" cy="346249"/>
          </a:xfrm>
          <a:prstGeom prst="rect">
            <a:avLst/>
          </a:prstGeom>
        </p:spPr>
        <p:txBody>
          <a:bodyPr wrap="square" lIns="68580" tIns="34290" rIns="68580" bIns="34290">
            <a:spAutoFit/>
          </a:bodyPr>
          <a:lstStyle/>
          <a:p>
            <a:pPr algn="ctr"/>
            <a:r>
              <a:rPr lang="zh-CN" altLang="en-US" dirty="0" smtClean="0"/>
              <a:t>风险评估</a:t>
            </a:r>
            <a:endParaRPr lang="id-ID" dirty="0"/>
          </a:p>
        </p:txBody>
      </p:sp>
      <p:cxnSp>
        <p:nvCxnSpPr>
          <p:cNvPr id="37" name="Straight Connector 89"/>
          <p:cNvCxnSpPr/>
          <p:nvPr/>
        </p:nvCxnSpPr>
        <p:spPr>
          <a:xfrm>
            <a:off x="5214942" y="1285866"/>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39" name="Rectangle 91"/>
          <p:cNvSpPr/>
          <p:nvPr/>
        </p:nvSpPr>
        <p:spPr>
          <a:xfrm>
            <a:off x="5102995" y="2000246"/>
            <a:ext cx="1733009" cy="346249"/>
          </a:xfrm>
          <a:prstGeom prst="rect">
            <a:avLst/>
          </a:prstGeom>
        </p:spPr>
        <p:txBody>
          <a:bodyPr wrap="square" lIns="68580" tIns="34290" rIns="68580" bIns="34290">
            <a:spAutoFit/>
          </a:bodyPr>
          <a:lstStyle/>
          <a:p>
            <a:pPr algn="ctr"/>
            <a:r>
              <a:rPr lang="zh-CN" altLang="en-US" dirty="0" smtClean="0"/>
              <a:t>成本预算</a:t>
            </a:r>
            <a:endParaRPr lang="id-ID" dirty="0"/>
          </a:p>
        </p:txBody>
      </p:sp>
      <p:cxnSp>
        <p:nvCxnSpPr>
          <p:cNvPr id="40" name="Straight Connector 92"/>
          <p:cNvCxnSpPr/>
          <p:nvPr/>
        </p:nvCxnSpPr>
        <p:spPr>
          <a:xfrm>
            <a:off x="5196675" y="2417933"/>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42" name="Rectangle 94"/>
          <p:cNvSpPr/>
          <p:nvPr/>
        </p:nvSpPr>
        <p:spPr>
          <a:xfrm>
            <a:off x="2428860" y="2571750"/>
            <a:ext cx="1285884" cy="346249"/>
          </a:xfrm>
          <a:prstGeom prst="rect">
            <a:avLst/>
          </a:prstGeom>
        </p:spPr>
        <p:txBody>
          <a:bodyPr wrap="square" lIns="68580" tIns="34290" rIns="68580" bIns="34290">
            <a:spAutoFit/>
          </a:bodyPr>
          <a:lstStyle/>
          <a:p>
            <a:r>
              <a:rPr lang="zh-CN" altLang="en-US" dirty="0" smtClean="0"/>
              <a:t>系统设计</a:t>
            </a:r>
            <a:endParaRPr lang="id-ID" dirty="0"/>
          </a:p>
        </p:txBody>
      </p:sp>
      <p:cxnSp>
        <p:nvCxnSpPr>
          <p:cNvPr id="43" name="Straight Connector 95"/>
          <p:cNvCxnSpPr/>
          <p:nvPr/>
        </p:nvCxnSpPr>
        <p:spPr>
          <a:xfrm>
            <a:off x="2480310" y="3000378"/>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45" name="Oval 65"/>
          <p:cNvSpPr/>
          <p:nvPr/>
        </p:nvSpPr>
        <p:spPr>
          <a:xfrm>
            <a:off x="4471083" y="3357568"/>
            <a:ext cx="232935" cy="232935"/>
          </a:xfrm>
          <a:prstGeom prst="ellipse">
            <a:avLst/>
          </a:prstGeom>
          <a:solidFill>
            <a:srgbClr val="4E9F8E"/>
          </a:solidFill>
          <a:ln w="101600" cmpd="dbl">
            <a:solidFill>
              <a:srgbClr val="4E9F8E"/>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grpSp>
        <p:nvGrpSpPr>
          <p:cNvPr id="46" name="Group 75"/>
          <p:cNvGrpSpPr/>
          <p:nvPr/>
        </p:nvGrpSpPr>
        <p:grpSpPr>
          <a:xfrm>
            <a:off x="4929190" y="3143254"/>
            <a:ext cx="2651550" cy="714080"/>
            <a:chOff x="6548234" y="1632125"/>
            <a:chExt cx="3535400" cy="952107"/>
          </a:xfrm>
          <a:solidFill>
            <a:srgbClr val="4E9F8E"/>
          </a:solidFill>
        </p:grpSpPr>
        <p:sp>
          <p:nvSpPr>
            <p:cNvPr id="47" name="Isosceles Triangle 76"/>
            <p:cNvSpPr/>
            <p:nvPr/>
          </p:nvSpPr>
          <p:spPr>
            <a:xfrm rot="16200000">
              <a:off x="6510281" y="1972980"/>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77"/>
            <p:cNvSpPr/>
            <p:nvPr/>
          </p:nvSpPr>
          <p:spPr>
            <a:xfrm rot="10800000">
              <a:off x="6746545" y="1632125"/>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0" name="Rectangle 88"/>
          <p:cNvSpPr/>
          <p:nvPr/>
        </p:nvSpPr>
        <p:spPr>
          <a:xfrm>
            <a:off x="5121010" y="3286130"/>
            <a:ext cx="1678944" cy="346249"/>
          </a:xfrm>
          <a:prstGeom prst="rect">
            <a:avLst/>
          </a:prstGeom>
        </p:spPr>
        <p:txBody>
          <a:bodyPr wrap="square" lIns="68580" tIns="34290" rIns="68580" bIns="34290">
            <a:spAutoFit/>
          </a:bodyPr>
          <a:lstStyle/>
          <a:p>
            <a:pPr algn="ctr"/>
            <a:r>
              <a:rPr lang="zh-CN" altLang="en-US" dirty="0" smtClean="0"/>
              <a:t>客户沟通</a:t>
            </a:r>
            <a:endParaRPr lang="id-ID" dirty="0"/>
          </a:p>
        </p:txBody>
      </p:sp>
      <p:cxnSp>
        <p:nvCxnSpPr>
          <p:cNvPr id="51" name="Straight Connector 89"/>
          <p:cNvCxnSpPr/>
          <p:nvPr/>
        </p:nvCxnSpPr>
        <p:spPr>
          <a:xfrm>
            <a:off x="5201100" y="3714758"/>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53"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01</a:t>
            </a:r>
            <a:endParaRPr lang="en-US" sz="1100" b="1" dirty="0"/>
          </a:p>
        </p:txBody>
      </p:sp>
      <p:sp>
        <p:nvSpPr>
          <p:cNvPr id="41" name="Oval 68"/>
          <p:cNvSpPr/>
          <p:nvPr/>
        </p:nvSpPr>
        <p:spPr>
          <a:xfrm>
            <a:off x="4460937" y="3929072"/>
            <a:ext cx="232935" cy="232935"/>
          </a:xfrm>
          <a:prstGeom prst="ellipse">
            <a:avLst/>
          </a:prstGeom>
          <a:solidFill>
            <a:srgbClr val="4E9F8E"/>
          </a:solidFill>
          <a:ln w="101600" cmpd="dbl">
            <a:solidFill>
              <a:srgbClr val="4E9F8E"/>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grpSp>
        <p:nvGrpSpPr>
          <p:cNvPr id="44" name="Group 72"/>
          <p:cNvGrpSpPr/>
          <p:nvPr/>
        </p:nvGrpSpPr>
        <p:grpSpPr>
          <a:xfrm>
            <a:off x="1584216" y="3643320"/>
            <a:ext cx="2651549" cy="714080"/>
            <a:chOff x="2101796" y="4572562"/>
            <a:chExt cx="3535394" cy="952107"/>
          </a:xfrm>
          <a:solidFill>
            <a:srgbClr val="4E9F8E"/>
          </a:solidFill>
        </p:grpSpPr>
        <p:sp>
          <p:nvSpPr>
            <p:cNvPr id="52" name="Isosceles Triangle 73"/>
            <p:cNvSpPr/>
            <p:nvPr/>
          </p:nvSpPr>
          <p:spPr>
            <a:xfrm rot="5400000">
              <a:off x="5328840" y="4913420"/>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Rectangle 74"/>
            <p:cNvSpPr/>
            <p:nvPr/>
          </p:nvSpPr>
          <p:spPr>
            <a:xfrm>
              <a:off x="2101796" y="4572562"/>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57" name="Rectangle 94"/>
          <p:cNvSpPr/>
          <p:nvPr/>
        </p:nvSpPr>
        <p:spPr>
          <a:xfrm>
            <a:off x="2357422" y="3786196"/>
            <a:ext cx="1285884" cy="346249"/>
          </a:xfrm>
          <a:prstGeom prst="rect">
            <a:avLst/>
          </a:prstGeom>
        </p:spPr>
        <p:txBody>
          <a:bodyPr wrap="square" lIns="68580" tIns="34290" rIns="68580" bIns="34290">
            <a:spAutoFit/>
          </a:bodyPr>
          <a:lstStyle/>
          <a:p>
            <a:r>
              <a:rPr lang="zh-CN" altLang="en-US" dirty="0" smtClean="0"/>
              <a:t>开发管理</a:t>
            </a:r>
            <a:endParaRPr lang="id-ID" dirty="0"/>
          </a:p>
        </p:txBody>
      </p:sp>
      <p:cxnSp>
        <p:nvCxnSpPr>
          <p:cNvPr id="58" name="Straight Connector 95"/>
          <p:cNvCxnSpPr/>
          <p:nvPr/>
        </p:nvCxnSpPr>
        <p:spPr>
          <a:xfrm>
            <a:off x="2408872" y="4214824"/>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59" name="Oval 65"/>
          <p:cNvSpPr/>
          <p:nvPr/>
        </p:nvSpPr>
        <p:spPr>
          <a:xfrm>
            <a:off x="4462739" y="4500576"/>
            <a:ext cx="232935" cy="232935"/>
          </a:xfrm>
          <a:prstGeom prst="ellipse">
            <a:avLst/>
          </a:prstGeom>
          <a:solidFill>
            <a:srgbClr val="4E9F8E"/>
          </a:solidFill>
          <a:ln w="101600" cmpd="dbl">
            <a:solidFill>
              <a:srgbClr val="4E9F8E"/>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grpSp>
        <p:nvGrpSpPr>
          <p:cNvPr id="60" name="Group 75"/>
          <p:cNvGrpSpPr/>
          <p:nvPr/>
        </p:nvGrpSpPr>
        <p:grpSpPr>
          <a:xfrm>
            <a:off x="4920846" y="4286262"/>
            <a:ext cx="2651550" cy="714080"/>
            <a:chOff x="6548234" y="1632125"/>
            <a:chExt cx="3535400" cy="952107"/>
          </a:xfrm>
          <a:solidFill>
            <a:srgbClr val="4E9F8E"/>
          </a:solidFill>
        </p:grpSpPr>
        <p:sp>
          <p:nvSpPr>
            <p:cNvPr id="61" name="Isosceles Triangle 76"/>
            <p:cNvSpPr/>
            <p:nvPr/>
          </p:nvSpPr>
          <p:spPr>
            <a:xfrm rot="16200000">
              <a:off x="6510281" y="1972980"/>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Rectangle 77"/>
            <p:cNvSpPr/>
            <p:nvPr/>
          </p:nvSpPr>
          <p:spPr>
            <a:xfrm rot="10800000">
              <a:off x="6746545" y="1632125"/>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3" name="Rectangle 88"/>
          <p:cNvSpPr/>
          <p:nvPr/>
        </p:nvSpPr>
        <p:spPr>
          <a:xfrm>
            <a:off x="5112666" y="4429138"/>
            <a:ext cx="1678944" cy="346249"/>
          </a:xfrm>
          <a:prstGeom prst="rect">
            <a:avLst/>
          </a:prstGeom>
        </p:spPr>
        <p:txBody>
          <a:bodyPr wrap="square" lIns="68580" tIns="34290" rIns="68580" bIns="34290">
            <a:spAutoFit/>
          </a:bodyPr>
          <a:lstStyle/>
          <a:p>
            <a:pPr algn="ctr"/>
            <a:r>
              <a:rPr lang="zh-CN" altLang="en-US" dirty="0" smtClean="0"/>
              <a:t>产品交付</a:t>
            </a:r>
            <a:endParaRPr lang="id-ID" dirty="0"/>
          </a:p>
        </p:txBody>
      </p:sp>
      <p:cxnSp>
        <p:nvCxnSpPr>
          <p:cNvPr id="64" name="Straight Connector 89"/>
          <p:cNvCxnSpPr/>
          <p:nvPr/>
        </p:nvCxnSpPr>
        <p:spPr>
          <a:xfrm>
            <a:off x="5192756" y="4857766"/>
            <a:ext cx="1447027" cy="0"/>
          </a:xfrm>
          <a:prstGeom prst="line">
            <a:avLst/>
          </a:prstGeom>
          <a:ln>
            <a:solidFill>
              <a:schemeClr val="bg1">
                <a:lumMod val="8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56" name="Oval 66"/>
          <p:cNvSpPr/>
          <p:nvPr/>
        </p:nvSpPr>
        <p:spPr>
          <a:xfrm>
            <a:off x="4481941" y="928676"/>
            <a:ext cx="232935" cy="232935"/>
          </a:xfrm>
          <a:prstGeom prst="ellipse">
            <a:avLst/>
          </a:prstGeom>
          <a:solidFill>
            <a:schemeClr val="bg1">
              <a:lumMod val="65000"/>
            </a:schemeClr>
          </a:solidFill>
          <a:ln w="101600" cmpd="dbl">
            <a:solidFill>
              <a:schemeClr val="bg1">
                <a:lumMod val="6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sp>
        <p:nvSpPr>
          <p:cNvPr id="71" name="Oval 68"/>
          <p:cNvSpPr/>
          <p:nvPr/>
        </p:nvSpPr>
        <p:spPr>
          <a:xfrm>
            <a:off x="4429124" y="1500180"/>
            <a:ext cx="232935" cy="232935"/>
          </a:xfrm>
          <a:prstGeom prst="ellipse">
            <a:avLst/>
          </a:prstGeom>
          <a:solidFill>
            <a:srgbClr val="4E9F8E"/>
          </a:solidFill>
          <a:ln w="101600" cmpd="dbl">
            <a:solidFill>
              <a:srgbClr val="4E9F8E"/>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p>
        </p:txBody>
      </p:sp>
    </p:spTree>
    <p:extLst>
      <p:ext uri="{BB962C8B-B14F-4D97-AF65-F5344CB8AC3E}">
        <p14:creationId xmlns:p14="http://schemas.microsoft.com/office/powerpoint/2010/main" xmlns="" val="3080568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12" presetClass="entr" presetSubtype="2"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p:tgtEl>
                                          <p:spTgt spid="26"/>
                                        </p:tgtEl>
                                        <p:attrNameLst>
                                          <p:attrName>ppt_x</p:attrName>
                                        </p:attrNameLst>
                                      </p:cBhvr>
                                      <p:tavLst>
                                        <p:tav tm="0">
                                          <p:val>
                                            <p:strVal val="#ppt_x+#ppt_w*1.125000"/>
                                          </p:val>
                                        </p:tav>
                                        <p:tav tm="100000">
                                          <p:val>
                                            <p:strVal val="#ppt_x"/>
                                          </p:val>
                                        </p:tav>
                                      </p:tavLst>
                                    </p:anim>
                                    <p:animEffect transition="in" filter="wipe(left)">
                                      <p:cBhvr>
                                        <p:cTn id="37" dur="500"/>
                                        <p:tgtEl>
                                          <p:spTgt spid="26"/>
                                        </p:tgtEl>
                                      </p:cBhvr>
                                    </p:animEffect>
                                  </p:childTnLst>
                                </p:cTn>
                              </p:par>
                              <p:par>
                                <p:cTn id="38" presetID="22" presetClass="entr" presetSubtype="8"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12" presetClass="entr" presetSubtype="8"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ppt_x</p:attrName>
                                        </p:attrNameLst>
                                      </p:cBhvr>
                                      <p:tavLst>
                                        <p:tav tm="0">
                                          <p:val>
                                            <p:strVal val="#ppt_x-#ppt_w*1.125000"/>
                                          </p:val>
                                        </p:tav>
                                        <p:tav tm="100000">
                                          <p:val>
                                            <p:strVal val="#ppt_x"/>
                                          </p:val>
                                        </p:tav>
                                      </p:tavLst>
                                    </p:anim>
                                    <p:animEffect transition="in" filter="wipe(right)">
                                      <p:cBhvr>
                                        <p:cTn id="53" dur="500"/>
                                        <p:tgtEl>
                                          <p:spTgt spid="20"/>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left)">
                                      <p:cBhvr>
                                        <p:cTn id="61" dur="500"/>
                                        <p:tgtEl>
                                          <p:spTgt spid="42"/>
                                        </p:tgtEl>
                                      </p:cBhvr>
                                    </p:animEffect>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fill="hold"/>
                                        <p:tgtEl>
                                          <p:spTgt spid="45"/>
                                        </p:tgtEl>
                                        <p:attrNameLst>
                                          <p:attrName>ppt_w</p:attrName>
                                        </p:attrNameLst>
                                      </p:cBhvr>
                                      <p:tavLst>
                                        <p:tav tm="0">
                                          <p:val>
                                            <p:fltVal val="0"/>
                                          </p:val>
                                        </p:tav>
                                        <p:tav tm="100000">
                                          <p:val>
                                            <p:strVal val="#ppt_w"/>
                                          </p:val>
                                        </p:tav>
                                      </p:tavLst>
                                    </p:anim>
                                    <p:anim calcmode="lin" valueType="num">
                                      <p:cBhvr>
                                        <p:cTn id="66" dur="500" fill="hold"/>
                                        <p:tgtEl>
                                          <p:spTgt spid="45"/>
                                        </p:tgtEl>
                                        <p:attrNameLst>
                                          <p:attrName>ppt_h</p:attrName>
                                        </p:attrNameLst>
                                      </p:cBhvr>
                                      <p:tavLst>
                                        <p:tav tm="0">
                                          <p:val>
                                            <p:fltVal val="0"/>
                                          </p:val>
                                        </p:tav>
                                        <p:tav tm="100000">
                                          <p:val>
                                            <p:strVal val="#ppt_h"/>
                                          </p:val>
                                        </p:tav>
                                      </p:tavLst>
                                    </p:anim>
                                    <p:animEffect transition="in" filter="fade">
                                      <p:cBhvr>
                                        <p:cTn id="67" dur="500"/>
                                        <p:tgtEl>
                                          <p:spTgt spid="45"/>
                                        </p:tgtEl>
                                      </p:cBhvr>
                                    </p:animEffect>
                                  </p:childTnLst>
                                </p:cTn>
                              </p:par>
                              <p:par>
                                <p:cTn id="68" presetID="12" presetClass="entr" presetSubtype="2"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p:tgtEl>
                                          <p:spTgt spid="46"/>
                                        </p:tgtEl>
                                        <p:attrNameLst>
                                          <p:attrName>ppt_x</p:attrName>
                                        </p:attrNameLst>
                                      </p:cBhvr>
                                      <p:tavLst>
                                        <p:tav tm="0">
                                          <p:val>
                                            <p:strVal val="#ppt_x+#ppt_w*1.125000"/>
                                          </p:val>
                                        </p:tav>
                                        <p:tav tm="100000">
                                          <p:val>
                                            <p:strVal val="#ppt_x"/>
                                          </p:val>
                                        </p:tav>
                                      </p:tavLst>
                                    </p:anim>
                                    <p:animEffect transition="in" filter="wipe(left)">
                                      <p:cBhvr>
                                        <p:cTn id="71" dur="500"/>
                                        <p:tgtEl>
                                          <p:spTgt spid="46"/>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left)">
                                      <p:cBhvr>
                                        <p:cTn id="75" dur="500"/>
                                        <p:tgtEl>
                                          <p:spTgt spid="51"/>
                                        </p:tgtEl>
                                      </p:cBhvr>
                                    </p:animEffect>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left)">
                                      <p:cBhvr>
                                        <p:cTn id="79" dur="500"/>
                                        <p:tgtEl>
                                          <p:spTgt spid="50"/>
                                        </p:tgtEl>
                                      </p:cBhvr>
                                    </p:animEffect>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p:cTn id="83" dur="500" fill="hold"/>
                                        <p:tgtEl>
                                          <p:spTgt spid="41"/>
                                        </p:tgtEl>
                                        <p:attrNameLst>
                                          <p:attrName>ppt_w</p:attrName>
                                        </p:attrNameLst>
                                      </p:cBhvr>
                                      <p:tavLst>
                                        <p:tav tm="0">
                                          <p:val>
                                            <p:fltVal val="0"/>
                                          </p:val>
                                        </p:tav>
                                        <p:tav tm="100000">
                                          <p:val>
                                            <p:strVal val="#ppt_w"/>
                                          </p:val>
                                        </p:tav>
                                      </p:tavLst>
                                    </p:anim>
                                    <p:anim calcmode="lin" valueType="num">
                                      <p:cBhvr>
                                        <p:cTn id="84" dur="500" fill="hold"/>
                                        <p:tgtEl>
                                          <p:spTgt spid="41"/>
                                        </p:tgtEl>
                                        <p:attrNameLst>
                                          <p:attrName>ppt_h</p:attrName>
                                        </p:attrNameLst>
                                      </p:cBhvr>
                                      <p:tavLst>
                                        <p:tav tm="0">
                                          <p:val>
                                            <p:fltVal val="0"/>
                                          </p:val>
                                        </p:tav>
                                        <p:tav tm="100000">
                                          <p:val>
                                            <p:strVal val="#ppt_h"/>
                                          </p:val>
                                        </p:tav>
                                      </p:tavLst>
                                    </p:anim>
                                    <p:animEffect transition="in" filter="fade">
                                      <p:cBhvr>
                                        <p:cTn id="85" dur="500"/>
                                        <p:tgtEl>
                                          <p:spTgt spid="41"/>
                                        </p:tgtEl>
                                      </p:cBhvr>
                                    </p:animEffect>
                                  </p:childTnLst>
                                </p:cTn>
                              </p:par>
                              <p:par>
                                <p:cTn id="86" presetID="12" presetClass="entr" presetSubtype="8" fill="hold" nodeType="withEffect">
                                  <p:stCondLst>
                                    <p:cond delay="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500"/>
                                        <p:tgtEl>
                                          <p:spTgt spid="44"/>
                                        </p:tgtEl>
                                        <p:attrNameLst>
                                          <p:attrName>ppt_x</p:attrName>
                                        </p:attrNameLst>
                                      </p:cBhvr>
                                      <p:tavLst>
                                        <p:tav tm="0">
                                          <p:val>
                                            <p:strVal val="#ppt_x-#ppt_w*1.125000"/>
                                          </p:val>
                                        </p:tav>
                                        <p:tav tm="100000">
                                          <p:val>
                                            <p:strVal val="#ppt_x"/>
                                          </p:val>
                                        </p:tav>
                                      </p:tavLst>
                                    </p:anim>
                                    <p:animEffect transition="in" filter="wipe(right)">
                                      <p:cBhvr>
                                        <p:cTn id="89" dur="500"/>
                                        <p:tgtEl>
                                          <p:spTgt spid="44"/>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500"/>
                                        <p:tgtEl>
                                          <p:spTgt spid="58"/>
                                        </p:tgtEl>
                                      </p:cBhvr>
                                    </p:animEffect>
                                  </p:childTnLst>
                                </p:cTn>
                              </p:par>
                            </p:childTnLst>
                          </p:cTn>
                        </p:par>
                        <p:par>
                          <p:cTn id="94" fill="hold">
                            <p:stCondLst>
                              <p:cond delay="7500"/>
                            </p:stCondLst>
                            <p:childTnLst>
                              <p:par>
                                <p:cTn id="95" presetID="22" presetClass="entr" presetSubtype="8" fill="hold" grpId="0" nodeType="after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left)">
                                      <p:cBhvr>
                                        <p:cTn id="97" dur="500"/>
                                        <p:tgtEl>
                                          <p:spTgt spid="57"/>
                                        </p:tgtEl>
                                      </p:cBhvr>
                                    </p:animEffect>
                                  </p:childTnLst>
                                </p:cTn>
                              </p:par>
                            </p:childTnLst>
                          </p:cTn>
                        </p:par>
                        <p:par>
                          <p:cTn id="98" fill="hold">
                            <p:stCondLst>
                              <p:cond delay="8000"/>
                            </p:stCondLst>
                            <p:childTnLst>
                              <p:par>
                                <p:cTn id="99" presetID="53" presetClass="entr" presetSubtype="16" fill="hold" grpId="0" nodeType="after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p:cTn id="101" dur="500" fill="hold"/>
                                        <p:tgtEl>
                                          <p:spTgt spid="59"/>
                                        </p:tgtEl>
                                        <p:attrNameLst>
                                          <p:attrName>ppt_w</p:attrName>
                                        </p:attrNameLst>
                                      </p:cBhvr>
                                      <p:tavLst>
                                        <p:tav tm="0">
                                          <p:val>
                                            <p:fltVal val="0"/>
                                          </p:val>
                                        </p:tav>
                                        <p:tav tm="100000">
                                          <p:val>
                                            <p:strVal val="#ppt_w"/>
                                          </p:val>
                                        </p:tav>
                                      </p:tavLst>
                                    </p:anim>
                                    <p:anim calcmode="lin" valueType="num">
                                      <p:cBhvr>
                                        <p:cTn id="102" dur="500" fill="hold"/>
                                        <p:tgtEl>
                                          <p:spTgt spid="59"/>
                                        </p:tgtEl>
                                        <p:attrNameLst>
                                          <p:attrName>ppt_h</p:attrName>
                                        </p:attrNameLst>
                                      </p:cBhvr>
                                      <p:tavLst>
                                        <p:tav tm="0">
                                          <p:val>
                                            <p:fltVal val="0"/>
                                          </p:val>
                                        </p:tav>
                                        <p:tav tm="100000">
                                          <p:val>
                                            <p:strVal val="#ppt_h"/>
                                          </p:val>
                                        </p:tav>
                                      </p:tavLst>
                                    </p:anim>
                                    <p:animEffect transition="in" filter="fade">
                                      <p:cBhvr>
                                        <p:cTn id="103" dur="500"/>
                                        <p:tgtEl>
                                          <p:spTgt spid="59"/>
                                        </p:tgtEl>
                                      </p:cBhvr>
                                    </p:animEffect>
                                  </p:childTnLst>
                                </p:cTn>
                              </p:par>
                              <p:par>
                                <p:cTn id="104" presetID="12" presetClass="entr" presetSubtype="2"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 calcmode="lin" valueType="num">
                                      <p:cBhvr additive="base">
                                        <p:cTn id="106" dur="500"/>
                                        <p:tgtEl>
                                          <p:spTgt spid="60"/>
                                        </p:tgtEl>
                                        <p:attrNameLst>
                                          <p:attrName>ppt_x</p:attrName>
                                        </p:attrNameLst>
                                      </p:cBhvr>
                                      <p:tavLst>
                                        <p:tav tm="0">
                                          <p:val>
                                            <p:strVal val="#ppt_x+#ppt_w*1.125000"/>
                                          </p:val>
                                        </p:tav>
                                        <p:tav tm="100000">
                                          <p:val>
                                            <p:strVal val="#ppt_x"/>
                                          </p:val>
                                        </p:tav>
                                      </p:tavLst>
                                    </p:anim>
                                    <p:animEffect transition="in" filter="wipe(left)">
                                      <p:cBhvr>
                                        <p:cTn id="107" dur="500"/>
                                        <p:tgtEl>
                                          <p:spTgt spid="60"/>
                                        </p:tgtEl>
                                      </p:cBhvr>
                                    </p:animEffect>
                                  </p:childTnLst>
                                </p:cTn>
                              </p:par>
                            </p:childTnLst>
                          </p:cTn>
                        </p:par>
                        <p:par>
                          <p:cTn id="108" fill="hold">
                            <p:stCondLst>
                              <p:cond delay="8500"/>
                            </p:stCondLst>
                            <p:childTnLst>
                              <p:par>
                                <p:cTn id="109" presetID="22" presetClass="entr" presetSubtype="8" fill="hold" nodeType="after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wipe(left)">
                                      <p:cBhvr>
                                        <p:cTn id="111" dur="500"/>
                                        <p:tgtEl>
                                          <p:spTgt spid="64"/>
                                        </p:tgtEl>
                                      </p:cBhvr>
                                    </p:animEffect>
                                  </p:childTnLst>
                                </p:cTn>
                              </p:par>
                            </p:childTnLst>
                          </p:cTn>
                        </p:par>
                        <p:par>
                          <p:cTn id="112" fill="hold">
                            <p:stCondLst>
                              <p:cond delay="9000"/>
                            </p:stCondLst>
                            <p:childTnLst>
                              <p:par>
                                <p:cTn id="113" presetID="22" presetClass="entr" presetSubtype="8" fill="hold" grpId="0" nodeType="afterEffect">
                                  <p:stCondLst>
                                    <p:cond delay="0"/>
                                  </p:stCondLst>
                                  <p:childTnLst>
                                    <p:set>
                                      <p:cBhvr>
                                        <p:cTn id="114" dur="1" fill="hold">
                                          <p:stCondLst>
                                            <p:cond delay="0"/>
                                          </p:stCondLst>
                                        </p:cTn>
                                        <p:tgtEl>
                                          <p:spTgt spid="63"/>
                                        </p:tgtEl>
                                        <p:attrNameLst>
                                          <p:attrName>style.visibility</p:attrName>
                                        </p:attrNameLst>
                                      </p:cBhvr>
                                      <p:to>
                                        <p:strVal val="visible"/>
                                      </p:to>
                                    </p:set>
                                    <p:animEffect transition="in" filter="wipe(left)">
                                      <p:cBhvr>
                                        <p:cTn id="115" dur="500"/>
                                        <p:tgtEl>
                                          <p:spTgt spid="63"/>
                                        </p:tgtEl>
                                      </p:cBhvr>
                                    </p:animEffect>
                                  </p:childTnLst>
                                </p:cTn>
                              </p:par>
                              <p:par>
                                <p:cTn id="116" presetID="12" presetClass="entr" presetSubtype="2" fill="hold"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additive="base">
                                        <p:cTn id="118" dur="500"/>
                                        <p:tgtEl>
                                          <p:spTgt spid="65"/>
                                        </p:tgtEl>
                                        <p:attrNameLst>
                                          <p:attrName>ppt_x</p:attrName>
                                        </p:attrNameLst>
                                      </p:cBhvr>
                                      <p:tavLst>
                                        <p:tav tm="0">
                                          <p:val>
                                            <p:strVal val="#ppt_x+#ppt_w*1.125000"/>
                                          </p:val>
                                        </p:tav>
                                        <p:tav tm="100000">
                                          <p:val>
                                            <p:strVal val="#ppt_x"/>
                                          </p:val>
                                        </p:tav>
                                      </p:tavLst>
                                    </p:anim>
                                    <p:animEffect transition="in" filter="wipe(left)">
                                      <p:cBhvr>
                                        <p:cTn id="119" dur="500"/>
                                        <p:tgtEl>
                                          <p:spTgt spid="65"/>
                                        </p:tgtEl>
                                      </p:cBhvr>
                                    </p:animEffect>
                                  </p:childTnLst>
                                </p:cTn>
                              </p:par>
                              <p:par>
                                <p:cTn id="120" presetID="12" presetClass="entr" presetSubtype="8" fill="hold" nodeType="withEffect">
                                  <p:stCondLst>
                                    <p:cond delay="0"/>
                                  </p:stCondLst>
                                  <p:childTnLst>
                                    <p:set>
                                      <p:cBhvr>
                                        <p:cTn id="121" dur="1" fill="hold">
                                          <p:stCondLst>
                                            <p:cond delay="0"/>
                                          </p:stCondLst>
                                        </p:cTn>
                                        <p:tgtEl>
                                          <p:spTgt spid="68"/>
                                        </p:tgtEl>
                                        <p:attrNameLst>
                                          <p:attrName>style.visibility</p:attrName>
                                        </p:attrNameLst>
                                      </p:cBhvr>
                                      <p:to>
                                        <p:strVal val="visible"/>
                                      </p:to>
                                    </p:set>
                                    <p:anim calcmode="lin" valueType="num">
                                      <p:cBhvr additive="base">
                                        <p:cTn id="122" dur="500"/>
                                        <p:tgtEl>
                                          <p:spTgt spid="68"/>
                                        </p:tgtEl>
                                        <p:attrNameLst>
                                          <p:attrName>ppt_x</p:attrName>
                                        </p:attrNameLst>
                                      </p:cBhvr>
                                      <p:tavLst>
                                        <p:tav tm="0">
                                          <p:val>
                                            <p:strVal val="#ppt_x-#ppt_w*1.125000"/>
                                          </p:val>
                                        </p:tav>
                                        <p:tav tm="100000">
                                          <p:val>
                                            <p:strVal val="#ppt_x"/>
                                          </p:val>
                                        </p:tav>
                                      </p:tavLst>
                                    </p:anim>
                                    <p:animEffect transition="in" filter="wipe(right)">
                                      <p:cBhvr>
                                        <p:cTn id="123" dur="500"/>
                                        <p:tgtEl>
                                          <p:spTgt spid="68"/>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p:cTn id="127" dur="500" fill="hold"/>
                                        <p:tgtEl>
                                          <p:spTgt spid="56"/>
                                        </p:tgtEl>
                                        <p:attrNameLst>
                                          <p:attrName>ppt_w</p:attrName>
                                        </p:attrNameLst>
                                      </p:cBhvr>
                                      <p:tavLst>
                                        <p:tav tm="0">
                                          <p:val>
                                            <p:fltVal val="0"/>
                                          </p:val>
                                        </p:tav>
                                        <p:tav tm="100000">
                                          <p:val>
                                            <p:strVal val="#ppt_w"/>
                                          </p:val>
                                        </p:tav>
                                      </p:tavLst>
                                    </p:anim>
                                    <p:anim calcmode="lin" valueType="num">
                                      <p:cBhvr>
                                        <p:cTn id="128" dur="500" fill="hold"/>
                                        <p:tgtEl>
                                          <p:spTgt spid="56"/>
                                        </p:tgtEl>
                                        <p:attrNameLst>
                                          <p:attrName>ppt_h</p:attrName>
                                        </p:attrNameLst>
                                      </p:cBhvr>
                                      <p:tavLst>
                                        <p:tav tm="0">
                                          <p:val>
                                            <p:fltVal val="0"/>
                                          </p:val>
                                        </p:tav>
                                        <p:tav tm="100000">
                                          <p:val>
                                            <p:strVal val="#ppt_h"/>
                                          </p:val>
                                        </p:tav>
                                      </p:tavLst>
                                    </p:anim>
                                    <p:animEffect transition="in" filter="fade">
                                      <p:cBhvr>
                                        <p:cTn id="129" dur="500"/>
                                        <p:tgtEl>
                                          <p:spTgt spid="56"/>
                                        </p:tgtEl>
                                      </p:cBhvr>
                                    </p:animEffect>
                                  </p:childTnLst>
                                </p:cTn>
                              </p:par>
                            </p:childTnLst>
                          </p:cTn>
                        </p:par>
                        <p:par>
                          <p:cTn id="130" fill="hold">
                            <p:stCondLst>
                              <p:cond delay="10000"/>
                            </p:stCondLst>
                            <p:childTnLst>
                              <p:par>
                                <p:cTn id="131" presetID="53" presetClass="entr" presetSubtype="16" fill="hold" grpId="0" nodeType="afterEffect">
                                  <p:stCondLst>
                                    <p:cond delay="0"/>
                                  </p:stCondLst>
                                  <p:childTnLst>
                                    <p:set>
                                      <p:cBhvr>
                                        <p:cTn id="132" dur="1" fill="hold">
                                          <p:stCondLst>
                                            <p:cond delay="0"/>
                                          </p:stCondLst>
                                        </p:cTn>
                                        <p:tgtEl>
                                          <p:spTgt spid="71"/>
                                        </p:tgtEl>
                                        <p:attrNameLst>
                                          <p:attrName>style.visibility</p:attrName>
                                        </p:attrNameLst>
                                      </p:cBhvr>
                                      <p:to>
                                        <p:strVal val="visible"/>
                                      </p:to>
                                    </p:set>
                                    <p:anim calcmode="lin" valueType="num">
                                      <p:cBhvr>
                                        <p:cTn id="133" dur="500" fill="hold"/>
                                        <p:tgtEl>
                                          <p:spTgt spid="71"/>
                                        </p:tgtEl>
                                        <p:attrNameLst>
                                          <p:attrName>ppt_w</p:attrName>
                                        </p:attrNameLst>
                                      </p:cBhvr>
                                      <p:tavLst>
                                        <p:tav tm="0">
                                          <p:val>
                                            <p:fltVal val="0"/>
                                          </p:val>
                                        </p:tav>
                                        <p:tav tm="100000">
                                          <p:val>
                                            <p:strVal val="#ppt_w"/>
                                          </p:val>
                                        </p:tav>
                                      </p:tavLst>
                                    </p:anim>
                                    <p:anim calcmode="lin" valueType="num">
                                      <p:cBhvr>
                                        <p:cTn id="134" dur="500" fill="hold"/>
                                        <p:tgtEl>
                                          <p:spTgt spid="71"/>
                                        </p:tgtEl>
                                        <p:attrNameLst>
                                          <p:attrName>ppt_h</p:attrName>
                                        </p:attrNameLst>
                                      </p:cBhvr>
                                      <p:tavLst>
                                        <p:tav tm="0">
                                          <p:val>
                                            <p:fltVal val="0"/>
                                          </p:val>
                                        </p:tav>
                                        <p:tav tm="100000">
                                          <p:val>
                                            <p:strVal val="#ppt_h"/>
                                          </p:val>
                                        </p:tav>
                                      </p:tavLst>
                                    </p:anim>
                                    <p:animEffect transition="in" filter="fade">
                                      <p:cBhvr>
                                        <p:cTn id="1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6" grpId="0" animBg="1"/>
      <p:bldP spid="33" grpId="0"/>
      <p:bldP spid="36" grpId="0"/>
      <p:bldP spid="39" grpId="0"/>
      <p:bldP spid="42" grpId="0"/>
      <p:bldP spid="45" grpId="0" animBg="1"/>
      <p:bldP spid="50" grpId="0"/>
      <p:bldP spid="41" grpId="0" animBg="1"/>
      <p:bldP spid="57" grpId="0"/>
      <p:bldP spid="59" grpId="0" animBg="1"/>
      <p:bldP spid="63" grpId="0"/>
      <p:bldP spid="56"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0034" y="1000114"/>
            <a:ext cx="8143932" cy="3714776"/>
          </a:xfrm>
        </p:spPr>
        <p:txBody>
          <a:bodyPr anchor="t">
            <a:noAutofit/>
          </a:bodyPr>
          <a:lstStyle/>
          <a:p>
            <a:r>
              <a:rPr lang="zh-CN" altLang="en-US" sz="1400" dirty="0" smtClean="0">
                <a:solidFill>
                  <a:schemeClr val="tx1"/>
                </a:solidFill>
              </a:rPr>
              <a:t>软件项目风险是指在整个项目周期中所涉及的成本预算、开发进度、技术难度、经济可行性、安全管理等各方面的问题，以及由这些问题而对项目所产生的影响。项目的风险与其可行性成反比，其可行性越高，风险越低。软件项目的可行性分为经济可行性、业务可行性、技术可行性、法律可行性等四个方面。而软件项目风险则分为产品规模风险、需求风险、相关性风险、管理风险、安全风险等六个方面。</a:t>
            </a:r>
            <a:r>
              <a:rPr lang="en-US" altLang="zh-CN" sz="1400" dirty="0" smtClean="0">
                <a:solidFill>
                  <a:schemeClr val="tx1"/>
                </a:solidFill>
              </a:rPr>
              <a:t/>
            </a:r>
            <a:br>
              <a:rPr lang="en-US" altLang="zh-CN" sz="1400" dirty="0" smtClean="0">
                <a:solidFill>
                  <a:schemeClr val="tx1"/>
                </a:solidFill>
              </a:rPr>
            </a:br>
            <a:r>
              <a:rPr lang="en-US" altLang="zh-CN" sz="1400" dirty="0" smtClean="0">
                <a:solidFill>
                  <a:schemeClr val="tx1"/>
                </a:solidFill>
              </a:rPr>
              <a:t/>
            </a:r>
            <a:br>
              <a:rPr lang="en-US" altLang="zh-CN" sz="1400" dirty="0" smtClean="0">
                <a:solidFill>
                  <a:schemeClr val="tx1"/>
                </a:solidFill>
              </a:rPr>
            </a:br>
            <a:r>
              <a:rPr lang="zh-CN" altLang="en-US" sz="1400" dirty="0" smtClean="0">
                <a:solidFill>
                  <a:schemeClr val="tx1"/>
                </a:solidFill>
              </a:rPr>
              <a:t>成本预算方式</a:t>
            </a:r>
            <a:r>
              <a:rPr lang="zh-CN" altLang="en-US" sz="1400" dirty="0" smtClean="0">
                <a:solidFill>
                  <a:schemeClr val="tx1"/>
                </a:solidFill>
              </a:rPr>
              <a:t>：</a:t>
            </a:r>
            <a:r>
              <a:rPr lang="en-US" altLang="zh-CN" sz="1400" dirty="0" smtClean="0">
                <a:solidFill>
                  <a:schemeClr val="tx1"/>
                </a:solidFill>
              </a:rPr>
              <a:t/>
            </a:r>
            <a:br>
              <a:rPr lang="en-US" altLang="zh-CN" sz="1400" dirty="0" smtClean="0">
                <a:solidFill>
                  <a:schemeClr val="tx1"/>
                </a:solidFill>
              </a:rPr>
            </a:br>
            <a:r>
              <a:rPr lang="en-US" altLang="zh-CN" sz="1400" dirty="0" smtClean="0">
                <a:solidFill>
                  <a:schemeClr val="tx1"/>
                </a:solidFill>
              </a:rPr>
              <a:t>1</a:t>
            </a:r>
            <a:r>
              <a:rPr lang="zh-CN" altLang="en-US" sz="1400" dirty="0" smtClean="0">
                <a:solidFill>
                  <a:schemeClr val="tx1"/>
                </a:solidFill>
              </a:rPr>
              <a:t>、自上而下   </a:t>
            </a:r>
            <a:r>
              <a:rPr lang="zh-CN" altLang="en-US" sz="1400" dirty="0" smtClean="0">
                <a:solidFill>
                  <a:schemeClr val="tx1"/>
                </a:solidFill>
              </a:rPr>
              <a:t>（前期规划）</a:t>
            </a:r>
            <a:r>
              <a:rPr lang="en-US" altLang="zh-CN" sz="1400" dirty="0" smtClean="0">
                <a:solidFill>
                  <a:schemeClr val="tx1"/>
                </a:solidFill>
              </a:rPr>
              <a:t/>
            </a:r>
            <a:br>
              <a:rPr lang="en-US" altLang="zh-CN" sz="1400" dirty="0" smtClean="0">
                <a:solidFill>
                  <a:schemeClr val="tx1"/>
                </a:solidFill>
              </a:rPr>
            </a:br>
            <a:r>
              <a:rPr lang="en-US" altLang="zh-CN" sz="1400" dirty="0" smtClean="0">
                <a:solidFill>
                  <a:schemeClr val="tx1"/>
                </a:solidFill>
              </a:rPr>
              <a:t>2</a:t>
            </a:r>
            <a:r>
              <a:rPr lang="zh-CN" altLang="en-US" sz="1400" dirty="0" smtClean="0">
                <a:solidFill>
                  <a:schemeClr val="tx1"/>
                </a:solidFill>
              </a:rPr>
              <a:t>、</a:t>
            </a:r>
            <a:r>
              <a:rPr lang="zh-CN" altLang="en-US" sz="1400" dirty="0" smtClean="0">
                <a:solidFill>
                  <a:schemeClr val="tx1"/>
                </a:solidFill>
              </a:rPr>
              <a:t>自下而上   （</a:t>
            </a:r>
            <a:r>
              <a:rPr lang="en-US" altLang="zh-CN" sz="1400" dirty="0" smtClean="0">
                <a:solidFill>
                  <a:schemeClr val="tx1"/>
                </a:solidFill>
              </a:rPr>
              <a:t>WBS </a:t>
            </a:r>
            <a:r>
              <a:rPr lang="zh-CN" altLang="en-US" sz="1400" dirty="0" smtClean="0">
                <a:solidFill>
                  <a:schemeClr val="tx1"/>
                </a:solidFill>
              </a:rPr>
              <a:t>工作分解结构，中后期详细计划）</a:t>
            </a:r>
            <a:endParaRPr lang="en-US" sz="1400" dirty="0">
              <a:solidFill>
                <a:schemeClr val="tx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一、风险评估和成本预算</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02</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0034" y="1571618"/>
            <a:ext cx="8143932" cy="1714512"/>
          </a:xfrm>
        </p:spPr>
        <p:txBody>
          <a:bodyPr>
            <a:noAutofit/>
          </a:bodyPr>
          <a:lstStyle/>
          <a:p>
            <a:r>
              <a:rPr lang="zh-CN" altLang="en-US" sz="1600" dirty="0" smtClean="0">
                <a:solidFill>
                  <a:schemeClr val="bg1"/>
                </a:solidFill>
              </a:rPr>
              <a:t>         虽然过去的应用架构暂时还能支撑起当下应用的开发，但是各种弊端已经开始浮出水面，几年前能带来开发便捷优势的前后端代码混合模式，在当下已经成为了拖慢我们前进步伐的泥沼，让我们屡屡吃痛。我们之所以开始尝试前后端分离，是为了能在未来获得更好的发展，期望通过前后端分离架构，来为我们带来以下</a:t>
            </a:r>
            <a:r>
              <a:rPr lang="en-US" altLang="zh-CN" sz="1600" dirty="0" smtClean="0">
                <a:solidFill>
                  <a:schemeClr val="bg1"/>
                </a:solidFill>
              </a:rPr>
              <a:t>4</a:t>
            </a:r>
            <a:r>
              <a:rPr lang="zh-CN" altLang="en-US" sz="1600" dirty="0" smtClean="0">
                <a:solidFill>
                  <a:schemeClr val="bg1"/>
                </a:solidFill>
              </a:rPr>
              <a:t>个方面的提升。</a:t>
            </a:r>
            <a:endParaRPr lang="en-US" sz="1600" dirty="0">
              <a:solidFill>
                <a:schemeClr val="bg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二、客户沟通</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03</a:t>
            </a:r>
            <a:endParaRPr lang="en-US" sz="1100" b="1" dirty="0"/>
          </a:p>
        </p:txBody>
      </p:sp>
      <p:sp>
        <p:nvSpPr>
          <p:cNvPr id="6" name="TextBox 5"/>
          <p:cNvSpPr txBox="1"/>
          <p:nvPr/>
        </p:nvSpPr>
        <p:spPr>
          <a:xfrm>
            <a:off x="642910" y="1142990"/>
            <a:ext cx="8001056" cy="646331"/>
          </a:xfrm>
          <a:prstGeom prst="rect">
            <a:avLst/>
          </a:prstGeom>
          <a:noFill/>
        </p:spPr>
        <p:txBody>
          <a:bodyPr wrap="square" rtlCol="0">
            <a:spAutoFit/>
          </a:bodyPr>
          <a:lstStyle/>
          <a:p>
            <a:r>
              <a:rPr lang="zh-CN" altLang="en-US" dirty="0" smtClean="0"/>
              <a:t>从客户沟通的方向出发来看，软件项目可分为：需求识别、方案定制、项目实施、项目结束等</a:t>
            </a:r>
            <a:r>
              <a:rPr lang="en-US" dirty="0" smtClean="0"/>
              <a:t>4</a:t>
            </a:r>
            <a:r>
              <a:rPr lang="zh-CN" altLang="en-US" dirty="0" smtClean="0"/>
              <a:t>个不同的阶段，各个阶段都具有不同的沟通重点。</a:t>
            </a:r>
            <a:endParaRPr lang="zh-CN" altLang="en-US"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0034" y="1000114"/>
            <a:ext cx="8143932" cy="4071966"/>
          </a:xfrm>
        </p:spPr>
        <p:txBody>
          <a:bodyPr anchor="t">
            <a:noAutofit/>
          </a:bodyPr>
          <a:lstStyle/>
          <a:p>
            <a:pPr lvl="0"/>
            <a:r>
              <a:rPr lang="zh-CN" altLang="en-US" sz="1200" b="1" dirty="0" smtClean="0"/>
              <a:t>需求分析的过程</a:t>
            </a:r>
            <a:br>
              <a:rPr lang="zh-CN" altLang="en-US" sz="1200" b="1" dirty="0" smtClean="0"/>
            </a:br>
            <a:r>
              <a:rPr lang="zh-CN" altLang="en-US" sz="1200" dirty="0" smtClean="0"/>
              <a:t>需求过程包括需求开发和需求管理</a:t>
            </a:r>
            <a:r>
              <a:rPr lang="en-US" sz="1200" dirty="0" smtClean="0"/>
              <a:t>2</a:t>
            </a:r>
            <a:r>
              <a:rPr lang="zh-CN" altLang="en-US" sz="1200" dirty="0" smtClean="0"/>
              <a:t>个部分：</a:t>
            </a:r>
            <a:br>
              <a:rPr lang="zh-CN" altLang="en-US" sz="1200" dirty="0" smtClean="0"/>
            </a:br>
            <a:r>
              <a:rPr lang="zh-CN" altLang="en-US" sz="1200" dirty="0" smtClean="0"/>
              <a:t>需求开发就是对开发前期的管理，与客户的沟通过程，可以分为</a:t>
            </a:r>
            <a:r>
              <a:rPr lang="en-US" sz="1200" dirty="0" smtClean="0"/>
              <a:t>4</a:t>
            </a:r>
            <a:r>
              <a:rPr lang="zh-CN" altLang="en-US" sz="1200" dirty="0" smtClean="0"/>
              <a:t>个阶段：需求获取、需求分析、编写</a:t>
            </a:r>
            <a:r>
              <a:rPr lang="zh-CN" altLang="en-US" sz="1200" dirty="0" smtClean="0"/>
              <a:t>需求和</a:t>
            </a:r>
            <a:r>
              <a:rPr lang="zh-CN" altLang="en-US" sz="1200" dirty="0" smtClean="0"/>
              <a:t>需求验证。</a:t>
            </a:r>
            <a:br>
              <a:rPr lang="zh-CN" altLang="en-US" sz="1200" dirty="0" smtClean="0"/>
            </a:br>
            <a:r>
              <a:rPr lang="zh-CN" altLang="en-US" sz="1200" dirty="0" smtClean="0"/>
              <a:t>需求管理：就是软件项目开发过程中控制和维持需求约定的活动。包括：变更控制、版本控制、需求跟踪、需求状态跟踪</a:t>
            </a:r>
            <a:r>
              <a:rPr lang="zh-CN" altLang="en-US" sz="1200" dirty="0" smtClean="0"/>
              <a:t>。</a:t>
            </a:r>
            <a:r>
              <a:rPr lang="en-US" altLang="zh-CN" sz="1200" dirty="0" smtClean="0"/>
              <a:t/>
            </a:r>
            <a:br>
              <a:rPr lang="en-US" altLang="zh-CN" sz="1200" dirty="0" smtClean="0"/>
            </a:br>
            <a:r>
              <a:rPr lang="zh-CN" altLang="en-US" sz="1200" dirty="0" smtClean="0"/>
              <a:t/>
            </a:r>
            <a:br>
              <a:rPr lang="zh-CN" altLang="en-US" sz="1200" dirty="0" smtClean="0"/>
            </a:br>
            <a:r>
              <a:rPr lang="zh-CN" altLang="en-US" sz="1200" b="1" dirty="0" smtClean="0"/>
              <a:t>需求的层次</a:t>
            </a:r>
            <a:br>
              <a:rPr lang="zh-CN" altLang="en-US" sz="1200" b="1" dirty="0" smtClean="0"/>
            </a:br>
            <a:r>
              <a:rPr lang="zh-CN" altLang="en-US" sz="1200" dirty="0" smtClean="0"/>
              <a:t>需求的层次包括：业务需求、用户需求、功能需求、非功能需求等</a:t>
            </a:r>
            <a:r>
              <a:rPr lang="en-US" sz="1200" dirty="0" smtClean="0"/>
              <a:t>4</a:t>
            </a:r>
            <a:r>
              <a:rPr lang="zh-CN" altLang="en-US" sz="1200" dirty="0" smtClean="0"/>
              <a:t>个方面</a:t>
            </a:r>
            <a:r>
              <a:rPr lang="zh-CN" altLang="en-US" sz="1200" dirty="0" smtClean="0"/>
              <a:t>。</a:t>
            </a:r>
            <a:r>
              <a:rPr lang="en-US" altLang="zh-CN" sz="1200" dirty="0" smtClean="0"/>
              <a:t/>
            </a:r>
            <a:br>
              <a:rPr lang="en-US" altLang="zh-CN" sz="1200" dirty="0" smtClean="0"/>
            </a:br>
            <a:r>
              <a:rPr lang="zh-CN" altLang="en-US" sz="1200" dirty="0" smtClean="0"/>
              <a:t/>
            </a:r>
            <a:br>
              <a:rPr lang="zh-CN" altLang="en-US" sz="1200" dirty="0" smtClean="0"/>
            </a:br>
            <a:r>
              <a:rPr lang="zh-CN" altLang="en-US" sz="1200" b="1" dirty="0" smtClean="0"/>
              <a:t>需求开发阶段的重点</a:t>
            </a:r>
            <a:br>
              <a:rPr lang="zh-CN" altLang="en-US" sz="1200" b="1" dirty="0" smtClean="0"/>
            </a:br>
            <a:r>
              <a:rPr lang="zh-CN" altLang="en-US" sz="1200" dirty="0" smtClean="0"/>
              <a:t>提取业务</a:t>
            </a:r>
            <a:r>
              <a:rPr lang="zh-CN" altLang="en-US" sz="1200" dirty="0" smtClean="0"/>
              <a:t>对象</a:t>
            </a:r>
            <a:r>
              <a:rPr lang="zh-CN" altLang="en-US" sz="1200" dirty="0" smtClean="0"/>
              <a:t/>
            </a:r>
            <a:br>
              <a:rPr lang="zh-CN" altLang="en-US" sz="1200" dirty="0" smtClean="0"/>
            </a:br>
            <a:r>
              <a:rPr lang="zh-CN" altLang="en-US" sz="1200" dirty="0" smtClean="0"/>
              <a:t>提取业务</a:t>
            </a:r>
            <a:r>
              <a:rPr lang="zh-CN" altLang="en-US" sz="1200" dirty="0" smtClean="0"/>
              <a:t>流程</a:t>
            </a:r>
            <a:r>
              <a:rPr lang="en-US" altLang="zh-CN" sz="1200" dirty="0" smtClean="0"/>
              <a:t/>
            </a:r>
            <a:br>
              <a:rPr lang="en-US" altLang="zh-CN" sz="1200" dirty="0" smtClean="0"/>
            </a:br>
            <a:r>
              <a:rPr lang="zh-CN" altLang="en-US" sz="1200" dirty="0" smtClean="0"/>
              <a:t>性能需求</a:t>
            </a:r>
            <a:br>
              <a:rPr lang="zh-CN" altLang="en-US" sz="1200" dirty="0" smtClean="0"/>
            </a:br>
            <a:r>
              <a:rPr lang="zh-CN" altLang="en-US" sz="1200" dirty="0" smtClean="0"/>
              <a:t>环境需求</a:t>
            </a:r>
            <a:br>
              <a:rPr lang="zh-CN" altLang="en-US" sz="1200" dirty="0" smtClean="0"/>
            </a:br>
            <a:r>
              <a:rPr lang="zh-CN" altLang="en-US" sz="1200" dirty="0" smtClean="0"/>
              <a:t>可靠性需求</a:t>
            </a:r>
            <a:br>
              <a:rPr lang="zh-CN" altLang="en-US" sz="1200" dirty="0" smtClean="0"/>
            </a:br>
            <a:r>
              <a:rPr lang="zh-CN" altLang="en-US" sz="1200" dirty="0" smtClean="0"/>
              <a:t>安全保密要求</a:t>
            </a:r>
            <a:br>
              <a:rPr lang="zh-CN" altLang="en-US" sz="1200" dirty="0" smtClean="0"/>
            </a:br>
            <a:r>
              <a:rPr lang="zh-CN" altLang="en-US" sz="1200" dirty="0" smtClean="0"/>
              <a:t>用户界面需求</a:t>
            </a:r>
            <a:br>
              <a:rPr lang="zh-CN" altLang="en-US" sz="1200" dirty="0" smtClean="0"/>
            </a:br>
            <a:r>
              <a:rPr lang="zh-CN" altLang="en-US" sz="1200" dirty="0" smtClean="0"/>
              <a:t>资源使用需求</a:t>
            </a:r>
            <a:br>
              <a:rPr lang="zh-CN" altLang="en-US" sz="1200" dirty="0" smtClean="0"/>
            </a:br>
            <a:r>
              <a:rPr lang="zh-CN" altLang="en-US" sz="1200" dirty="0" smtClean="0"/>
              <a:t>软件成本消耗与开发进度需求</a:t>
            </a:r>
            <a:br>
              <a:rPr lang="zh-CN" altLang="en-US" sz="1200" dirty="0" smtClean="0"/>
            </a:br>
            <a:r>
              <a:rPr lang="zh-CN" altLang="en-US" sz="1200" dirty="0" smtClean="0"/>
              <a:t>开发目标需求</a:t>
            </a:r>
            <a:endParaRPr lang="zh-CN" altLang="en-US" sz="1200" dirty="0"/>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三</a:t>
            </a:r>
            <a:r>
              <a:rPr lang="zh-CN" altLang="en-US" dirty="0" smtClean="0"/>
              <a:t>、</a:t>
            </a:r>
            <a:r>
              <a:rPr lang="zh-CN" altLang="en-US" dirty="0" smtClean="0"/>
              <a:t>需求分析</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a:t>
            </a:r>
            <a:r>
              <a:rPr lang="es-HN" sz="1100" b="1" dirty="0" smtClean="0"/>
              <a:t>4</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0034" y="1000114"/>
            <a:ext cx="8143932" cy="4071966"/>
          </a:xfrm>
        </p:spPr>
        <p:txBody>
          <a:bodyPr anchor="t">
            <a:noAutofit/>
          </a:bodyPr>
          <a:lstStyle/>
          <a:p>
            <a:pPr lvl="0"/>
            <a:r>
              <a:rPr lang="zh-CN" altLang="en-US" sz="1200" b="1" dirty="0" smtClean="0"/>
              <a:t>需求分析的任务</a:t>
            </a:r>
            <a:br>
              <a:rPr lang="zh-CN" altLang="en-US" sz="1200" b="1" dirty="0" smtClean="0"/>
            </a:br>
            <a:r>
              <a:rPr lang="zh-CN" altLang="en-US" sz="1200" dirty="0" smtClean="0"/>
              <a:t>需求分析的主要任务是借助于当前系统的逻辑模型导出目标系统的逻辑模型，其流程如下：</a:t>
            </a:r>
            <a:br>
              <a:rPr lang="zh-CN" altLang="en-US" sz="1200" dirty="0" smtClean="0"/>
            </a:br>
            <a:r>
              <a:rPr lang="zh-CN" altLang="en-US" sz="1200" dirty="0" smtClean="0"/>
              <a:t>确定对系统的综合需求（功能、性能、运行、扩充需求）</a:t>
            </a:r>
            <a:br>
              <a:rPr lang="zh-CN" altLang="en-US" sz="1200" dirty="0" smtClean="0"/>
            </a:br>
            <a:r>
              <a:rPr lang="zh-CN" altLang="en-US" sz="1200" dirty="0" smtClean="0"/>
              <a:t>制作产品需求文档</a:t>
            </a:r>
            <a:r>
              <a:rPr lang="en-US" sz="1200" dirty="0" smtClean="0"/>
              <a:t> (PRD)</a:t>
            </a:r>
            <a:r>
              <a:rPr lang="zh-CN" altLang="en-US" sz="1200" dirty="0" smtClean="0"/>
              <a:t/>
            </a:r>
            <a:br>
              <a:rPr lang="zh-CN" altLang="en-US" sz="1200" dirty="0" smtClean="0"/>
            </a:br>
            <a:r>
              <a:rPr lang="zh-CN" altLang="en-US" sz="1200" dirty="0" smtClean="0"/>
              <a:t>分析系统的数据需求（概念模型、数据字典、规范化）</a:t>
            </a:r>
            <a:br>
              <a:rPr lang="zh-CN" altLang="en-US" sz="1200" dirty="0" smtClean="0"/>
            </a:br>
            <a:r>
              <a:rPr lang="zh-CN" altLang="en-US" sz="1200" dirty="0" smtClean="0"/>
              <a:t>导出目标系统的详细的逻辑模型（数据流图、数据字典、主要功能描述）</a:t>
            </a:r>
            <a:br>
              <a:rPr lang="zh-CN" altLang="en-US" sz="1200" dirty="0" smtClean="0"/>
            </a:br>
            <a:r>
              <a:rPr lang="zh-CN" altLang="en-US" sz="1200" dirty="0" smtClean="0"/>
              <a:t>开发原形系统</a:t>
            </a:r>
            <a:br>
              <a:rPr lang="zh-CN" altLang="en-US" sz="1200" dirty="0" smtClean="0"/>
            </a:br>
            <a:r>
              <a:rPr lang="zh-CN" altLang="en-US" sz="1200" dirty="0" smtClean="0"/>
              <a:t>从</a:t>
            </a:r>
            <a:r>
              <a:rPr lang="en-US" sz="1200" dirty="0" smtClean="0"/>
              <a:t>PRD</a:t>
            </a:r>
            <a:r>
              <a:rPr lang="zh-CN" altLang="en-US" sz="1200" dirty="0" smtClean="0"/>
              <a:t>提取编制软件需求规格说明书（</a:t>
            </a:r>
            <a:r>
              <a:rPr lang="en-US" sz="1200" dirty="0" smtClean="0"/>
              <a:t>SRS</a:t>
            </a:r>
            <a:r>
              <a:rPr lang="zh-CN" altLang="en-US" sz="1200" dirty="0" smtClean="0"/>
              <a:t>）</a:t>
            </a:r>
            <a:endParaRPr lang="zh-CN" altLang="en-US" sz="1200" dirty="0"/>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三</a:t>
            </a:r>
            <a:r>
              <a:rPr lang="zh-CN" altLang="en-US" dirty="0" smtClean="0"/>
              <a:t>、</a:t>
            </a:r>
            <a:r>
              <a:rPr lang="zh-CN" altLang="en-US" dirty="0" smtClean="0"/>
              <a:t>需求分析（</a:t>
            </a:r>
            <a:r>
              <a:rPr lang="en-US" altLang="zh-CN" dirty="0" smtClean="0"/>
              <a:t>2</a:t>
            </a:r>
            <a:r>
              <a:rPr lang="zh-CN" altLang="en-US" dirty="0" smtClean="0"/>
              <a:t>）</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05</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00034" y="1000114"/>
            <a:ext cx="8143932" cy="3929090"/>
          </a:xfrm>
        </p:spPr>
        <p:txBody>
          <a:bodyPr anchor="t">
            <a:noAutofit/>
          </a:bodyPr>
          <a:lstStyle/>
          <a:p>
            <a:pPr lvl="0"/>
            <a:r>
              <a:rPr lang="zh-CN" altLang="en-US" sz="1200" b="1" dirty="0" smtClean="0"/>
              <a:t>设计原则</a:t>
            </a:r>
            <a:br>
              <a:rPr lang="zh-CN" altLang="en-US" sz="1200" b="1" dirty="0" smtClean="0"/>
            </a:br>
            <a:r>
              <a:rPr lang="en-US" sz="1200" dirty="0" smtClean="0"/>
              <a:t>SRP</a:t>
            </a:r>
            <a:r>
              <a:rPr lang="zh-CN" altLang="en-US" sz="1200" dirty="0" smtClean="0"/>
              <a:t>单一职责链</a:t>
            </a:r>
            <a:br>
              <a:rPr lang="zh-CN" altLang="en-US" sz="1200" dirty="0" smtClean="0"/>
            </a:br>
            <a:r>
              <a:rPr lang="zh-CN" altLang="en-US" sz="1200" dirty="0" smtClean="0"/>
              <a:t>每个类都应该只负责做一件事。</a:t>
            </a:r>
            <a:br>
              <a:rPr lang="zh-CN" altLang="en-US" sz="1200" dirty="0" smtClean="0"/>
            </a:br>
            <a:r>
              <a:rPr lang="en-US" sz="1200" dirty="0" smtClean="0"/>
              <a:t>OCP</a:t>
            </a:r>
            <a:r>
              <a:rPr lang="zh-CN" altLang="en-US" sz="1200" dirty="0" smtClean="0"/>
              <a:t>开封闭合原则</a:t>
            </a:r>
            <a:br>
              <a:rPr lang="zh-CN" altLang="en-US" sz="1200" dirty="0" smtClean="0"/>
            </a:br>
            <a:r>
              <a:rPr lang="zh-CN" altLang="en-US" sz="1200" dirty="0" smtClean="0"/>
              <a:t>软件的实体（类、模块、函数等）应该是可以扩展的，但是不可修改的。</a:t>
            </a:r>
            <a:br>
              <a:rPr lang="zh-CN" altLang="en-US" sz="1200" dirty="0" smtClean="0"/>
            </a:br>
            <a:r>
              <a:rPr lang="en-US" sz="1200" dirty="0" smtClean="0"/>
              <a:t>LSP</a:t>
            </a:r>
            <a:r>
              <a:rPr lang="zh-CN" altLang="en-US" sz="1200" dirty="0" smtClean="0"/>
              <a:t>替换原则</a:t>
            </a:r>
            <a:br>
              <a:rPr lang="zh-CN" altLang="en-US" sz="1200" dirty="0" smtClean="0"/>
            </a:br>
            <a:r>
              <a:rPr lang="zh-CN" altLang="en-US" sz="1200" dirty="0" smtClean="0"/>
              <a:t>子类必须能替换他们的基类型。</a:t>
            </a:r>
            <a:br>
              <a:rPr lang="zh-CN" altLang="en-US" sz="1200" dirty="0" smtClean="0"/>
            </a:br>
            <a:r>
              <a:rPr lang="en-US" sz="1200" dirty="0" smtClean="0"/>
              <a:t>DIP</a:t>
            </a:r>
            <a:r>
              <a:rPr lang="zh-CN" altLang="en-US" sz="1200" dirty="0" smtClean="0"/>
              <a:t>依赖倒置原则</a:t>
            </a:r>
            <a:br>
              <a:rPr lang="zh-CN" altLang="en-US" sz="1200" dirty="0" smtClean="0"/>
            </a:br>
            <a:r>
              <a:rPr lang="zh-CN" altLang="en-US" sz="1200" dirty="0" smtClean="0"/>
              <a:t>高层模块不应该依赖于低层模块，二者都应该依赖于接口与抽象类。抽象不应该依赖于细节，细节应依赖于对象。</a:t>
            </a:r>
            <a:br>
              <a:rPr lang="zh-CN" altLang="en-US" sz="1200" dirty="0" smtClean="0"/>
            </a:br>
            <a:r>
              <a:rPr lang="en-US" sz="1200" dirty="0" smtClean="0"/>
              <a:t>ISP</a:t>
            </a:r>
            <a:r>
              <a:rPr lang="zh-CN" altLang="en-US" sz="1200" dirty="0" smtClean="0"/>
              <a:t>接口隔离原则</a:t>
            </a:r>
            <a:br>
              <a:rPr lang="zh-CN" altLang="en-US" sz="1200" dirty="0" smtClean="0"/>
            </a:br>
            <a:r>
              <a:rPr lang="zh-CN" altLang="en-US" sz="1200" dirty="0" smtClean="0"/>
              <a:t>不应该强迫客户依赖于并未使用的接口，而应该把胖接口分离</a:t>
            </a:r>
            <a:r>
              <a:rPr lang="zh-CN" altLang="en-US" sz="1200" dirty="0" smtClean="0"/>
              <a:t>。</a:t>
            </a:r>
            <a:r>
              <a:rPr lang="en-US" altLang="zh-CN" sz="1200" dirty="0" smtClean="0"/>
              <a:t/>
            </a:r>
            <a:br>
              <a:rPr lang="en-US" altLang="zh-CN" sz="1200" dirty="0" smtClean="0"/>
            </a:br>
            <a:r>
              <a:rPr lang="zh-CN" altLang="en-US" sz="1200" dirty="0" smtClean="0"/>
              <a:t/>
            </a:r>
            <a:br>
              <a:rPr lang="zh-CN" altLang="en-US" sz="1200" dirty="0" smtClean="0"/>
            </a:br>
            <a:r>
              <a:rPr lang="zh-CN" altLang="en-US" sz="1200" b="1" dirty="0" smtClean="0"/>
              <a:t>实现</a:t>
            </a:r>
            <a:r>
              <a:rPr lang="en-US" sz="1200" b="1" dirty="0" smtClean="0"/>
              <a:t>UML</a:t>
            </a:r>
            <a:r>
              <a:rPr lang="zh-CN" altLang="en-US" sz="1200" b="1" dirty="0" smtClean="0"/>
              <a:t>建模</a:t>
            </a:r>
            <a:br>
              <a:rPr lang="zh-CN" altLang="en-US" sz="1200" b="1" dirty="0" smtClean="0"/>
            </a:br>
            <a:r>
              <a:rPr lang="zh-CN" altLang="en-US" sz="1200" dirty="0" smtClean="0"/>
              <a:t>业务对象的提取</a:t>
            </a:r>
            <a:br>
              <a:rPr lang="zh-CN" altLang="en-US" sz="1200" dirty="0" smtClean="0"/>
            </a:br>
            <a:r>
              <a:rPr lang="zh-CN" altLang="en-US" sz="1200" dirty="0" smtClean="0"/>
              <a:t>根据</a:t>
            </a:r>
            <a:r>
              <a:rPr lang="en-US" sz="1200" dirty="0" smtClean="0"/>
              <a:t>SRS</a:t>
            </a:r>
            <a:r>
              <a:rPr lang="zh-CN" altLang="en-US" sz="1200" dirty="0" smtClean="0"/>
              <a:t>、</a:t>
            </a:r>
            <a:r>
              <a:rPr lang="en-US" sz="1200" dirty="0" smtClean="0"/>
              <a:t>CRC</a:t>
            </a:r>
            <a:r>
              <a:rPr lang="zh-CN" altLang="en-US" sz="1200" dirty="0" smtClean="0"/>
              <a:t>等实现用况建模</a:t>
            </a:r>
            <a:br>
              <a:rPr lang="zh-CN" altLang="en-US" sz="1200" dirty="0" smtClean="0"/>
            </a:br>
            <a:r>
              <a:rPr lang="zh-CN" altLang="en-US" sz="1200" dirty="0" smtClean="0"/>
              <a:t>实现业务顺序图</a:t>
            </a:r>
            <a:br>
              <a:rPr lang="zh-CN" altLang="en-US" sz="1200" dirty="0" smtClean="0"/>
            </a:br>
            <a:r>
              <a:rPr lang="zh-CN" altLang="en-US" sz="1200" dirty="0" smtClean="0"/>
              <a:t>建立类图，根据用况图建立对象之间的关联</a:t>
            </a:r>
            <a:br>
              <a:rPr lang="zh-CN" altLang="en-US" sz="1200" dirty="0" smtClean="0"/>
            </a:br>
            <a:r>
              <a:rPr lang="zh-CN" altLang="en-US" sz="1200" dirty="0" smtClean="0"/>
              <a:t>绘制活动图、实现协作图、</a:t>
            </a:r>
            <a:r>
              <a:rPr lang="zh-CN" altLang="en-US" sz="1200" dirty="0" smtClean="0"/>
              <a:t>状态图</a:t>
            </a:r>
            <a:r>
              <a:rPr lang="zh-CN" altLang="en-US" sz="1400" dirty="0" smtClean="0">
                <a:solidFill>
                  <a:schemeClr val="tx1"/>
                </a:solidFill>
              </a:rPr>
              <a:t/>
            </a:r>
            <a:br>
              <a:rPr lang="zh-CN" altLang="en-US" sz="1400" dirty="0" smtClean="0">
                <a:solidFill>
                  <a:schemeClr val="tx1"/>
                </a:solidFill>
              </a:rPr>
            </a:br>
            <a:r>
              <a:rPr lang="zh-CN" altLang="en-US" sz="1400" dirty="0" smtClean="0">
                <a:solidFill>
                  <a:schemeClr val="tx1"/>
                </a:solidFill>
              </a:rPr>
              <a:t/>
            </a:r>
            <a:br>
              <a:rPr lang="zh-CN" altLang="en-US" sz="1400" dirty="0" smtClean="0">
                <a:solidFill>
                  <a:schemeClr val="tx1"/>
                </a:solidFill>
              </a:rPr>
            </a:br>
            <a:endParaRPr lang="en-US" altLang="en-US" sz="1400" dirty="0">
              <a:solidFill>
                <a:schemeClr val="tx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四</a:t>
            </a:r>
            <a:r>
              <a:rPr lang="zh-CN" altLang="en-US" dirty="0" smtClean="0"/>
              <a:t>、系统设计</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06</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28596" y="1071552"/>
            <a:ext cx="8143932" cy="3857652"/>
          </a:xfrm>
        </p:spPr>
        <p:txBody>
          <a:bodyPr anchor="t">
            <a:noAutofit/>
          </a:bodyPr>
          <a:lstStyle/>
          <a:p>
            <a:pPr lvl="0"/>
            <a:r>
              <a:rPr lang="zh-CN" altLang="en-US" sz="1400" b="1" dirty="0" smtClean="0"/>
              <a:t>建立项目计划</a:t>
            </a:r>
            <a:br>
              <a:rPr lang="zh-CN" altLang="en-US" sz="1400" b="1" dirty="0" smtClean="0"/>
            </a:br>
            <a:r>
              <a:rPr lang="zh-CN" altLang="en-US" sz="1400" dirty="0" smtClean="0"/>
              <a:t>设计总体</a:t>
            </a:r>
            <a:r>
              <a:rPr lang="zh-CN" altLang="en-US" sz="1400" dirty="0" smtClean="0"/>
              <a:t>架构、控制</a:t>
            </a:r>
            <a:r>
              <a:rPr lang="zh-CN" altLang="en-US" sz="1400" dirty="0" smtClean="0"/>
              <a:t>可扩展</a:t>
            </a:r>
            <a:r>
              <a:rPr lang="zh-CN" altLang="en-US" sz="1400" dirty="0" smtClean="0"/>
              <a:t>度、建立</a:t>
            </a:r>
            <a:r>
              <a:rPr lang="zh-CN" altLang="en-US" sz="1400" dirty="0" smtClean="0"/>
              <a:t>基础</a:t>
            </a:r>
            <a:r>
              <a:rPr lang="zh-CN" altLang="en-US" sz="1400" dirty="0" smtClean="0"/>
              <a:t>设施、划分</a:t>
            </a:r>
            <a:r>
              <a:rPr lang="zh-CN" altLang="en-US" sz="1400" dirty="0" smtClean="0"/>
              <a:t>开发</a:t>
            </a:r>
            <a:r>
              <a:rPr lang="zh-CN" altLang="en-US" sz="1400" dirty="0" smtClean="0"/>
              <a:t>任务（</a:t>
            </a:r>
            <a:r>
              <a:rPr lang="en-US" sz="1400" dirty="0" smtClean="0"/>
              <a:t>WBS</a:t>
            </a:r>
            <a:r>
              <a:rPr lang="zh-CN" altLang="en-US" sz="1400" dirty="0" smtClean="0"/>
              <a:t>）</a:t>
            </a:r>
            <a:r>
              <a:rPr lang="zh-CN" altLang="en-US" sz="1400" dirty="0" smtClean="0"/>
              <a:t/>
            </a:r>
            <a:br>
              <a:rPr lang="zh-CN" altLang="en-US" sz="1400" dirty="0" smtClean="0"/>
            </a:br>
            <a:r>
              <a:rPr lang="en-US" sz="1400" dirty="0" smtClean="0"/>
              <a:t> </a:t>
            </a:r>
            <a:r>
              <a:rPr lang="zh-CN" altLang="en-US" sz="1400" dirty="0" smtClean="0"/>
              <a:t/>
            </a:r>
            <a:br>
              <a:rPr lang="zh-CN" altLang="en-US" sz="1400" dirty="0" smtClean="0"/>
            </a:br>
            <a:r>
              <a:rPr lang="zh-CN" altLang="en-US" sz="1400" dirty="0" smtClean="0"/>
              <a:t>部署开发进度</a:t>
            </a:r>
            <a:br>
              <a:rPr lang="zh-CN" altLang="en-US" sz="1400" dirty="0" smtClean="0"/>
            </a:br>
            <a:r>
              <a:rPr lang="zh-CN" altLang="en-US" sz="1400" dirty="0" smtClean="0"/>
              <a:t>一个项目应该按进度划分为多个开发阶段，每个阶段的开发周期一般在</a:t>
            </a:r>
            <a:r>
              <a:rPr lang="en-US" sz="1400" dirty="0" smtClean="0"/>
              <a:t>30~60</a:t>
            </a:r>
            <a:r>
              <a:rPr lang="zh-CN" altLang="en-US" sz="1400" dirty="0" smtClean="0"/>
              <a:t>个工作日以内。在此阶段内应该与客户举行协商会议，制定产品路线图，在开发过程中邀请客户积极参与并提出反馈意见。然后把该时段内的开发任务按照开发难度，依赖性，重要性等多方条件划分为多个迭代周期。</a:t>
            </a:r>
            <a:br>
              <a:rPr lang="zh-CN" altLang="en-US" sz="1400" dirty="0" smtClean="0"/>
            </a:br>
            <a:r>
              <a:rPr lang="zh-CN" altLang="en-US" sz="1400" dirty="0" smtClean="0"/>
              <a:t>在</a:t>
            </a:r>
            <a:r>
              <a:rPr lang="en-US" sz="1400" dirty="0" smtClean="0"/>
              <a:t>Scrum </a:t>
            </a:r>
            <a:r>
              <a:rPr lang="zh-CN" altLang="en-US" sz="1400" dirty="0" smtClean="0"/>
              <a:t>敏捷软件开发原则中，应该把每个迭代任务进一步细分为多个开发任务列表，开发任务的开发时间应该控制在</a:t>
            </a:r>
            <a:r>
              <a:rPr lang="en-US" sz="1400" dirty="0" smtClean="0"/>
              <a:t>15</a:t>
            </a:r>
            <a:r>
              <a:rPr lang="zh-CN" altLang="en-US" sz="1400" dirty="0" smtClean="0"/>
              <a:t>个工作小时以内，如果开发时间超出</a:t>
            </a:r>
            <a:r>
              <a:rPr lang="en-US" sz="1400" dirty="0" smtClean="0"/>
              <a:t>15</a:t>
            </a:r>
            <a:r>
              <a:rPr lang="zh-CN" altLang="en-US" sz="1400" dirty="0" smtClean="0"/>
              <a:t>个工作小时，应该考虑把开发任务再度细化。开发任务建议应该由组员自主选择，而不要使用强制分配的方式</a:t>
            </a:r>
            <a:r>
              <a:rPr lang="zh-CN" altLang="en-US" sz="1400" dirty="0" smtClean="0"/>
              <a:t>。</a:t>
            </a:r>
            <a:r>
              <a:rPr lang="en-US" altLang="zh-CN" sz="1400" dirty="0" smtClean="0"/>
              <a:t/>
            </a:r>
            <a:br>
              <a:rPr lang="en-US" altLang="zh-CN" sz="1400" dirty="0" smtClean="0"/>
            </a:br>
            <a:r>
              <a:rPr lang="zh-CN" altLang="en-US" sz="1400" dirty="0" smtClean="0"/>
              <a:t/>
            </a:r>
            <a:br>
              <a:rPr lang="zh-CN" altLang="en-US" sz="1400" dirty="0" smtClean="0"/>
            </a:br>
            <a:r>
              <a:rPr lang="zh-CN" altLang="en-US" sz="1400" dirty="0" smtClean="0"/>
              <a:t>测试项目成果</a:t>
            </a:r>
            <a:br>
              <a:rPr lang="zh-CN" altLang="en-US" sz="1400" dirty="0" smtClean="0"/>
            </a:br>
            <a:r>
              <a:rPr lang="zh-CN" altLang="en-US" sz="1400" dirty="0" smtClean="0"/>
              <a:t>每个工作包都应该同步部署测试工作，提高项目的质量。对出错</a:t>
            </a:r>
            <a:r>
              <a:rPr lang="en-US" sz="1400" dirty="0" smtClean="0"/>
              <a:t>BUG</a:t>
            </a:r>
            <a:r>
              <a:rPr lang="zh-CN" altLang="en-US" sz="1400" dirty="0" smtClean="0"/>
              <a:t>的工作包应该由测试人员以文本方式记录，向开发人员展示错误所在，让开发人员及时进行修改</a:t>
            </a:r>
            <a:r>
              <a:rPr lang="zh-CN" altLang="en-US" sz="1400" dirty="0" smtClean="0"/>
              <a:t>。</a:t>
            </a:r>
            <a:endParaRPr lang="en-US" altLang="en-US" sz="1600" dirty="0">
              <a:solidFill>
                <a:schemeClr val="tx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五</a:t>
            </a:r>
            <a:r>
              <a:rPr lang="zh-CN" altLang="en-US" dirty="0" smtClean="0"/>
              <a:t>、</a:t>
            </a:r>
            <a:r>
              <a:rPr lang="zh-CN" altLang="en-US" dirty="0" smtClean="0"/>
              <a:t>开发管理</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07</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28596" y="1071552"/>
            <a:ext cx="8143932" cy="3857652"/>
          </a:xfrm>
        </p:spPr>
        <p:txBody>
          <a:bodyPr anchor="t">
            <a:noAutofit/>
          </a:bodyPr>
          <a:lstStyle/>
          <a:p>
            <a:pPr lvl="0"/>
            <a:r>
              <a:rPr lang="zh-CN" altLang="en-US" sz="1400" b="1" dirty="0" smtClean="0"/>
              <a:t>管理开发团队</a:t>
            </a:r>
            <a:br>
              <a:rPr lang="zh-CN" altLang="en-US" sz="1400" b="1" dirty="0" smtClean="0"/>
            </a:br>
            <a:r>
              <a:rPr lang="zh-CN" altLang="en-US" sz="1400" dirty="0" smtClean="0"/>
              <a:t>组建团队</a:t>
            </a:r>
            <a:br>
              <a:rPr lang="zh-CN" altLang="en-US" sz="1400" dirty="0" smtClean="0"/>
            </a:br>
            <a:r>
              <a:rPr lang="zh-CN" altLang="en-US" sz="1400" dirty="0" smtClean="0"/>
              <a:t>按照工作任务与项目时间的前提条件建立团队，按团队职责分配人员，一般团队人数应该控制在</a:t>
            </a:r>
            <a:r>
              <a:rPr lang="en-US" sz="1400" dirty="0" smtClean="0"/>
              <a:t>8~12</a:t>
            </a:r>
            <a:r>
              <a:rPr lang="zh-CN" altLang="en-US" sz="1400" dirty="0" smtClean="0"/>
              <a:t>人之间。当团队人数超过</a:t>
            </a:r>
            <a:r>
              <a:rPr lang="en-US" sz="1400" dirty="0" smtClean="0"/>
              <a:t>15</a:t>
            </a:r>
            <a:r>
              <a:rPr lang="zh-CN" altLang="en-US" sz="1400" dirty="0" smtClean="0"/>
              <a:t>人时，应该考虑把团队分解成</a:t>
            </a:r>
            <a:r>
              <a:rPr lang="en-US" sz="1400" dirty="0" smtClean="0"/>
              <a:t>2</a:t>
            </a:r>
            <a:r>
              <a:rPr lang="zh-CN" altLang="en-US" sz="1400" dirty="0" smtClean="0"/>
              <a:t>个独立团队，负责不同的开发任务</a:t>
            </a:r>
            <a:r>
              <a:rPr lang="zh-CN" altLang="en-US" sz="1400" dirty="0" smtClean="0"/>
              <a:t>。</a:t>
            </a:r>
            <a:r>
              <a:rPr lang="en-US" altLang="zh-CN" sz="1400" dirty="0" smtClean="0"/>
              <a:t/>
            </a:r>
            <a:br>
              <a:rPr lang="en-US" altLang="zh-CN" sz="1400" dirty="0" smtClean="0"/>
            </a:br>
            <a:r>
              <a:rPr lang="zh-CN" altLang="en-US" sz="1400" dirty="0" smtClean="0"/>
              <a:t/>
            </a:r>
            <a:br>
              <a:rPr lang="zh-CN" altLang="en-US" sz="1400" dirty="0" smtClean="0"/>
            </a:br>
            <a:r>
              <a:rPr lang="zh-CN" altLang="en-US" sz="1400" dirty="0" smtClean="0"/>
              <a:t>分配开发任务</a:t>
            </a:r>
            <a:br>
              <a:rPr lang="zh-CN" altLang="en-US" sz="1400" dirty="0" smtClean="0"/>
            </a:br>
            <a:r>
              <a:rPr lang="zh-CN" altLang="en-US" sz="1400" dirty="0" smtClean="0"/>
              <a:t>在每个迭代周期内（一般是</a:t>
            </a:r>
            <a:r>
              <a:rPr lang="en-US" sz="1400" dirty="0" smtClean="0"/>
              <a:t>15~30</a:t>
            </a:r>
            <a:r>
              <a:rPr lang="zh-CN" altLang="en-US" sz="1400" dirty="0" smtClean="0"/>
              <a:t>个工作日），应该把每个工作包进一步细分为多个开发任务，开发任务的开发时间应该控制在</a:t>
            </a:r>
            <a:r>
              <a:rPr lang="en-US" sz="1400" dirty="0" smtClean="0"/>
              <a:t>15</a:t>
            </a:r>
            <a:r>
              <a:rPr lang="zh-CN" altLang="en-US" sz="1400" dirty="0" smtClean="0"/>
              <a:t>个工作小时以内，如果开发任务的开发时间超出</a:t>
            </a:r>
            <a:r>
              <a:rPr lang="en-US" sz="1400" dirty="0" smtClean="0"/>
              <a:t>15</a:t>
            </a:r>
            <a:r>
              <a:rPr lang="zh-CN" altLang="en-US" sz="1400" dirty="0" smtClean="0"/>
              <a:t>个工作小时，应该考虑把任务再度细化。而开发任务应该以自由选择的方式分配给每个组员</a:t>
            </a:r>
            <a:r>
              <a:rPr lang="zh-CN" altLang="en-US" sz="1400" dirty="0" smtClean="0"/>
              <a:t>。</a:t>
            </a:r>
            <a:r>
              <a:rPr lang="en-US" altLang="zh-CN" sz="1400" dirty="0" smtClean="0"/>
              <a:t/>
            </a:r>
            <a:br>
              <a:rPr lang="en-US" altLang="zh-CN" sz="1400" dirty="0" smtClean="0"/>
            </a:br>
            <a:r>
              <a:rPr lang="zh-CN" altLang="en-US" sz="1400" dirty="0" smtClean="0"/>
              <a:t/>
            </a:r>
            <a:br>
              <a:rPr lang="zh-CN" altLang="en-US" sz="1400" dirty="0" smtClean="0"/>
            </a:br>
            <a:r>
              <a:rPr lang="zh-CN" altLang="en-US" sz="1400" dirty="0" smtClean="0"/>
              <a:t>监督开发进度</a:t>
            </a:r>
            <a:br>
              <a:rPr lang="zh-CN" altLang="en-US" sz="1400" dirty="0" smtClean="0"/>
            </a:br>
            <a:r>
              <a:rPr lang="zh-CN" altLang="en-US" sz="1400" dirty="0" smtClean="0"/>
              <a:t>在迭代的前期举行一次会议，让组员了解开发的进展及流程，并以自主选择的方式分配开发任务。期间可使用</a:t>
            </a:r>
            <a:r>
              <a:rPr lang="en-US" sz="1400" dirty="0" smtClean="0"/>
              <a:t>Microsoft Project</a:t>
            </a:r>
            <a:r>
              <a:rPr lang="zh-CN" altLang="en-US" sz="1400" dirty="0" smtClean="0"/>
              <a:t>等工具记录开发流程的进展，在每个工作包完成开发后应该进行性功能的测试，并以文本方式记录测试结果。</a:t>
            </a:r>
            <a:br>
              <a:rPr lang="zh-CN" altLang="en-US" sz="1400" dirty="0" smtClean="0"/>
            </a:br>
            <a:r>
              <a:rPr lang="zh-CN" altLang="en-US" sz="1400" dirty="0" smtClean="0"/>
              <a:t>每天举行一次</a:t>
            </a:r>
            <a:r>
              <a:rPr lang="en-US" sz="1400" dirty="0" smtClean="0"/>
              <a:t>15</a:t>
            </a:r>
            <a:r>
              <a:rPr lang="zh-CN" altLang="en-US" sz="1400" dirty="0" smtClean="0"/>
              <a:t>分钟的站立会议，让组员交待昨天已完成的开发任务，当天将要做的任务，与开发过程中所遇到的问题。并在每周末举行一次例行会议，交待总体进程。</a:t>
            </a:r>
            <a:br>
              <a:rPr lang="zh-CN" altLang="en-US" sz="1400" dirty="0" smtClean="0"/>
            </a:br>
            <a:r>
              <a:rPr lang="zh-CN" altLang="en-US" sz="1400" dirty="0" smtClean="0"/>
              <a:t>在迭代末期举行一次冲刺会议，总结项目的进展，交行已完成的任务，回顾该迭代周期内所遇到的问题，为下一个迭代做好准备。</a:t>
            </a:r>
            <a:br>
              <a:rPr lang="zh-CN" altLang="en-US" sz="1400" dirty="0" smtClean="0"/>
            </a:br>
            <a:endParaRPr lang="en-US" altLang="en-US" sz="1600" dirty="0">
              <a:solidFill>
                <a:schemeClr val="tx1"/>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dirty="0" smtClean="0"/>
              <a:t>五</a:t>
            </a:r>
            <a:r>
              <a:rPr lang="zh-CN" altLang="en-US" dirty="0" smtClean="0"/>
              <a:t>、</a:t>
            </a:r>
            <a:r>
              <a:rPr lang="zh-CN" altLang="en-US" dirty="0" smtClean="0"/>
              <a:t>开发管理</a:t>
            </a:r>
            <a:endParaRPr lang="en-US" dirty="0"/>
          </a:p>
        </p:txBody>
      </p:sp>
      <p:sp>
        <p:nvSpPr>
          <p:cNvPr id="10" name="Flowchart: Off-page Connector 9"/>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08</a:t>
            </a:r>
            <a:endParaRPr lang="en-US" sz="1100" b="1" dirty="0"/>
          </a:p>
        </p:txBody>
      </p:sp>
    </p:spTree>
    <p:extLst>
      <p:ext uri="{BB962C8B-B14F-4D97-AF65-F5344CB8AC3E}">
        <p14:creationId xmlns:p14="http://schemas.microsoft.com/office/powerpoint/2010/main" xmlns="" val="4072001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3756</TotalTime>
  <Words>322</Words>
  <Application>Microsoft Office PowerPoint</Application>
  <PresentationFormat>全屏显示(16:9)</PresentationFormat>
  <Paragraphs>42</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项目管理流程</vt:lpstr>
      <vt:lpstr>幻灯片 2</vt:lpstr>
      <vt:lpstr>软件项目风险是指在整个项目周期中所涉及的成本预算、开发进度、技术难度、经济可行性、安全管理等各方面的问题，以及由这些问题而对项目所产生的影响。项目的风险与其可行性成反比，其可行性越高，风险越低。软件项目的可行性分为经济可行性、业务可行性、技术可行性、法律可行性等四个方面。而软件项目风险则分为产品规模风险、需求风险、相关性风险、管理风险、安全风险等六个方面。  成本预算方式： 1、自上而下   （前期规划） 2、自下而上   （WBS 工作分解结构，中后期详细计划）</vt:lpstr>
      <vt:lpstr>         虽然过去的应用架构暂时还能支撑起当下应用的开发，但是各种弊端已经开始浮出水面，几年前能带来开发便捷优势的前后端代码混合模式，在当下已经成为了拖慢我们前进步伐的泥沼，让我们屡屡吃痛。我们之所以开始尝试前后端分离，是为了能在未来获得更好的发展，期望通过前后端分离架构，来为我们带来以下4个方面的提升。</vt:lpstr>
      <vt:lpstr>需求分析的过程 需求过程包括需求开发和需求管理2个部分： 需求开发就是对开发前期的管理，与客户的沟通过程，可以分为4个阶段：需求获取、需求分析、编写需求和需求验证。 需求管理：就是软件项目开发过程中控制和维持需求约定的活动。包括：变更控制、版本控制、需求跟踪、需求状态跟踪。  需求的层次 需求的层次包括：业务需求、用户需求、功能需求、非功能需求等4个方面。  需求开发阶段的重点 提取业务对象 提取业务流程 性能需求 环境需求 可靠性需求 安全保密要求 用户界面需求 资源使用需求 软件成本消耗与开发进度需求 开发目标需求</vt:lpstr>
      <vt:lpstr>需求分析的任务 需求分析的主要任务是借助于当前系统的逻辑模型导出目标系统的逻辑模型，其流程如下： 确定对系统的综合需求（功能、性能、运行、扩充需求） 制作产品需求文档 (PRD) 分析系统的数据需求（概念模型、数据字典、规范化） 导出目标系统的详细的逻辑模型（数据流图、数据字典、主要功能描述） 开发原形系统 从PRD提取编制软件需求规格说明书（SRS）</vt:lpstr>
      <vt:lpstr>设计原则 SRP单一职责链 每个类都应该只负责做一件事。 OCP开封闭合原则 软件的实体（类、模块、函数等）应该是可以扩展的，但是不可修改的。 LSP替换原则 子类必须能替换他们的基类型。 DIP依赖倒置原则 高层模块不应该依赖于低层模块，二者都应该依赖于接口与抽象类。抽象不应该依赖于细节，细节应依赖于对象。 ISP接口隔离原则 不应该强迫客户依赖于并未使用的接口，而应该把胖接口分离。  实现UML建模 业务对象的提取 根据SRS、CRC等实现用况建模 实现业务顺序图 建立类图，根据用况图建立对象之间的关联 绘制活动图、实现协作图、状态图  </vt:lpstr>
      <vt:lpstr>建立项目计划 设计总体架构、控制可扩展度、建立基础设施、划分开发任务（WBS）   部署开发进度 一个项目应该按进度划分为多个开发阶段，每个阶段的开发周期一般在30~60个工作日以内。在此阶段内应该与客户举行协商会议，制定产品路线图，在开发过程中邀请客户积极参与并提出反馈意见。然后把该时段内的开发任务按照开发难度，依赖性，重要性等多方条件划分为多个迭代周期。 在Scrum 敏捷软件开发原则中，应该把每个迭代任务进一步细分为多个开发任务列表，开发任务的开发时间应该控制在15个工作小时以内，如果开发时间超出15个工作小时，应该考虑把开发任务再度细化。开发任务建议应该由组员自主选择，而不要使用强制分配的方式。  测试项目成果 每个工作包都应该同步部署测试工作，提高项目的质量。对出错BUG的工作包应该由测试人员以文本方式记录，向开发人员展示错误所在，让开发人员及时进行修改。</vt:lpstr>
      <vt:lpstr>管理开发团队 组建团队 按照工作任务与项目时间的前提条件建立团队，按团队职责分配人员，一般团队人数应该控制在8~12人之间。当团队人数超过15人时，应该考虑把团队分解成2个独立团队，负责不同的开发任务。  分配开发任务 在每个迭代周期内（一般是15~30个工作日），应该把每个工作包进一步细分为多个开发任务，开发任务的开发时间应该控制在15个工作小时以内，如果开发任务的开发时间超出15个工作小时，应该考虑把任务再度细化。而开发任务应该以自由选择的方式分配给每个组员。  监督开发进度 在迭代的前期举行一次会议，让组员了解开发的进展及流程，并以自主选择的方式分配开发任务。期间可使用Microsoft Project等工具记录开发流程的进展，在每个工作包完成开发后应该进行性功能的测试，并以文本方式记录测试结果。 每天举行一次15分钟的站立会议，让组员交待昨天已完成的开发任务，当天将要做的任务，与开发过程中所遇到的问题。并在每周末举行一次例行会议，交待总体进程。 在迭代末期举行一次冲刺会议，总结项目的进展，交行已完成的任务，回顾该迭代周期内所遇到的问题，为下一个迭代做好准备。 </vt:lpstr>
      <vt:lpstr>幻灯片 10</vt:lpstr>
      <vt:lpstr>项目的后期审核 在项目开发最终完成后，对开发人员来说可算是放下工作的重担，但对项目经理来说这往往是项目的关键时刻。前期的风险评估、成本预算、需求分析、软件设计都是为了引导项目走向这一时刻，此时所有的目光都将投向项目管理人员。你可能发现大量而琐碎的工作将要在几个小时内完成，此刻项目经理更需要保持清醒与镇定，把最后的工作视为微型项目来对待。细致地对项目进行后期的审核，分析项目成果、项目团队的效率、可交付产品的价值，以此审核结果可作为项目管理经验总结的一部分。 质量评审 在项目交付前，应该把项目交给相关的“质量保证”（QA）部门进行质量评审，并邀请典型用户感受产品的质量。 项目的最终交付 正常情况下在项目的前期就会订立项目交付的协议，项目交付方式分为非正式验收与正式验收两种。一般在项目完成后都会先进行非正式验收，让客户体会项目的质量并提出反馈意见，最后在客户肯定产品质量后再以书面协议的形式进行正式的产品验收。 项目的最终报告 在项目的最后，应该制定项目的最终报告，此报告可以视为是对该项目一个记录，但报告不必包含项目的所有方面。一般最终报告应该包含以下方面： 最初引进项目时的初期项目视图 对该项目的价值评估及支持性信息 项目的范围 项目的开发流程及WBS 项目的会议记录 项目变更的报告及变更的理由 与项目相关的沟通过程文件 项目的审核报告与客户验收报告 项目成员的表现报告 项目的最终成果</vt:lpstr>
      <vt:lpstr>Thanks for coming</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PL02053</cp:lastModifiedBy>
  <cp:revision>324</cp:revision>
  <dcterms:created xsi:type="dcterms:W3CDTF">2014-02-03T20:55:49Z</dcterms:created>
  <dcterms:modified xsi:type="dcterms:W3CDTF">2017-11-07T10:36:01Z</dcterms:modified>
</cp:coreProperties>
</file>