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handoutMasterIdLst>
    <p:handoutMasterId r:id="rId16"/>
  </p:handoutMasterIdLst>
  <p:sldIdLst>
    <p:sldId id="486" r:id="rId2"/>
    <p:sldId id="568" r:id="rId3"/>
    <p:sldId id="573" r:id="rId4"/>
    <p:sldId id="577" r:id="rId5"/>
    <p:sldId id="585" r:id="rId6"/>
    <p:sldId id="578" r:id="rId7"/>
    <p:sldId id="586" r:id="rId8"/>
    <p:sldId id="574" r:id="rId9"/>
    <p:sldId id="587" r:id="rId10"/>
    <p:sldId id="590" r:id="rId11"/>
    <p:sldId id="591" r:id="rId12"/>
    <p:sldId id="588" r:id="rId13"/>
    <p:sldId id="592" r:id="rId14"/>
  </p:sldIdLst>
  <p:sldSz cx="9144000" cy="6858000" type="screen4x3"/>
  <p:notesSz cx="6858000" cy="9144000"/>
  <p:defaultTextStyle>
    <a:defPPr>
      <a:defRPr lang="en-US"/>
    </a:defPPr>
    <a:lvl1pPr algn="l" rtl="0" fontAlgn="base">
      <a:spcBef>
        <a:spcPct val="0"/>
      </a:spcBef>
      <a:spcAft>
        <a:spcPct val="0"/>
      </a:spcAft>
      <a:defRPr sz="3200" kern="1200">
        <a:solidFill>
          <a:schemeClr val="tx1"/>
        </a:solidFill>
        <a:latin typeface="Comic Sans MS" charset="0"/>
        <a:ea typeface="ＭＳ Ｐゴシック" charset="0"/>
        <a:cs typeface="ＭＳ Ｐゴシック" charset="0"/>
      </a:defRPr>
    </a:lvl1pPr>
    <a:lvl2pPr marL="457200" algn="l" rtl="0" fontAlgn="base">
      <a:spcBef>
        <a:spcPct val="0"/>
      </a:spcBef>
      <a:spcAft>
        <a:spcPct val="0"/>
      </a:spcAft>
      <a:defRPr sz="3200" kern="1200">
        <a:solidFill>
          <a:schemeClr val="tx1"/>
        </a:solidFill>
        <a:latin typeface="Comic Sans MS" charset="0"/>
        <a:ea typeface="ＭＳ Ｐゴシック" charset="0"/>
        <a:cs typeface="ＭＳ Ｐゴシック" charset="0"/>
      </a:defRPr>
    </a:lvl2pPr>
    <a:lvl3pPr marL="914400" algn="l" rtl="0" fontAlgn="base">
      <a:spcBef>
        <a:spcPct val="0"/>
      </a:spcBef>
      <a:spcAft>
        <a:spcPct val="0"/>
      </a:spcAft>
      <a:defRPr sz="3200" kern="1200">
        <a:solidFill>
          <a:schemeClr val="tx1"/>
        </a:solidFill>
        <a:latin typeface="Comic Sans MS" charset="0"/>
        <a:ea typeface="ＭＳ Ｐゴシック" charset="0"/>
        <a:cs typeface="ＭＳ Ｐゴシック" charset="0"/>
      </a:defRPr>
    </a:lvl3pPr>
    <a:lvl4pPr marL="1371600" algn="l" rtl="0" fontAlgn="base">
      <a:spcBef>
        <a:spcPct val="0"/>
      </a:spcBef>
      <a:spcAft>
        <a:spcPct val="0"/>
      </a:spcAft>
      <a:defRPr sz="3200" kern="1200">
        <a:solidFill>
          <a:schemeClr val="tx1"/>
        </a:solidFill>
        <a:latin typeface="Comic Sans MS" charset="0"/>
        <a:ea typeface="ＭＳ Ｐゴシック" charset="0"/>
        <a:cs typeface="ＭＳ Ｐゴシック" charset="0"/>
      </a:defRPr>
    </a:lvl4pPr>
    <a:lvl5pPr marL="1828800" algn="l" rtl="0" fontAlgn="base">
      <a:spcBef>
        <a:spcPct val="0"/>
      </a:spcBef>
      <a:spcAft>
        <a:spcPct val="0"/>
      </a:spcAft>
      <a:defRPr sz="3200"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sz="3200"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sz="3200"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sz="3200"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sz="3200"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8040"/>
    <a:srgbClr val="FFCC66"/>
    <a:srgbClr val="FF0000"/>
    <a:srgbClr val="E6E6E6"/>
    <a:srgbClr val="CCCCCC"/>
    <a:srgbClr val="0000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2082" autoAdjust="0"/>
  </p:normalViewPr>
  <p:slideViewPr>
    <p:cSldViewPr>
      <p:cViewPr varScale="1">
        <p:scale>
          <a:sx n="62" d="100"/>
          <a:sy n="62" d="100"/>
        </p:scale>
        <p:origin x="1400" y="40"/>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Comic Sans MS" pitchFamily="-112" charset="0"/>
                <a:ea typeface="+mn-ea"/>
                <a:cs typeface="+mn-cs"/>
              </a:defRPr>
            </a:lvl1pPr>
          </a:lstStyle>
          <a:p>
            <a:pPr>
              <a:defRPr/>
            </a:pPr>
            <a:endParaRPr lang="en-US"/>
          </a:p>
        </p:txBody>
      </p:sp>
      <p:sp>
        <p:nvSpPr>
          <p:cNvPr id="6645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omic Sans MS" pitchFamily="-112" charset="0"/>
                <a:ea typeface="+mn-ea"/>
                <a:cs typeface="+mn-cs"/>
              </a:defRPr>
            </a:lvl1pPr>
          </a:lstStyle>
          <a:p>
            <a:pPr>
              <a:defRPr/>
            </a:pPr>
            <a:endParaRPr lang="en-US"/>
          </a:p>
        </p:txBody>
      </p:sp>
      <p:sp>
        <p:nvSpPr>
          <p:cNvPr id="6645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Comic Sans MS" pitchFamily="-112" charset="0"/>
                <a:ea typeface="+mn-ea"/>
                <a:cs typeface="+mn-cs"/>
              </a:defRPr>
            </a:lvl1pPr>
          </a:lstStyle>
          <a:p>
            <a:pPr>
              <a:defRPr/>
            </a:pPr>
            <a:endParaRPr lang="en-US"/>
          </a:p>
        </p:txBody>
      </p:sp>
      <p:sp>
        <p:nvSpPr>
          <p:cNvPr id="6645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350FD272-57CB-4049-BE06-2BDFEA49A3DE}" type="slidenum">
              <a:rPr lang="en-US"/>
              <a:pPr>
                <a:defRPr/>
              </a:pPr>
              <a:t>‹#›</a:t>
            </a:fld>
            <a:endParaRPr lang="en-US"/>
          </a:p>
        </p:txBody>
      </p:sp>
    </p:spTree>
    <p:extLst>
      <p:ext uri="{BB962C8B-B14F-4D97-AF65-F5344CB8AC3E}">
        <p14:creationId xmlns:p14="http://schemas.microsoft.com/office/powerpoint/2010/main" val="2384629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Comic Sans MS" pitchFamily="-112" charset="0"/>
                <a:ea typeface="+mn-ea"/>
                <a:cs typeface="+mn-cs"/>
              </a:defRPr>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omic Sans MS" pitchFamily="-112"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Comic Sans MS" pitchFamily="-112" charset="0"/>
                <a:ea typeface="+mn-ea"/>
                <a:cs typeface="+mn-cs"/>
              </a:defRPr>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F37D7446-744A-3640-8958-FEC100FCC7BE}" type="slidenum">
              <a:rPr lang="en-US"/>
              <a:pPr>
                <a:defRPr/>
              </a:pPr>
              <a:t>‹#›</a:t>
            </a:fld>
            <a:endParaRPr lang="en-US"/>
          </a:p>
        </p:txBody>
      </p:sp>
    </p:spTree>
    <p:extLst>
      <p:ext uri="{BB962C8B-B14F-4D97-AF65-F5344CB8AC3E}">
        <p14:creationId xmlns:p14="http://schemas.microsoft.com/office/powerpoint/2010/main" val="7405532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imes"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Times"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Times"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Times"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fld id="{BEA3F105-9C0A-7847-AFAD-DB0C391CFC9A}" type="slidenum">
              <a:rPr lang="en-US" sz="1200"/>
              <a:pPr/>
              <a:t>1</a:t>
            </a:fld>
            <a:endParaRPr lang="en-US" sz="1200"/>
          </a:p>
        </p:txBody>
      </p:sp>
      <p:sp>
        <p:nvSpPr>
          <p:cNvPr id="16386" name="Rectangle 2"/>
          <p:cNvSpPr>
            <a:spLocks noGrp="1" noRot="1" noChangeAspect="1" noChangeArrowheads="1"/>
          </p:cNvSpPr>
          <p:nvPr>
            <p:ph type="sldImg"/>
          </p:nvPr>
        </p:nvSpPr>
        <p:spPr>
          <a:solidFill>
            <a:srgbClr val="FFFFFF"/>
          </a:solidFill>
          <a:ln/>
        </p:spPr>
      </p:sp>
      <p:sp>
        <p:nvSpPr>
          <p:cNvPr id="1638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a:spcBef>
                <a:spcPct val="0"/>
              </a:spcBef>
            </a:pPr>
            <a:endParaRPr lang="en-US" sz="1600">
              <a:latin typeface="Comic Sans MS"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algn="r"/>
            <a:fld id="{3B609199-2271-8844-81D0-21B39819B3C0}" type="slidenum">
              <a:rPr lang="en-US" sz="1200"/>
              <a:pPr algn="r"/>
              <a:t>2</a:t>
            </a:fld>
            <a:endParaRPr lang="en-US" sz="1200"/>
          </a:p>
        </p:txBody>
      </p:sp>
      <p:sp>
        <p:nvSpPr>
          <p:cNvPr id="19458" name="Rectangle 2"/>
          <p:cNvSpPr>
            <a:spLocks noGrp="1" noRot="1" noChangeAspect="1" noChangeArrowheads="1"/>
          </p:cNvSpPr>
          <p:nvPr>
            <p:ph type="sldImg"/>
          </p:nvPr>
        </p:nvSpPr>
        <p:spPr>
          <a:solidFill>
            <a:srgbClr val="FFFFFF"/>
          </a:solidFill>
          <a:ln/>
        </p:spPr>
      </p:sp>
      <p:sp>
        <p:nvSpPr>
          <p:cNvPr id="19459"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r>
              <a:rPr lang="en-US" sz="1600">
                <a:latin typeface="Comic Sans MS" charset="0"/>
                <a:ea typeface="ＭＳ Ｐゴシック" charset="0"/>
                <a:cs typeface="ＭＳ Ｐゴシック" charset="0"/>
              </a:rPr>
              <a:t>Discussion on board:</a:t>
            </a:r>
          </a:p>
          <a:p>
            <a:pPr>
              <a:spcBef>
                <a:spcPct val="0"/>
              </a:spcBef>
            </a:pPr>
            <a:r>
              <a:rPr lang="en-US" sz="1600">
                <a:latin typeface="Comic Sans MS" charset="0"/>
                <a:ea typeface="ＭＳ Ｐゴシック" charset="0"/>
                <a:cs typeface="ＭＳ Ｐゴシック" charset="0"/>
              </a:rPr>
              <a:t>We</a:t>
            </a:r>
            <a:r>
              <a:rPr lang="ja-JP" altLang="en-US" sz="1600">
                <a:latin typeface="Comic Sans MS" charset="0"/>
                <a:ea typeface="ＭＳ Ｐゴシック" charset="0"/>
                <a:cs typeface="ＭＳ Ｐゴシック" charset="0"/>
              </a:rPr>
              <a:t>’</a:t>
            </a:r>
            <a:r>
              <a:rPr lang="en-US" altLang="ja-JP" sz="1600">
                <a:latin typeface="Comic Sans MS" charset="0"/>
                <a:ea typeface="ＭＳ Ｐゴシック" charset="0"/>
                <a:cs typeface="ＭＳ Ｐゴシック" charset="0"/>
              </a:rPr>
              <a:t>ve already seen lots of functions in MATLAB:  e.g. round, ceil, floor,  sin, sind, asind, mean, median, sum, plot, eps, pi</a:t>
            </a:r>
          </a:p>
          <a:p>
            <a:pPr>
              <a:spcBef>
                <a:spcPct val="0"/>
              </a:spcBef>
            </a:pPr>
            <a:r>
              <a:rPr lang="en-US" sz="1600">
                <a:latin typeface="Comic Sans MS" charset="0"/>
                <a:ea typeface="ＭＳ Ｐゴシック" charset="0"/>
                <a:cs typeface="ＭＳ Ｐゴシック" charset="0"/>
              </a:rPr>
              <a:t>Ones that take input arguments or not, ones that return output arguments or not, and ones that have </a:t>
            </a:r>
            <a:r>
              <a:rPr lang="ja-JP" altLang="en-US" sz="1600">
                <a:latin typeface="Comic Sans MS" charset="0"/>
                <a:ea typeface="ＭＳ Ｐゴシック" charset="0"/>
                <a:cs typeface="ＭＳ Ｐゴシック" charset="0"/>
              </a:rPr>
              <a:t>“</a:t>
            </a:r>
            <a:r>
              <a:rPr lang="en-US" altLang="ja-JP" sz="1600">
                <a:latin typeface="Comic Sans MS" charset="0"/>
                <a:ea typeface="ＭＳ Ｐゴシック" charset="0"/>
                <a:cs typeface="ＭＳ Ｐゴシック" charset="0"/>
              </a:rPr>
              <a:t>side-effects</a:t>
            </a:r>
            <a:r>
              <a:rPr lang="ja-JP" altLang="en-US" sz="1600">
                <a:latin typeface="Comic Sans MS" charset="0"/>
                <a:ea typeface="ＭＳ Ｐゴシック" charset="0"/>
                <a:cs typeface="ＭＳ Ｐゴシック" charset="0"/>
              </a:rPr>
              <a:t>”</a:t>
            </a:r>
            <a:r>
              <a:rPr lang="en-US" altLang="ja-JP" sz="1600">
                <a:latin typeface="Comic Sans MS" charset="0"/>
                <a:ea typeface="ＭＳ Ｐゴシック" charset="0"/>
                <a:cs typeface="ＭＳ Ｐゴシック" charset="0"/>
              </a:rPr>
              <a:t> e.g. plot</a:t>
            </a:r>
          </a:p>
          <a:p>
            <a:pPr>
              <a:spcBef>
                <a:spcPct val="0"/>
              </a:spcBef>
            </a:pPr>
            <a:endParaRPr lang="en-US" sz="1600">
              <a:latin typeface="Comic Sans MS" charset="0"/>
              <a:ea typeface="ＭＳ Ｐゴシック" charset="0"/>
              <a:cs typeface="ＭＳ Ｐゴシック" charset="0"/>
            </a:endParaRPr>
          </a:p>
          <a:p>
            <a:pPr>
              <a:spcBef>
                <a:spcPct val="0"/>
              </a:spcBef>
            </a:pPr>
            <a:r>
              <a:rPr lang="en-US" sz="1600">
                <a:latin typeface="Comic Sans MS" charset="0"/>
                <a:ea typeface="ＭＳ Ｐゴシック" charset="0"/>
                <a:cs typeface="ＭＳ Ｐゴシック" charset="0"/>
              </a:rPr>
              <a:t>NOTE:  filename should be poly3.m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algn="r"/>
            <a:fld id="{E02A8CD3-E747-804E-8673-8806BA694AAB}" type="slidenum">
              <a:rPr lang="en-US" sz="1200"/>
              <a:pPr algn="r"/>
              <a:t>3</a:t>
            </a:fld>
            <a:endParaRPr lang="en-US" sz="1200"/>
          </a:p>
        </p:txBody>
      </p:sp>
      <p:sp>
        <p:nvSpPr>
          <p:cNvPr id="21506" name="Rectangle 2"/>
          <p:cNvSpPr>
            <a:spLocks noGrp="1" noRot="1" noChangeAspect="1" noChangeArrowheads="1"/>
          </p:cNvSpPr>
          <p:nvPr>
            <p:ph type="sldImg"/>
          </p:nvPr>
        </p:nvSpPr>
        <p:spPr>
          <a:solidFill>
            <a:srgbClr val="FFFFFF"/>
          </a:solidFill>
          <a:ln/>
        </p:spPr>
      </p:sp>
      <p:sp>
        <p:nvSpPr>
          <p:cNvPr id="2150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a:spcBef>
                <a:spcPct val="0"/>
              </a:spcBef>
            </a:pPr>
            <a:endParaRPr lang="en-US" sz="1600">
              <a:latin typeface="Comic Sans MS"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algn="r"/>
            <a:fld id="{F0F93FE3-D58E-0D44-9ADE-D23C563B0B4B}" type="slidenum">
              <a:rPr lang="en-US" sz="1200"/>
              <a:pPr algn="r"/>
              <a:t>4</a:t>
            </a:fld>
            <a:endParaRPr lang="en-US" sz="1200"/>
          </a:p>
        </p:txBody>
      </p:sp>
      <p:sp>
        <p:nvSpPr>
          <p:cNvPr id="23554" name="Rectangle 2"/>
          <p:cNvSpPr>
            <a:spLocks noGrp="1" noRot="1" noChangeAspect="1" noChangeArrowheads="1"/>
          </p:cNvSpPr>
          <p:nvPr>
            <p:ph type="sldImg"/>
          </p:nvPr>
        </p:nvSpPr>
        <p:spPr>
          <a:solidFill>
            <a:srgbClr val="FFFFFF"/>
          </a:solidFill>
          <a:ln/>
        </p:spPr>
      </p:sp>
      <p:sp>
        <p:nvSpPr>
          <p:cNvPr id="2355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a:spcBef>
                <a:spcPct val="0"/>
              </a:spcBef>
            </a:pPr>
            <a:endParaRPr lang="en-US" sz="1600">
              <a:latin typeface="Comic Sans MS"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algn="r"/>
            <a:fld id="{86326F78-A6A0-5945-AEC8-1F09C4A762C1}" type="slidenum">
              <a:rPr lang="en-US" sz="1200"/>
              <a:pPr algn="r"/>
              <a:t>6</a:t>
            </a:fld>
            <a:endParaRPr lang="en-US" sz="1200"/>
          </a:p>
        </p:txBody>
      </p:sp>
      <p:sp>
        <p:nvSpPr>
          <p:cNvPr id="25602" name="Rectangle 2"/>
          <p:cNvSpPr>
            <a:spLocks noGrp="1" noRot="1" noChangeAspect="1" noChangeArrowheads="1"/>
          </p:cNvSpPr>
          <p:nvPr>
            <p:ph type="sldImg"/>
          </p:nvPr>
        </p:nvSpPr>
        <p:spPr>
          <a:solidFill>
            <a:srgbClr val="FFFFFF"/>
          </a:solidFill>
          <a:ln/>
        </p:spPr>
      </p:sp>
      <p:sp>
        <p:nvSpPr>
          <p:cNvPr id="25603"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r>
              <a:rPr lang="en-US" sz="1600">
                <a:latin typeface="Comic Sans MS" charset="0"/>
                <a:ea typeface="ＭＳ Ｐゴシック" charset="0"/>
                <a:cs typeface="ＭＳ Ｐゴシック" charset="0"/>
              </a:rPr>
              <a:t>Discuss formal and actual parameters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algn="r"/>
            <a:fld id="{3875BF69-988B-144B-863C-25E75982B240}" type="slidenum">
              <a:rPr lang="en-US" sz="1200"/>
              <a:pPr algn="r"/>
              <a:t>8</a:t>
            </a:fld>
            <a:endParaRPr lang="en-US" sz="1200"/>
          </a:p>
        </p:txBody>
      </p:sp>
      <p:sp>
        <p:nvSpPr>
          <p:cNvPr id="30722" name="Rectangle 2"/>
          <p:cNvSpPr>
            <a:spLocks noGrp="1" noRot="1" noChangeAspect="1" noChangeArrowheads="1"/>
          </p:cNvSpPr>
          <p:nvPr>
            <p:ph type="sldImg"/>
          </p:nvPr>
        </p:nvSpPr>
        <p:spPr>
          <a:solidFill>
            <a:srgbClr val="FFFFFF"/>
          </a:solidFill>
          <a:ln/>
        </p:spPr>
      </p:sp>
      <p:sp>
        <p:nvSpPr>
          <p:cNvPr id="3072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a:spcBef>
                <a:spcPct val="0"/>
              </a:spcBef>
            </a:pPr>
            <a:endParaRPr lang="en-US" sz="1600">
              <a:latin typeface="Comic Sans MS"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algn="r"/>
            <a:fld id="{3875BF69-988B-144B-863C-25E75982B240}" type="slidenum">
              <a:rPr lang="en-US" sz="1200"/>
              <a:pPr algn="r"/>
              <a:t>10</a:t>
            </a:fld>
            <a:endParaRPr lang="en-US" sz="1200"/>
          </a:p>
        </p:txBody>
      </p:sp>
      <p:sp>
        <p:nvSpPr>
          <p:cNvPr id="30722" name="Rectangle 2"/>
          <p:cNvSpPr>
            <a:spLocks noGrp="1" noRot="1" noChangeAspect="1" noChangeArrowheads="1"/>
          </p:cNvSpPr>
          <p:nvPr>
            <p:ph type="sldImg"/>
          </p:nvPr>
        </p:nvSpPr>
        <p:spPr>
          <a:solidFill>
            <a:srgbClr val="FFFFFF"/>
          </a:solidFill>
          <a:ln/>
        </p:spPr>
      </p:sp>
      <p:sp>
        <p:nvSpPr>
          <p:cNvPr id="3072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a:spcBef>
                <a:spcPct val="0"/>
              </a:spcBef>
            </a:pPr>
            <a:endParaRPr lang="en-US" sz="1600">
              <a:latin typeface="Comic Sans MS"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1"/>
                </a:solidFill>
                <a:latin typeface="Comic Sans MS" charset="0"/>
                <a:ea typeface="ＭＳ Ｐゴシック" charset="0"/>
                <a:cs typeface="ＭＳ Ｐゴシック" charset="0"/>
              </a:defRPr>
            </a:lvl1pPr>
            <a:lvl2pPr marL="37931725" indent="-37474525" eaLnBrk="0" hangingPunct="0">
              <a:defRPr sz="3200">
                <a:solidFill>
                  <a:schemeClr val="tx1"/>
                </a:solidFill>
                <a:latin typeface="Comic Sans MS" charset="0"/>
                <a:ea typeface="ＭＳ Ｐゴシック" charset="0"/>
              </a:defRPr>
            </a:lvl2pPr>
            <a:lvl3pPr eaLnBrk="0" hangingPunct="0">
              <a:defRPr sz="3200">
                <a:solidFill>
                  <a:schemeClr val="tx1"/>
                </a:solidFill>
                <a:latin typeface="Comic Sans MS" charset="0"/>
                <a:ea typeface="ＭＳ Ｐゴシック" charset="0"/>
              </a:defRPr>
            </a:lvl3pPr>
            <a:lvl4pPr eaLnBrk="0" hangingPunct="0">
              <a:defRPr sz="3200">
                <a:solidFill>
                  <a:schemeClr val="tx1"/>
                </a:solidFill>
                <a:latin typeface="Comic Sans MS" charset="0"/>
                <a:ea typeface="ＭＳ Ｐゴシック" charset="0"/>
              </a:defRPr>
            </a:lvl4pPr>
            <a:lvl5pPr eaLnBrk="0" hangingPunct="0">
              <a:defRPr sz="3200">
                <a:solidFill>
                  <a:schemeClr val="tx1"/>
                </a:solidFill>
                <a:latin typeface="Comic Sans MS" charset="0"/>
                <a:ea typeface="ＭＳ Ｐゴシック" charset="0"/>
              </a:defRPr>
            </a:lvl5pPr>
            <a:lvl6pPr marL="457200" eaLnBrk="0" fontAlgn="base" hangingPunct="0">
              <a:spcBef>
                <a:spcPct val="0"/>
              </a:spcBef>
              <a:spcAft>
                <a:spcPct val="0"/>
              </a:spcAft>
              <a:defRPr sz="3200">
                <a:solidFill>
                  <a:schemeClr val="tx1"/>
                </a:solidFill>
                <a:latin typeface="Comic Sans MS" charset="0"/>
                <a:ea typeface="ＭＳ Ｐゴシック" charset="0"/>
              </a:defRPr>
            </a:lvl6pPr>
            <a:lvl7pPr marL="914400" eaLnBrk="0" fontAlgn="base" hangingPunct="0">
              <a:spcBef>
                <a:spcPct val="0"/>
              </a:spcBef>
              <a:spcAft>
                <a:spcPct val="0"/>
              </a:spcAft>
              <a:defRPr sz="3200">
                <a:solidFill>
                  <a:schemeClr val="tx1"/>
                </a:solidFill>
                <a:latin typeface="Comic Sans MS" charset="0"/>
                <a:ea typeface="ＭＳ Ｐゴシック" charset="0"/>
              </a:defRPr>
            </a:lvl7pPr>
            <a:lvl8pPr marL="1371600" eaLnBrk="0" fontAlgn="base" hangingPunct="0">
              <a:spcBef>
                <a:spcPct val="0"/>
              </a:spcBef>
              <a:spcAft>
                <a:spcPct val="0"/>
              </a:spcAft>
              <a:defRPr sz="3200">
                <a:solidFill>
                  <a:schemeClr val="tx1"/>
                </a:solidFill>
                <a:latin typeface="Comic Sans MS" charset="0"/>
                <a:ea typeface="ＭＳ Ｐゴシック" charset="0"/>
              </a:defRPr>
            </a:lvl8pPr>
            <a:lvl9pPr marL="1828800" eaLnBrk="0" fontAlgn="base" hangingPunct="0">
              <a:spcBef>
                <a:spcPct val="0"/>
              </a:spcBef>
              <a:spcAft>
                <a:spcPct val="0"/>
              </a:spcAft>
              <a:defRPr sz="3200">
                <a:solidFill>
                  <a:schemeClr val="tx1"/>
                </a:solidFill>
                <a:latin typeface="Comic Sans MS" charset="0"/>
                <a:ea typeface="ＭＳ Ｐゴシック" charset="0"/>
              </a:defRPr>
            </a:lvl9pPr>
          </a:lstStyle>
          <a:p>
            <a:fld id="{F7AD3A44-0DDD-7445-95F4-59331774C8A8}" type="slidenum">
              <a:rPr lang="en-US" sz="1200"/>
              <a:pPr/>
              <a:t>12</a:t>
            </a:fld>
            <a:endParaRPr lang="en-US" sz="1200"/>
          </a:p>
        </p:txBody>
      </p:sp>
      <p:sp>
        <p:nvSpPr>
          <p:cNvPr id="20483" name="Rectangle 2"/>
          <p:cNvSpPr>
            <a:spLocks noGrp="1" noRot="1" noChangeAspect="1" noChangeArrowheads="1"/>
          </p:cNvSpPr>
          <p:nvPr>
            <p:ph type="sldImg"/>
          </p:nvPr>
        </p:nvSpPr>
        <p:spPr>
          <a:solidFill>
            <a:srgbClr val="FFFFFF"/>
          </a:solidFill>
          <a:ln/>
        </p:spPr>
      </p:sp>
      <p:sp>
        <p:nvSpPr>
          <p:cNvPr id="2048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a:spcBef>
                <a:spcPct val="0"/>
              </a:spcBef>
            </a:pPr>
            <a:endParaRPr lang="en-US" sz="1600">
              <a:latin typeface="Comic Sans MS"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15E35A2-680F-7844-A69D-3A61F52C07AB}" type="slidenum">
              <a:rPr lang="en-US"/>
              <a:pPr>
                <a:defRPr/>
              </a:pPr>
              <a:t>‹#›</a:t>
            </a:fld>
            <a:endParaRPr lang="en-US"/>
          </a:p>
        </p:txBody>
      </p:sp>
    </p:spTree>
    <p:extLst>
      <p:ext uri="{BB962C8B-B14F-4D97-AF65-F5344CB8AC3E}">
        <p14:creationId xmlns:p14="http://schemas.microsoft.com/office/powerpoint/2010/main" val="3505530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0CD968-6F86-1848-884A-C31BB7311157}" type="slidenum">
              <a:rPr lang="en-US"/>
              <a:pPr>
                <a:defRPr/>
              </a:pPr>
              <a:t>‹#›</a:t>
            </a:fld>
            <a:endParaRPr lang="en-US"/>
          </a:p>
        </p:txBody>
      </p:sp>
    </p:spTree>
    <p:extLst>
      <p:ext uri="{BB962C8B-B14F-4D97-AF65-F5344CB8AC3E}">
        <p14:creationId xmlns:p14="http://schemas.microsoft.com/office/powerpoint/2010/main" val="1094534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DDF758-8FD6-C94E-B4A3-4F28F8FD83A5}" type="slidenum">
              <a:rPr lang="en-US"/>
              <a:pPr>
                <a:defRPr/>
              </a:pPr>
              <a:t>‹#›</a:t>
            </a:fld>
            <a:endParaRPr lang="en-US"/>
          </a:p>
        </p:txBody>
      </p:sp>
    </p:spTree>
    <p:extLst>
      <p:ext uri="{BB962C8B-B14F-4D97-AF65-F5344CB8AC3E}">
        <p14:creationId xmlns:p14="http://schemas.microsoft.com/office/powerpoint/2010/main" val="3252504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7127056-92A3-E646-BA16-5C6ED7815CC1}" type="slidenum">
              <a:rPr lang="en-US"/>
              <a:pPr>
                <a:defRPr/>
              </a:pPr>
              <a:t>‹#›</a:t>
            </a:fld>
            <a:endParaRPr lang="en-US"/>
          </a:p>
        </p:txBody>
      </p:sp>
    </p:spTree>
    <p:extLst>
      <p:ext uri="{BB962C8B-B14F-4D97-AF65-F5344CB8AC3E}">
        <p14:creationId xmlns:p14="http://schemas.microsoft.com/office/powerpoint/2010/main" val="190516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86BDEC-D229-2342-B6A3-526EAC57C3A9}" type="slidenum">
              <a:rPr lang="en-US"/>
              <a:pPr>
                <a:defRPr/>
              </a:pPr>
              <a:t>‹#›</a:t>
            </a:fld>
            <a:endParaRPr lang="en-US"/>
          </a:p>
        </p:txBody>
      </p:sp>
    </p:spTree>
    <p:extLst>
      <p:ext uri="{BB962C8B-B14F-4D97-AF65-F5344CB8AC3E}">
        <p14:creationId xmlns:p14="http://schemas.microsoft.com/office/powerpoint/2010/main" val="4220947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2041A31-00AA-9C48-AFFA-716C3089693C}" type="slidenum">
              <a:rPr lang="en-US"/>
              <a:pPr>
                <a:defRPr/>
              </a:pPr>
              <a:t>‹#›</a:t>
            </a:fld>
            <a:endParaRPr lang="en-US"/>
          </a:p>
        </p:txBody>
      </p:sp>
    </p:spTree>
    <p:extLst>
      <p:ext uri="{BB962C8B-B14F-4D97-AF65-F5344CB8AC3E}">
        <p14:creationId xmlns:p14="http://schemas.microsoft.com/office/powerpoint/2010/main" val="215559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26DBE43-DB60-544F-BD5F-715B52138834}" type="slidenum">
              <a:rPr lang="en-US"/>
              <a:pPr>
                <a:defRPr/>
              </a:pPr>
              <a:t>‹#›</a:t>
            </a:fld>
            <a:endParaRPr lang="en-US"/>
          </a:p>
        </p:txBody>
      </p:sp>
    </p:spTree>
    <p:extLst>
      <p:ext uri="{BB962C8B-B14F-4D97-AF65-F5344CB8AC3E}">
        <p14:creationId xmlns:p14="http://schemas.microsoft.com/office/powerpoint/2010/main" val="33708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6ED8A54-E61D-5A40-99F4-8F58CB899209}" type="slidenum">
              <a:rPr lang="en-US"/>
              <a:pPr>
                <a:defRPr/>
              </a:pPr>
              <a:t>‹#›</a:t>
            </a:fld>
            <a:endParaRPr lang="en-US"/>
          </a:p>
        </p:txBody>
      </p:sp>
    </p:spTree>
    <p:extLst>
      <p:ext uri="{BB962C8B-B14F-4D97-AF65-F5344CB8AC3E}">
        <p14:creationId xmlns:p14="http://schemas.microsoft.com/office/powerpoint/2010/main" val="2141490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B178543-36A0-7445-A271-86C1B0164573}" type="slidenum">
              <a:rPr lang="en-US"/>
              <a:pPr>
                <a:defRPr/>
              </a:pPr>
              <a:t>‹#›</a:t>
            </a:fld>
            <a:endParaRPr lang="en-US"/>
          </a:p>
        </p:txBody>
      </p:sp>
    </p:spTree>
    <p:extLst>
      <p:ext uri="{BB962C8B-B14F-4D97-AF65-F5344CB8AC3E}">
        <p14:creationId xmlns:p14="http://schemas.microsoft.com/office/powerpoint/2010/main" val="1165809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2E04BB3-2CE6-AE4B-8059-313A205D0960}" type="slidenum">
              <a:rPr lang="en-US"/>
              <a:pPr>
                <a:defRPr/>
              </a:pPr>
              <a:t>‹#›</a:t>
            </a:fld>
            <a:endParaRPr lang="en-US"/>
          </a:p>
        </p:txBody>
      </p:sp>
    </p:spTree>
    <p:extLst>
      <p:ext uri="{BB962C8B-B14F-4D97-AF65-F5344CB8AC3E}">
        <p14:creationId xmlns:p14="http://schemas.microsoft.com/office/powerpoint/2010/main" val="13497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05EB6E7-E0C2-084A-8647-9A8F8A94AF77}" type="slidenum">
              <a:rPr lang="en-US"/>
              <a:pPr>
                <a:defRPr/>
              </a:pPr>
              <a:t>‹#›</a:t>
            </a:fld>
            <a:endParaRPr lang="en-US"/>
          </a:p>
        </p:txBody>
      </p:sp>
    </p:spTree>
    <p:extLst>
      <p:ext uri="{BB962C8B-B14F-4D97-AF65-F5344CB8AC3E}">
        <p14:creationId xmlns:p14="http://schemas.microsoft.com/office/powerpoint/2010/main" val="4140601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atin typeface="+mn-lt"/>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mn-lt"/>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Times" charset="0"/>
              </a:defRPr>
            </a:lvl1pPr>
          </a:lstStyle>
          <a:p>
            <a:pPr>
              <a:defRPr/>
            </a:pPr>
            <a:fld id="{0DE9D4C3-C9D9-7D47-A1D9-FC15D47B7D8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112"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112"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112"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112" charset="0"/>
          <a:ea typeface="ＭＳ Ｐゴシック" pitchFamily="-112" charset="-128"/>
          <a:cs typeface="ＭＳ Ｐゴシック" pitchFamily="-112" charset="-128"/>
        </a:defRPr>
      </a:lvl5pPr>
      <a:lvl6pPr marL="457200" algn="ctr" rtl="0" fontAlgn="base">
        <a:spcBef>
          <a:spcPct val="0"/>
        </a:spcBef>
        <a:spcAft>
          <a:spcPct val="0"/>
        </a:spcAft>
        <a:defRPr sz="4400">
          <a:solidFill>
            <a:schemeClr val="tx2"/>
          </a:solidFill>
          <a:latin typeface="Times" pitchFamily="-112" charset="0"/>
        </a:defRPr>
      </a:lvl6pPr>
      <a:lvl7pPr marL="914400" algn="ctr" rtl="0" fontAlgn="base">
        <a:spcBef>
          <a:spcPct val="0"/>
        </a:spcBef>
        <a:spcAft>
          <a:spcPct val="0"/>
        </a:spcAft>
        <a:defRPr sz="4400">
          <a:solidFill>
            <a:schemeClr val="tx2"/>
          </a:solidFill>
          <a:latin typeface="Times" pitchFamily="-112" charset="0"/>
        </a:defRPr>
      </a:lvl7pPr>
      <a:lvl8pPr marL="1371600" algn="ctr" rtl="0" fontAlgn="base">
        <a:spcBef>
          <a:spcPct val="0"/>
        </a:spcBef>
        <a:spcAft>
          <a:spcPct val="0"/>
        </a:spcAft>
        <a:defRPr sz="4400">
          <a:solidFill>
            <a:schemeClr val="tx2"/>
          </a:solidFill>
          <a:latin typeface="Times" pitchFamily="-112" charset="0"/>
        </a:defRPr>
      </a:lvl8pPr>
      <a:lvl9pPr marL="1828800" algn="ctr" rtl="0" fontAlgn="base">
        <a:spcBef>
          <a:spcPct val="0"/>
        </a:spcBef>
        <a:spcAft>
          <a:spcPct val="0"/>
        </a:spcAft>
        <a:defRPr sz="4400">
          <a:solidFill>
            <a:schemeClr val="tx2"/>
          </a:solidFill>
          <a:latin typeface="Times" pitchFamily="-112"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12" charset="-128"/>
          <a:cs typeface="ＭＳ Ｐゴシック" pitchFamily="-112"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12"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12"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12"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12"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12"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381000" y="304800"/>
            <a:ext cx="8458200" cy="685800"/>
          </a:xfrm>
        </p:spPr>
        <p:txBody>
          <a:bodyPr/>
          <a:lstStyle/>
          <a:p>
            <a:pPr eaLnBrk="1" hangingPunct="1"/>
            <a:r>
              <a:rPr lang="en-US" sz="2800">
                <a:solidFill>
                  <a:schemeClr val="tx1"/>
                </a:solidFill>
                <a:latin typeface="Arial" charset="0"/>
                <a:ea typeface="ＭＳ Ｐゴシック" charset="0"/>
                <a:cs typeface="ＭＳ Ｐゴシック" charset="0"/>
              </a:rPr>
              <a:t> Week 8:  Procedural Abstraction</a:t>
            </a:r>
            <a:br>
              <a:rPr lang="en-US" sz="2800">
                <a:solidFill>
                  <a:schemeClr val="tx1"/>
                </a:solidFill>
                <a:latin typeface="Arial" charset="0"/>
                <a:ea typeface="ＭＳ Ｐゴシック" charset="0"/>
                <a:cs typeface="ＭＳ Ｐゴシック" charset="0"/>
              </a:rPr>
            </a:br>
            <a:r>
              <a:rPr lang="en-US" sz="2800">
                <a:solidFill>
                  <a:schemeClr val="tx1"/>
                </a:solidFill>
                <a:latin typeface="Arial" charset="0"/>
                <a:ea typeface="ＭＳ Ｐゴシック" charset="0"/>
                <a:cs typeface="ＭＳ Ｐゴシック" charset="0"/>
              </a:rPr>
              <a:t>Writing and Using functions</a:t>
            </a:r>
          </a:p>
        </p:txBody>
      </p:sp>
      <p:sp>
        <p:nvSpPr>
          <p:cNvPr id="15362" name="Rectangle 8"/>
          <p:cNvSpPr>
            <a:spLocks noChangeArrowheads="1"/>
          </p:cNvSpPr>
          <p:nvPr/>
        </p:nvSpPr>
        <p:spPr bwMode="auto">
          <a:xfrm>
            <a:off x="152400" y="1143000"/>
            <a:ext cx="8915400" cy="5324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endParaRPr lang="en-US" sz="2000" dirty="0">
              <a:solidFill>
                <a:srgbClr val="0000FF"/>
              </a:solidFill>
              <a:latin typeface="Arial" charset="0"/>
            </a:endParaRPr>
          </a:p>
          <a:p>
            <a:pPr eaLnBrk="0" hangingPunct="0"/>
            <a:r>
              <a:rPr lang="en-US" sz="2000" dirty="0">
                <a:solidFill>
                  <a:srgbClr val="0000FF"/>
                </a:solidFill>
                <a:latin typeface="Arial" charset="0"/>
              </a:rPr>
              <a:t>Reading:</a:t>
            </a:r>
          </a:p>
          <a:p>
            <a:pPr eaLnBrk="0" hangingPunct="0"/>
            <a:r>
              <a:rPr lang="en-US" sz="2000" dirty="0">
                <a:solidFill>
                  <a:srgbClr val="0000FF"/>
                </a:solidFill>
                <a:latin typeface="Arial" charset="0"/>
              </a:rPr>
              <a:t>	</a:t>
            </a:r>
            <a:r>
              <a:rPr lang="en-US" sz="2000" dirty="0">
                <a:latin typeface="Arial" charset="0"/>
              </a:rPr>
              <a:t>Text book p. 101-113, 193-207, 341-346</a:t>
            </a:r>
          </a:p>
          <a:p>
            <a:pPr eaLnBrk="0" hangingPunct="0"/>
            <a:r>
              <a:rPr lang="en-US" sz="2000" dirty="0">
                <a:latin typeface="Arial" charset="0"/>
              </a:rPr>
              <a:t>	I will provide minimal additional notes</a:t>
            </a:r>
            <a:endParaRPr lang="en-US" sz="2000" dirty="0">
              <a:solidFill>
                <a:srgbClr val="0000FF"/>
              </a:solidFill>
              <a:latin typeface="Arial" charset="0"/>
            </a:endParaRPr>
          </a:p>
          <a:p>
            <a:pPr eaLnBrk="0" hangingPunct="0"/>
            <a:endParaRPr lang="en-US" sz="2000" dirty="0">
              <a:solidFill>
                <a:srgbClr val="0000FF"/>
              </a:solidFill>
              <a:latin typeface="Arial" charset="0"/>
            </a:endParaRPr>
          </a:p>
          <a:p>
            <a:pPr eaLnBrk="0" hangingPunct="0"/>
            <a:r>
              <a:rPr lang="en-US" sz="2000" dirty="0">
                <a:solidFill>
                  <a:srgbClr val="0000FF"/>
                </a:solidFill>
                <a:latin typeface="Arial" charset="0"/>
              </a:rPr>
              <a:t>Concepts for Today</a:t>
            </a:r>
            <a:r>
              <a:rPr lang="ja-JP" altLang="en-US" sz="2000" dirty="0">
                <a:solidFill>
                  <a:srgbClr val="0000FF"/>
                </a:solidFill>
                <a:latin typeface="Arial" charset="0"/>
              </a:rPr>
              <a:t>’</a:t>
            </a:r>
            <a:r>
              <a:rPr lang="en-US" altLang="ja-JP" sz="2000" dirty="0">
                <a:solidFill>
                  <a:srgbClr val="0000FF"/>
                </a:solidFill>
                <a:latin typeface="Arial" charset="0"/>
              </a:rPr>
              <a:t>s Class:  </a:t>
            </a:r>
          </a:p>
          <a:p>
            <a:pPr marL="1257300" lvl="2" indent="-342900" eaLnBrk="0" hangingPunct="0">
              <a:buFont typeface="Arial"/>
              <a:buChar char="•"/>
            </a:pPr>
            <a:r>
              <a:rPr lang="en-US" sz="2000" dirty="0">
                <a:latin typeface="Arial" charset="0"/>
              </a:rPr>
              <a:t>defining functions</a:t>
            </a:r>
          </a:p>
          <a:p>
            <a:pPr marL="1257300" lvl="2" indent="-342900" eaLnBrk="0" hangingPunct="0">
              <a:buFont typeface="Arial"/>
              <a:buChar char="•"/>
            </a:pPr>
            <a:r>
              <a:rPr lang="en-US" sz="2000" dirty="0">
                <a:latin typeface="Arial" charset="0"/>
              </a:rPr>
              <a:t>using a function</a:t>
            </a:r>
          </a:p>
          <a:p>
            <a:pPr lvl="2" eaLnBrk="0" hangingPunct="0"/>
            <a:r>
              <a:rPr lang="en-US" sz="2000" dirty="0">
                <a:latin typeface="Arial" charset="0"/>
              </a:rPr>
              <a:t>	calling a function, returning from a function, help</a:t>
            </a:r>
          </a:p>
          <a:p>
            <a:pPr marL="1257300" lvl="2" indent="-342900" eaLnBrk="0" hangingPunct="0">
              <a:buFont typeface="Arial"/>
              <a:buChar char="•"/>
            </a:pPr>
            <a:r>
              <a:rPr lang="en-US" sz="2000" dirty="0">
                <a:latin typeface="Arial" charset="0"/>
              </a:rPr>
              <a:t>pass-by-value versus pass-by-reference</a:t>
            </a:r>
          </a:p>
          <a:p>
            <a:pPr marL="1257300" lvl="2" indent="-342900" eaLnBrk="0" hangingPunct="0">
              <a:buFont typeface="Arial"/>
              <a:buChar char="•"/>
            </a:pPr>
            <a:r>
              <a:rPr lang="en-US" sz="2000" dirty="0">
                <a:latin typeface="Arial" charset="0"/>
              </a:rPr>
              <a:t>scope &amp; sub-functions</a:t>
            </a:r>
          </a:p>
          <a:p>
            <a:pPr eaLnBrk="0" hangingPunct="0"/>
            <a:endParaRPr lang="en-US" sz="2000" dirty="0">
              <a:solidFill>
                <a:srgbClr val="0000FF"/>
              </a:solidFill>
              <a:latin typeface="Arial" charset="0"/>
            </a:endParaRPr>
          </a:p>
          <a:p>
            <a:pPr eaLnBrk="0" hangingPunct="0"/>
            <a:r>
              <a:rPr lang="en-US" sz="2000" dirty="0">
                <a:solidFill>
                  <a:srgbClr val="0000FF"/>
                </a:solidFill>
                <a:latin typeface="Arial" charset="0"/>
              </a:rPr>
              <a:t>Lab:  		</a:t>
            </a:r>
            <a:r>
              <a:rPr lang="en-US" sz="2000" dirty="0">
                <a:latin typeface="Arial" charset="0"/>
              </a:rPr>
              <a:t>writing a function</a:t>
            </a:r>
          </a:p>
          <a:p>
            <a:pPr eaLnBrk="0" hangingPunct="0"/>
            <a:endParaRPr lang="en-US" sz="2000" dirty="0">
              <a:latin typeface="Arial" charset="0"/>
            </a:endParaRPr>
          </a:p>
          <a:p>
            <a:pPr eaLnBrk="0" hangingPunct="0"/>
            <a:r>
              <a:rPr lang="en-US" sz="2000" dirty="0">
                <a:solidFill>
                  <a:srgbClr val="0000FF"/>
                </a:solidFill>
                <a:latin typeface="Arial" charset="0"/>
              </a:rPr>
              <a:t>Assignment: 	</a:t>
            </a:r>
            <a:r>
              <a:rPr lang="en-US" sz="2000" dirty="0">
                <a:latin typeface="Arial" charset="0"/>
              </a:rPr>
              <a:t>Part 2 due Wed. Nov 7</a:t>
            </a:r>
            <a:r>
              <a:rPr lang="en-US" sz="2000" baseline="30000" dirty="0">
                <a:latin typeface="Arial" charset="0"/>
              </a:rPr>
              <a:t>th</a:t>
            </a:r>
            <a:r>
              <a:rPr lang="en-US" sz="2000" dirty="0">
                <a:latin typeface="Arial" charset="0"/>
              </a:rPr>
              <a:t>, 4pm.</a:t>
            </a:r>
          </a:p>
          <a:p>
            <a:pPr eaLnBrk="0" hangingPunct="0"/>
            <a:r>
              <a:rPr lang="en-US" sz="2000" dirty="0">
                <a:latin typeface="Arial" charset="0"/>
              </a:rPr>
              <a:t>	</a:t>
            </a:r>
            <a:endParaRPr lang="en-US" sz="2000" dirty="0">
              <a:solidFill>
                <a:srgbClr val="FF0000"/>
              </a:solidFill>
              <a:latin typeface="Arial" charset="0"/>
            </a:endParaRPr>
          </a:p>
          <a:p>
            <a:pPr eaLnBrk="0" hangingPunct="0"/>
            <a:r>
              <a:rPr lang="en-US" sz="2000" dirty="0">
                <a:latin typeface="Arial"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a:xfrm>
            <a:off x="381000" y="228600"/>
            <a:ext cx="8458200" cy="685800"/>
          </a:xfrm>
        </p:spPr>
        <p:txBody>
          <a:bodyPr/>
          <a:lstStyle/>
          <a:p>
            <a:pPr eaLnBrk="1" hangingPunct="1"/>
            <a:r>
              <a:rPr lang="en-US" sz="2800" dirty="0" err="1">
                <a:solidFill>
                  <a:schemeClr val="tx1"/>
                </a:solidFill>
                <a:latin typeface="Arial" charset="0"/>
                <a:ea typeface="ＭＳ Ｐゴシック" charset="0"/>
                <a:cs typeface="ＭＳ Ｐゴシック" charset="0"/>
              </a:rPr>
              <a:t>Subfunctions</a:t>
            </a:r>
            <a:endParaRPr lang="en-US" sz="2800" dirty="0">
              <a:solidFill>
                <a:schemeClr val="tx1"/>
              </a:solidFill>
              <a:latin typeface="Arial" charset="0"/>
              <a:ea typeface="ＭＳ Ｐゴシック" charset="0"/>
              <a:cs typeface="ＭＳ Ｐゴシック" charset="0"/>
            </a:endParaRPr>
          </a:p>
        </p:txBody>
      </p:sp>
      <p:sp>
        <p:nvSpPr>
          <p:cNvPr id="29698" name="TextBox 2"/>
          <p:cNvSpPr txBox="1">
            <a:spLocks noChangeArrowheads="1"/>
          </p:cNvSpPr>
          <p:nvPr/>
        </p:nvSpPr>
        <p:spPr bwMode="auto">
          <a:xfrm>
            <a:off x="685800" y="1447800"/>
            <a:ext cx="79248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609600" indent="-609600"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eaLnBrk="1" hangingPunct="1">
              <a:buFont typeface="Arial"/>
              <a:buChar char="•"/>
            </a:pPr>
            <a:r>
              <a:rPr lang="en-CA" altLang="ja-JP" sz="2000" dirty="0" err="1">
                <a:latin typeface="Arial" charset="0"/>
                <a:cs typeface="Arial" charset="0"/>
              </a:rPr>
              <a:t>Subfunctions</a:t>
            </a:r>
            <a:r>
              <a:rPr lang="en-CA" altLang="ja-JP" sz="2000" dirty="0">
                <a:latin typeface="Arial" charset="0"/>
                <a:cs typeface="Arial" charset="0"/>
              </a:rPr>
              <a:t> are a method to further simplify your code</a:t>
            </a:r>
          </a:p>
          <a:p>
            <a:pPr eaLnBrk="1" hangingPunct="1">
              <a:buFont typeface="Arial"/>
              <a:buChar char="•"/>
            </a:pPr>
            <a:r>
              <a:rPr lang="en-CA" altLang="ja-JP" sz="2000" dirty="0">
                <a:latin typeface="Arial" charset="0"/>
                <a:cs typeface="Arial" charset="0"/>
              </a:rPr>
              <a:t>They are limited in scope i.e. can only be called by the parent function (main function) that contains them</a:t>
            </a:r>
            <a:endParaRPr lang="en-US" altLang="ja-JP" sz="2000" dirty="0">
              <a:latin typeface="Arial" charset="0"/>
              <a:cs typeface="Arial" charset="0"/>
            </a:endParaRPr>
          </a:p>
        </p:txBody>
      </p:sp>
      <p:sp>
        <p:nvSpPr>
          <p:cNvPr id="4" name="Rectangle 4"/>
          <p:cNvSpPr>
            <a:spLocks noChangeArrowheads="1"/>
          </p:cNvSpPr>
          <p:nvPr/>
        </p:nvSpPr>
        <p:spPr bwMode="auto">
          <a:xfrm>
            <a:off x="1066801" y="3276600"/>
            <a:ext cx="7315200" cy="3293209"/>
          </a:xfrm>
          <a:prstGeom prst="rect">
            <a:avLst/>
          </a:prstGeom>
          <a:solidFill>
            <a:srgbClr val="FFCC66"/>
          </a:solidFill>
          <a:ln>
            <a:noFill/>
          </a:ln>
        </p:spPr>
        <p:txBody>
          <a:bodyPr wrap="square">
            <a:spAutoFit/>
          </a:bodyPr>
          <a:lstStyle/>
          <a:p>
            <a:r>
              <a:rPr lang="en-US" sz="1600" dirty="0">
                <a:latin typeface="Courier"/>
                <a:cs typeface="Courier"/>
              </a:rPr>
              <a:t>function </a:t>
            </a:r>
            <a:r>
              <a:rPr lang="en-US" sz="1600" dirty="0" err="1">
                <a:latin typeface="Courier"/>
                <a:cs typeface="Courier"/>
              </a:rPr>
              <a:t>fancyprint</a:t>
            </a:r>
            <a:r>
              <a:rPr lang="en-US" sz="1600" dirty="0">
                <a:latin typeface="Courier"/>
                <a:cs typeface="Courier"/>
              </a:rPr>
              <a:t>(</a:t>
            </a:r>
            <a:r>
              <a:rPr lang="en-US" sz="1600" dirty="0" err="1">
                <a:latin typeface="Courier"/>
                <a:cs typeface="Courier"/>
              </a:rPr>
              <a:t>Str</a:t>
            </a:r>
            <a:r>
              <a:rPr lang="en-US" sz="1600" dirty="0">
                <a:latin typeface="Courier"/>
                <a:cs typeface="Courier"/>
              </a:rPr>
              <a:t>)</a:t>
            </a:r>
          </a:p>
          <a:p>
            <a:r>
              <a:rPr lang="en-US" sz="1600" dirty="0">
                <a:latin typeface="Courier"/>
                <a:cs typeface="Courier"/>
              </a:rPr>
              <a:t>%</a:t>
            </a:r>
          </a:p>
          <a:p>
            <a:r>
              <a:rPr lang="en-US" sz="1600" dirty="0">
                <a:latin typeface="Courier"/>
                <a:cs typeface="Courier"/>
              </a:rPr>
              <a:t>% Print the string </a:t>
            </a:r>
            <a:r>
              <a:rPr lang="en-US" sz="1600" dirty="0" err="1">
                <a:latin typeface="Courier"/>
                <a:cs typeface="Courier"/>
              </a:rPr>
              <a:t>Str</a:t>
            </a:r>
            <a:r>
              <a:rPr lang="en-US" sz="1600" dirty="0">
                <a:latin typeface="Courier"/>
                <a:cs typeface="Courier"/>
              </a:rPr>
              <a:t> with * at the beginning and end of </a:t>
            </a:r>
          </a:p>
          <a:p>
            <a:r>
              <a:rPr lang="en-US" sz="1600" dirty="0">
                <a:latin typeface="Courier"/>
                <a:cs typeface="Courier"/>
              </a:rPr>
              <a:t>% the string.</a:t>
            </a:r>
          </a:p>
          <a:p>
            <a:r>
              <a:rPr lang="en-US" sz="1600" dirty="0">
                <a:latin typeface="Courier"/>
                <a:cs typeface="Courier"/>
              </a:rPr>
              <a:t>% </a:t>
            </a:r>
          </a:p>
          <a:p>
            <a:r>
              <a:rPr lang="en-US" sz="1600" dirty="0" err="1">
                <a:latin typeface="Courier"/>
                <a:cs typeface="Courier"/>
              </a:rPr>
              <a:t>WrappedStr</a:t>
            </a:r>
            <a:r>
              <a:rPr lang="en-US" sz="1600" dirty="0">
                <a:latin typeface="Courier"/>
                <a:cs typeface="Courier"/>
              </a:rPr>
              <a:t> = </a:t>
            </a:r>
            <a:r>
              <a:rPr lang="en-US" sz="1600" dirty="0" err="1">
                <a:latin typeface="Courier"/>
                <a:cs typeface="Courier"/>
              </a:rPr>
              <a:t>wrapstr</a:t>
            </a:r>
            <a:r>
              <a:rPr lang="en-US" sz="1600" dirty="0">
                <a:latin typeface="Courier"/>
                <a:cs typeface="Courier"/>
              </a:rPr>
              <a:t>(</a:t>
            </a:r>
            <a:r>
              <a:rPr lang="en-US" sz="1600" dirty="0" err="1">
                <a:latin typeface="Courier"/>
                <a:cs typeface="Courier"/>
              </a:rPr>
              <a:t>Str</a:t>
            </a:r>
            <a:r>
              <a:rPr lang="en-US" sz="1600" dirty="0">
                <a:latin typeface="Courier"/>
                <a:cs typeface="Courier"/>
              </a:rPr>
              <a:t>);</a:t>
            </a:r>
          </a:p>
          <a:p>
            <a:r>
              <a:rPr lang="en-US" sz="1600" dirty="0" err="1">
                <a:latin typeface="Courier"/>
                <a:cs typeface="Courier"/>
              </a:rPr>
              <a:t>disp</a:t>
            </a:r>
            <a:r>
              <a:rPr lang="en-US" sz="1600" dirty="0">
                <a:latin typeface="Courier"/>
                <a:cs typeface="Courier"/>
              </a:rPr>
              <a:t>(</a:t>
            </a:r>
            <a:r>
              <a:rPr lang="en-US" sz="1600" dirty="0" err="1">
                <a:latin typeface="Courier"/>
                <a:cs typeface="Courier"/>
              </a:rPr>
              <a:t>WrappedStr</a:t>
            </a:r>
            <a:r>
              <a:rPr lang="en-US" sz="1600" dirty="0">
                <a:latin typeface="Courier"/>
                <a:cs typeface="Courier"/>
              </a:rPr>
              <a:t>);</a:t>
            </a:r>
          </a:p>
          <a:p>
            <a:r>
              <a:rPr lang="en-US" sz="1600" dirty="0">
                <a:latin typeface="Courier"/>
                <a:cs typeface="Courier"/>
              </a:rPr>
              <a:t> </a:t>
            </a:r>
          </a:p>
          <a:p>
            <a:r>
              <a:rPr lang="en-US" sz="1600" dirty="0">
                <a:latin typeface="Courier"/>
                <a:cs typeface="Courier"/>
              </a:rPr>
              <a:t>function </a:t>
            </a:r>
            <a:r>
              <a:rPr lang="en-US" sz="1600" dirty="0" err="1">
                <a:latin typeface="Courier"/>
                <a:cs typeface="Courier"/>
              </a:rPr>
              <a:t>Newstr</a:t>
            </a:r>
            <a:r>
              <a:rPr lang="en-US" sz="1600" dirty="0">
                <a:latin typeface="Courier"/>
                <a:cs typeface="Courier"/>
              </a:rPr>
              <a:t> = </a:t>
            </a:r>
            <a:r>
              <a:rPr lang="en-US" sz="1600" dirty="0" err="1">
                <a:latin typeface="Courier"/>
                <a:cs typeface="Courier"/>
              </a:rPr>
              <a:t>wrapstr</a:t>
            </a:r>
            <a:r>
              <a:rPr lang="en-US" sz="1600" dirty="0">
                <a:latin typeface="Courier"/>
                <a:cs typeface="Courier"/>
              </a:rPr>
              <a:t>(</a:t>
            </a:r>
            <a:r>
              <a:rPr lang="en-US" sz="1600" dirty="0" err="1">
                <a:latin typeface="Courier"/>
                <a:cs typeface="Courier"/>
              </a:rPr>
              <a:t>Str</a:t>
            </a:r>
            <a:r>
              <a:rPr lang="en-US" sz="1600" dirty="0">
                <a:latin typeface="Courier"/>
                <a:cs typeface="Courier"/>
              </a:rPr>
              <a:t>)</a:t>
            </a:r>
          </a:p>
          <a:p>
            <a:r>
              <a:rPr lang="en-US" sz="1600" dirty="0">
                <a:latin typeface="Courier"/>
                <a:cs typeface="Courier"/>
              </a:rPr>
              <a:t> </a:t>
            </a:r>
          </a:p>
          <a:p>
            <a:r>
              <a:rPr lang="is-IS" sz="1600" dirty="0">
                <a:latin typeface="Courier"/>
                <a:cs typeface="Courier"/>
              </a:rPr>
              <a:t>Newstr(1) = '*';</a:t>
            </a:r>
          </a:p>
          <a:p>
            <a:r>
              <a:rPr lang="en-US" sz="1600" dirty="0" err="1">
                <a:latin typeface="Courier"/>
                <a:cs typeface="Courier"/>
              </a:rPr>
              <a:t>Newstr</a:t>
            </a:r>
            <a:r>
              <a:rPr lang="en-US" sz="1600" dirty="0">
                <a:latin typeface="Courier"/>
                <a:cs typeface="Courier"/>
              </a:rPr>
              <a:t>(2:length(</a:t>
            </a:r>
            <a:r>
              <a:rPr lang="en-US" sz="1600" dirty="0" err="1">
                <a:latin typeface="Courier"/>
                <a:cs typeface="Courier"/>
              </a:rPr>
              <a:t>Str</a:t>
            </a:r>
            <a:r>
              <a:rPr lang="en-US" sz="1600" dirty="0">
                <a:latin typeface="Courier"/>
                <a:cs typeface="Courier"/>
              </a:rPr>
              <a:t>)+1) = </a:t>
            </a:r>
            <a:r>
              <a:rPr lang="en-US" sz="1600" dirty="0" err="1">
                <a:latin typeface="Courier"/>
                <a:cs typeface="Courier"/>
              </a:rPr>
              <a:t>Str</a:t>
            </a:r>
            <a:r>
              <a:rPr lang="en-US" sz="1600" dirty="0">
                <a:latin typeface="Courier"/>
                <a:cs typeface="Courier"/>
              </a:rPr>
              <a:t>;</a:t>
            </a:r>
          </a:p>
          <a:p>
            <a:r>
              <a:rPr lang="pl-PL" sz="1600" dirty="0" err="1">
                <a:latin typeface="Courier"/>
                <a:cs typeface="Courier"/>
              </a:rPr>
              <a:t>Newstr</a:t>
            </a:r>
            <a:r>
              <a:rPr lang="pl-PL" sz="1600" dirty="0">
                <a:latin typeface="Courier"/>
                <a:cs typeface="Courier"/>
              </a:rPr>
              <a:t>(end+1) = '*'; </a:t>
            </a:r>
          </a:p>
        </p:txBody>
      </p:sp>
    </p:spTree>
    <p:extLst>
      <p:ext uri="{BB962C8B-B14F-4D97-AF65-F5344CB8AC3E}">
        <p14:creationId xmlns:p14="http://schemas.microsoft.com/office/powerpoint/2010/main" val="406270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762000" y="1752600"/>
            <a:ext cx="7772400" cy="1143000"/>
          </a:xfrm>
        </p:spPr>
        <p:txBody>
          <a:bodyPr/>
          <a:lstStyle/>
          <a:p>
            <a:r>
              <a:rPr lang="en-US" dirty="0">
                <a:latin typeface="Arial" charset="0"/>
                <a:ea typeface="ＭＳ Ｐゴシック" charset="0"/>
                <a:cs typeface="Arial" charset="0"/>
              </a:rPr>
              <a:t>Worksheet 1</a:t>
            </a:r>
            <a:br>
              <a:rPr lang="en-US" dirty="0">
                <a:latin typeface="Arial" charset="0"/>
                <a:ea typeface="ＭＳ Ｐゴシック" charset="0"/>
                <a:cs typeface="Arial" charset="0"/>
              </a:rPr>
            </a:br>
            <a:r>
              <a:rPr lang="en-US" dirty="0">
                <a:latin typeface="Arial" charset="0"/>
                <a:ea typeface="ＭＳ Ｐゴシック" charset="0"/>
                <a:cs typeface="Arial" charset="0"/>
              </a:rPr>
              <a:t>Exercises 4, 5 and 6</a:t>
            </a:r>
          </a:p>
        </p:txBody>
      </p:sp>
    </p:spTree>
    <p:extLst>
      <p:ext uri="{BB962C8B-B14F-4D97-AF65-F5344CB8AC3E}">
        <p14:creationId xmlns:p14="http://schemas.microsoft.com/office/powerpoint/2010/main" val="169200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304800"/>
            <a:ext cx="8458200" cy="685800"/>
          </a:xfrm>
        </p:spPr>
        <p:txBody>
          <a:bodyPr/>
          <a:lstStyle/>
          <a:p>
            <a:pPr eaLnBrk="1" hangingPunct="1"/>
            <a:r>
              <a:rPr lang="en-US" sz="2800" dirty="0">
                <a:solidFill>
                  <a:schemeClr val="tx1"/>
                </a:solidFill>
                <a:latin typeface="Arial" charset="0"/>
                <a:ea typeface="ＭＳ Ｐゴシック" charset="0"/>
                <a:cs typeface="ＭＳ Ｐゴシック" charset="0"/>
              </a:rPr>
              <a:t> Logical Indexing:  </a:t>
            </a:r>
            <a:br>
              <a:rPr lang="en-US" sz="2800" dirty="0">
                <a:solidFill>
                  <a:schemeClr val="tx1"/>
                </a:solidFill>
                <a:latin typeface="Arial" charset="0"/>
                <a:ea typeface="ＭＳ Ｐゴシック" charset="0"/>
                <a:cs typeface="ＭＳ Ｐゴシック" charset="0"/>
              </a:rPr>
            </a:br>
            <a:r>
              <a:rPr lang="en-US" sz="2800" dirty="0">
                <a:solidFill>
                  <a:schemeClr val="tx1"/>
                </a:solidFill>
                <a:latin typeface="Arial" charset="0"/>
                <a:ea typeface="ＭＳ Ｐゴシック" charset="0"/>
                <a:cs typeface="ＭＳ Ｐゴシック" charset="0"/>
              </a:rPr>
              <a:t>Prep for worksheet 2 on Thurs</a:t>
            </a:r>
          </a:p>
        </p:txBody>
      </p:sp>
      <p:sp>
        <p:nvSpPr>
          <p:cNvPr id="19459" name="TextBox 3"/>
          <p:cNvSpPr txBox="1">
            <a:spLocks noChangeArrowheads="1"/>
          </p:cNvSpPr>
          <p:nvPr/>
        </p:nvSpPr>
        <p:spPr bwMode="auto">
          <a:xfrm>
            <a:off x="533400" y="1371600"/>
            <a:ext cx="8001000" cy="4955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a:solidFill>
                  <a:schemeClr val="tx1"/>
                </a:solidFill>
                <a:latin typeface="Comic Sans MS" charset="0"/>
                <a:ea typeface="ＭＳ Ｐゴシック" charset="0"/>
                <a:cs typeface="ＭＳ Ｐゴシック" charset="0"/>
              </a:defRPr>
            </a:lvl1pPr>
            <a:lvl2pPr marL="37931725" indent="-37474525" eaLnBrk="0" hangingPunct="0">
              <a:defRPr sz="3200">
                <a:solidFill>
                  <a:schemeClr val="tx1"/>
                </a:solidFill>
                <a:latin typeface="Comic Sans MS" charset="0"/>
                <a:ea typeface="ＭＳ Ｐゴシック" charset="0"/>
              </a:defRPr>
            </a:lvl2pPr>
            <a:lvl3pPr eaLnBrk="0" hangingPunct="0">
              <a:defRPr sz="3200">
                <a:solidFill>
                  <a:schemeClr val="tx1"/>
                </a:solidFill>
                <a:latin typeface="Comic Sans MS" charset="0"/>
                <a:ea typeface="ＭＳ Ｐゴシック" charset="0"/>
              </a:defRPr>
            </a:lvl3pPr>
            <a:lvl4pPr eaLnBrk="0" hangingPunct="0">
              <a:defRPr sz="3200">
                <a:solidFill>
                  <a:schemeClr val="tx1"/>
                </a:solidFill>
                <a:latin typeface="Comic Sans MS" charset="0"/>
                <a:ea typeface="ＭＳ Ｐゴシック" charset="0"/>
              </a:defRPr>
            </a:lvl4pPr>
            <a:lvl5pPr eaLnBrk="0" hangingPunct="0">
              <a:defRPr sz="3200">
                <a:solidFill>
                  <a:schemeClr val="tx1"/>
                </a:solidFill>
                <a:latin typeface="Comic Sans MS" charset="0"/>
                <a:ea typeface="ＭＳ Ｐゴシック" charset="0"/>
              </a:defRPr>
            </a:lvl5pPr>
            <a:lvl6pPr marL="457200" eaLnBrk="0" fontAlgn="base" hangingPunct="0">
              <a:spcBef>
                <a:spcPct val="0"/>
              </a:spcBef>
              <a:spcAft>
                <a:spcPct val="0"/>
              </a:spcAft>
              <a:defRPr sz="3200">
                <a:solidFill>
                  <a:schemeClr val="tx1"/>
                </a:solidFill>
                <a:latin typeface="Comic Sans MS" charset="0"/>
                <a:ea typeface="ＭＳ Ｐゴシック" charset="0"/>
              </a:defRPr>
            </a:lvl6pPr>
            <a:lvl7pPr marL="914400" eaLnBrk="0" fontAlgn="base" hangingPunct="0">
              <a:spcBef>
                <a:spcPct val="0"/>
              </a:spcBef>
              <a:spcAft>
                <a:spcPct val="0"/>
              </a:spcAft>
              <a:defRPr sz="3200">
                <a:solidFill>
                  <a:schemeClr val="tx1"/>
                </a:solidFill>
                <a:latin typeface="Comic Sans MS" charset="0"/>
                <a:ea typeface="ＭＳ Ｐゴシック" charset="0"/>
              </a:defRPr>
            </a:lvl7pPr>
            <a:lvl8pPr marL="1371600" eaLnBrk="0" fontAlgn="base" hangingPunct="0">
              <a:spcBef>
                <a:spcPct val="0"/>
              </a:spcBef>
              <a:spcAft>
                <a:spcPct val="0"/>
              </a:spcAft>
              <a:defRPr sz="3200">
                <a:solidFill>
                  <a:schemeClr val="tx1"/>
                </a:solidFill>
                <a:latin typeface="Comic Sans MS" charset="0"/>
                <a:ea typeface="ＭＳ Ｐゴシック" charset="0"/>
              </a:defRPr>
            </a:lvl8pPr>
            <a:lvl9pPr marL="1828800" eaLnBrk="0" fontAlgn="base" hangingPunct="0">
              <a:spcBef>
                <a:spcPct val="0"/>
              </a:spcBef>
              <a:spcAft>
                <a:spcPct val="0"/>
              </a:spcAft>
              <a:defRPr sz="3200">
                <a:solidFill>
                  <a:schemeClr val="tx1"/>
                </a:solidFill>
                <a:latin typeface="Comic Sans MS" charset="0"/>
                <a:ea typeface="ＭＳ Ｐゴシック" charset="0"/>
              </a:defRPr>
            </a:lvl9pPr>
          </a:lstStyle>
          <a:p>
            <a:pPr eaLnBrk="1" hangingPunct="1"/>
            <a:r>
              <a:rPr lang="en-US" sz="2400" dirty="0">
                <a:latin typeface="Helvetica" charset="0"/>
                <a:cs typeface="Helvetica" charset="0"/>
              </a:rPr>
              <a:t>Recall:  mentioned during</a:t>
            </a:r>
          </a:p>
          <a:p>
            <a:pPr eaLnBrk="1" hangingPunct="1"/>
            <a:r>
              <a:rPr lang="en-US" sz="2400" dirty="0">
                <a:latin typeface="Helvetica" charset="0"/>
                <a:cs typeface="Helvetica" charset="0"/>
              </a:rPr>
              <a:t>	- </a:t>
            </a:r>
            <a:r>
              <a:rPr lang="en-US" sz="2000" dirty="0">
                <a:latin typeface="Helvetica" charset="0"/>
                <a:cs typeface="Helvetica" charset="0"/>
              </a:rPr>
              <a:t>week 03	</a:t>
            </a:r>
          </a:p>
          <a:p>
            <a:pPr eaLnBrk="1" hangingPunct="1"/>
            <a:r>
              <a:rPr lang="en-US" sz="2000" dirty="0">
                <a:latin typeface="Helvetica" charset="0"/>
                <a:cs typeface="Helvetica" charset="0"/>
              </a:rPr>
              <a:t>	- when logical operators covered</a:t>
            </a:r>
          </a:p>
          <a:p>
            <a:pPr eaLnBrk="1" hangingPunct="1"/>
            <a:r>
              <a:rPr lang="en-US" sz="2000" dirty="0">
                <a:latin typeface="Helvetica" charset="0"/>
                <a:cs typeface="Helvetica" charset="0"/>
              </a:rPr>
              <a:t>	- when </a:t>
            </a:r>
            <a:r>
              <a:rPr lang="ja-JP" altLang="en-US" sz="2000" dirty="0">
                <a:latin typeface="Helvetica" charset="0"/>
                <a:cs typeface="Helvetica" charset="0"/>
              </a:rPr>
              <a:t>“</a:t>
            </a:r>
            <a:r>
              <a:rPr lang="en-US" sz="2000" dirty="0">
                <a:latin typeface="Helvetica" charset="0"/>
                <a:cs typeface="Helvetica" charset="0"/>
              </a:rPr>
              <a:t>find</a:t>
            </a:r>
            <a:r>
              <a:rPr lang="ja-JP" altLang="en-US" sz="2000" dirty="0">
                <a:latin typeface="Helvetica" charset="0"/>
                <a:cs typeface="Helvetica" charset="0"/>
              </a:rPr>
              <a:t>”</a:t>
            </a:r>
            <a:r>
              <a:rPr lang="en-US" sz="2000" dirty="0">
                <a:latin typeface="Helvetica" charset="0"/>
                <a:cs typeface="Helvetica" charset="0"/>
              </a:rPr>
              <a:t> covered</a:t>
            </a:r>
          </a:p>
          <a:p>
            <a:pPr eaLnBrk="1" hangingPunct="1"/>
            <a:endParaRPr lang="en-US" sz="2000" dirty="0">
              <a:latin typeface="Helvetica" charset="0"/>
              <a:cs typeface="Helvetica" charset="0"/>
            </a:endParaRPr>
          </a:p>
          <a:p>
            <a:pPr eaLnBrk="1" hangingPunct="1"/>
            <a:r>
              <a:rPr lang="en-US" sz="2400" dirty="0">
                <a:latin typeface="Helvetica" charset="0"/>
                <a:cs typeface="Helvetica" charset="0"/>
              </a:rPr>
              <a:t>Review:</a:t>
            </a:r>
          </a:p>
          <a:p>
            <a:pPr eaLnBrk="1" hangingPunct="1"/>
            <a:endParaRPr lang="en-US" sz="2400" dirty="0">
              <a:latin typeface="Helvetica" charset="0"/>
              <a:cs typeface="Helvetica" charset="0"/>
            </a:endParaRPr>
          </a:p>
          <a:p>
            <a:pPr eaLnBrk="1" hangingPunct="1"/>
            <a:r>
              <a:rPr lang="en-US" sz="1600" dirty="0">
                <a:latin typeface="Helvetica" charset="0"/>
                <a:cs typeface="Helvetica" charset="0"/>
              </a:rPr>
              <a:t>x=10*rand(1000,1); </a:t>
            </a:r>
          </a:p>
          <a:p>
            <a:pPr eaLnBrk="1" hangingPunct="1"/>
            <a:endParaRPr lang="en-US" sz="1600" dirty="0">
              <a:latin typeface="Helvetica" charset="0"/>
              <a:cs typeface="Helvetica" charset="0"/>
            </a:endParaRPr>
          </a:p>
          <a:p>
            <a:pPr eaLnBrk="1" hangingPunct="1"/>
            <a:r>
              <a:rPr lang="en-US" sz="1600" dirty="0">
                <a:latin typeface="Helvetica" charset="0"/>
                <a:cs typeface="Helvetica" charset="0"/>
              </a:rPr>
              <a:t>% pick out only values &gt; 5 </a:t>
            </a:r>
          </a:p>
          <a:p>
            <a:pPr eaLnBrk="1" hangingPunct="1"/>
            <a:r>
              <a:rPr lang="en-US" sz="1600" dirty="0">
                <a:latin typeface="Helvetica" charset="0"/>
                <a:cs typeface="Helvetica" charset="0"/>
              </a:rPr>
              <a:t>y2=x(x&gt;5);</a:t>
            </a:r>
          </a:p>
          <a:p>
            <a:pPr eaLnBrk="1" hangingPunct="1"/>
            <a:endParaRPr lang="en-US" sz="1600" dirty="0">
              <a:latin typeface="Helvetica" charset="0"/>
              <a:cs typeface="Helvetica" charset="0"/>
            </a:endParaRPr>
          </a:p>
          <a:p>
            <a:pPr eaLnBrk="1" hangingPunct="1"/>
            <a:r>
              <a:rPr lang="en-US" sz="1600" dirty="0">
                <a:latin typeface="Helvetica" charset="0"/>
                <a:cs typeface="Helvetica" charset="0"/>
              </a:rPr>
              <a:t>% could also have used </a:t>
            </a:r>
            <a:r>
              <a:rPr lang="ja-JP" altLang="en-US" sz="1600" dirty="0">
                <a:latin typeface="Helvetica" charset="0"/>
                <a:cs typeface="Helvetica" charset="0"/>
              </a:rPr>
              <a:t>“</a:t>
            </a:r>
            <a:r>
              <a:rPr lang="en-US" sz="1600" dirty="0">
                <a:latin typeface="Helvetica" charset="0"/>
                <a:cs typeface="Helvetica" charset="0"/>
              </a:rPr>
              <a:t>find</a:t>
            </a:r>
            <a:r>
              <a:rPr lang="ja-JP" altLang="en-US" sz="1600" dirty="0">
                <a:latin typeface="Helvetica" charset="0"/>
                <a:cs typeface="Helvetica" charset="0"/>
              </a:rPr>
              <a:t>”</a:t>
            </a:r>
            <a:r>
              <a:rPr lang="en-US" sz="1600" dirty="0">
                <a:latin typeface="Helvetica" charset="0"/>
                <a:cs typeface="Helvetica" charset="0"/>
              </a:rPr>
              <a:t>, but logical indexing is much faster</a:t>
            </a:r>
          </a:p>
          <a:p>
            <a:pPr eaLnBrk="1" hangingPunct="1"/>
            <a:r>
              <a:rPr lang="en-US" sz="1600" dirty="0">
                <a:latin typeface="Helvetica" charset="0"/>
                <a:cs typeface="Helvetica" charset="0"/>
              </a:rPr>
              <a:t>ix=find(x&gt;5);</a:t>
            </a:r>
          </a:p>
          <a:p>
            <a:pPr eaLnBrk="1" hangingPunct="1"/>
            <a:r>
              <a:rPr lang="en-US" sz="1600" dirty="0">
                <a:latin typeface="Helvetica" charset="0"/>
                <a:cs typeface="Helvetica" charset="0"/>
              </a:rPr>
              <a:t>y2=x(ix);</a:t>
            </a:r>
          </a:p>
          <a:p>
            <a:pPr eaLnBrk="1" hangingPunct="1"/>
            <a:endParaRPr lang="en-US" sz="1600" dirty="0">
              <a:latin typeface="Helvetica" charset="0"/>
              <a:cs typeface="Helvetica" charset="0"/>
            </a:endParaRPr>
          </a:p>
          <a:p>
            <a:pPr eaLnBrk="1" hangingPunct="1"/>
            <a:endParaRPr lang="en-US" sz="1600" dirty="0">
              <a:latin typeface="Helvetica" charset="0"/>
              <a:cs typeface="Helvetica" charset="0"/>
            </a:endParaRPr>
          </a:p>
        </p:txBody>
      </p:sp>
    </p:spTree>
    <p:extLst>
      <p:ext uri="{BB962C8B-B14F-4D97-AF65-F5344CB8AC3E}">
        <p14:creationId xmlns:p14="http://schemas.microsoft.com/office/powerpoint/2010/main" val="1537830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47800-9674-46DA-A00A-D25118C0B6A1}"/>
              </a:ext>
            </a:extLst>
          </p:cNvPr>
          <p:cNvSpPr>
            <a:spLocks noGrp="1"/>
          </p:cNvSpPr>
          <p:nvPr>
            <p:ph idx="1"/>
          </p:nvPr>
        </p:nvSpPr>
        <p:spPr>
          <a:xfrm>
            <a:off x="609600" y="304800"/>
            <a:ext cx="7772400" cy="914400"/>
          </a:xfrm>
        </p:spPr>
        <p:txBody>
          <a:bodyPr/>
          <a:lstStyle/>
          <a:p>
            <a:pPr marL="0" indent="0">
              <a:buNone/>
            </a:pPr>
            <a:r>
              <a:rPr lang="en-CA" dirty="0"/>
              <a:t>Added pictures to generate media folder bug</a:t>
            </a:r>
          </a:p>
        </p:txBody>
      </p:sp>
      <p:pic>
        <p:nvPicPr>
          <p:cNvPr id="5" name="Picture 4">
            <a:extLst>
              <a:ext uri="{FF2B5EF4-FFF2-40B4-BE49-F238E27FC236}">
                <a16:creationId xmlns:a16="http://schemas.microsoft.com/office/drawing/2014/main" id="{D27A5578-EA96-4962-8C7F-3AD0D04D316D}"/>
              </a:ext>
            </a:extLst>
          </p:cNvPr>
          <p:cNvPicPr>
            <a:picLocks noChangeAspect="1"/>
          </p:cNvPicPr>
          <p:nvPr/>
        </p:nvPicPr>
        <p:blipFill>
          <a:blip r:embed="rId2"/>
          <a:stretch>
            <a:fillRect/>
          </a:stretch>
        </p:blipFill>
        <p:spPr>
          <a:xfrm>
            <a:off x="914401" y="803213"/>
            <a:ext cx="5886604" cy="4225987"/>
          </a:xfrm>
          <a:prstGeom prst="rect">
            <a:avLst/>
          </a:prstGeom>
        </p:spPr>
      </p:pic>
      <p:pic>
        <p:nvPicPr>
          <p:cNvPr id="7" name="Picture 6">
            <a:extLst>
              <a:ext uri="{FF2B5EF4-FFF2-40B4-BE49-F238E27FC236}">
                <a16:creationId xmlns:a16="http://schemas.microsoft.com/office/drawing/2014/main" id="{293BC726-BC47-4A0B-9008-3ECCF0A54A43}"/>
              </a:ext>
            </a:extLst>
          </p:cNvPr>
          <p:cNvPicPr>
            <a:picLocks noChangeAspect="1"/>
          </p:cNvPicPr>
          <p:nvPr/>
        </p:nvPicPr>
        <p:blipFill>
          <a:blip r:embed="rId3"/>
          <a:stretch>
            <a:fillRect/>
          </a:stretch>
        </p:blipFill>
        <p:spPr>
          <a:xfrm>
            <a:off x="4229693" y="3247320"/>
            <a:ext cx="3999906" cy="3077261"/>
          </a:xfrm>
          <a:prstGeom prst="rect">
            <a:avLst/>
          </a:prstGeom>
        </p:spPr>
      </p:pic>
    </p:spTree>
    <p:extLst>
      <p:ext uri="{BB962C8B-B14F-4D97-AF65-F5344CB8AC3E}">
        <p14:creationId xmlns:p14="http://schemas.microsoft.com/office/powerpoint/2010/main" val="211325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4"/>
          <p:cNvSpPr>
            <a:spLocks noChangeArrowheads="1"/>
          </p:cNvSpPr>
          <p:nvPr/>
        </p:nvSpPr>
        <p:spPr bwMode="auto">
          <a:xfrm>
            <a:off x="914400" y="990600"/>
            <a:ext cx="7086600" cy="2895600"/>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8434" name="Rectangle 2"/>
          <p:cNvSpPr>
            <a:spLocks noGrp="1" noChangeArrowheads="1"/>
          </p:cNvSpPr>
          <p:nvPr>
            <p:ph type="title" idx="4294967295"/>
          </p:nvPr>
        </p:nvSpPr>
        <p:spPr>
          <a:xfrm>
            <a:off x="381000" y="228600"/>
            <a:ext cx="8458200" cy="685800"/>
          </a:xfrm>
        </p:spPr>
        <p:txBody>
          <a:bodyPr/>
          <a:lstStyle/>
          <a:p>
            <a:pPr eaLnBrk="1" hangingPunct="1"/>
            <a:r>
              <a:rPr lang="en-US" sz="2800">
                <a:solidFill>
                  <a:schemeClr val="tx1"/>
                </a:solidFill>
                <a:latin typeface="Arial" charset="0"/>
                <a:ea typeface="ＭＳ Ｐゴシック" charset="0"/>
                <a:cs typeface="ＭＳ Ｐゴシック" charset="0"/>
              </a:rPr>
              <a:t>Function Definition Line</a:t>
            </a:r>
          </a:p>
        </p:txBody>
      </p:sp>
      <p:sp>
        <p:nvSpPr>
          <p:cNvPr id="18435" name="Rectangle 5"/>
          <p:cNvSpPr>
            <a:spLocks noChangeArrowheads="1"/>
          </p:cNvSpPr>
          <p:nvPr/>
        </p:nvSpPr>
        <p:spPr bwMode="auto">
          <a:xfrm>
            <a:off x="2514600" y="1143000"/>
            <a:ext cx="306546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0" hangingPunct="0"/>
            <a:r>
              <a:rPr lang="en-US" sz="1800">
                <a:latin typeface="Courier" charset="0"/>
              </a:rPr>
              <a:t>function y = poly3(x)</a:t>
            </a:r>
          </a:p>
        </p:txBody>
      </p:sp>
      <p:sp>
        <p:nvSpPr>
          <p:cNvPr id="18436" name="Line 6"/>
          <p:cNvSpPr>
            <a:spLocks noChangeShapeType="1"/>
          </p:cNvSpPr>
          <p:nvPr/>
        </p:nvSpPr>
        <p:spPr bwMode="auto">
          <a:xfrm flipV="1">
            <a:off x="5257800" y="1524000"/>
            <a:ext cx="0" cy="762000"/>
          </a:xfrm>
          <a:prstGeom prst="line">
            <a:avLst/>
          </a:prstGeom>
          <a:noFill/>
          <a:ln w="28575">
            <a:solidFill>
              <a:srgbClr val="00804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8437" name="Line 7"/>
          <p:cNvSpPr>
            <a:spLocks noChangeShapeType="1"/>
          </p:cNvSpPr>
          <p:nvPr/>
        </p:nvSpPr>
        <p:spPr bwMode="auto">
          <a:xfrm flipV="1">
            <a:off x="4648200" y="1524000"/>
            <a:ext cx="0" cy="1295400"/>
          </a:xfrm>
          <a:prstGeom prst="line">
            <a:avLst/>
          </a:prstGeom>
          <a:noFill/>
          <a:ln w="28575">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8438" name="Line 8"/>
          <p:cNvSpPr>
            <a:spLocks noChangeShapeType="1"/>
          </p:cNvSpPr>
          <p:nvPr/>
        </p:nvSpPr>
        <p:spPr bwMode="auto">
          <a:xfrm flipV="1">
            <a:off x="3886200" y="1524000"/>
            <a:ext cx="0" cy="76200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8439" name="Text Box 9"/>
          <p:cNvSpPr txBox="1">
            <a:spLocks noChangeArrowheads="1"/>
          </p:cNvSpPr>
          <p:nvPr/>
        </p:nvSpPr>
        <p:spPr bwMode="auto">
          <a:xfrm>
            <a:off x="4191000" y="2870200"/>
            <a:ext cx="1371600" cy="711200"/>
          </a:xfrm>
          <a:prstGeom prst="rect">
            <a:avLst/>
          </a:prstGeom>
          <a:noFill/>
          <a:ln w="95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eaLnBrk="1" hangingPunct="1">
              <a:spcBef>
                <a:spcPct val="50000"/>
              </a:spcBef>
            </a:pPr>
            <a:r>
              <a:rPr lang="en-US" sz="2000">
                <a:latin typeface="Arial" charset="0"/>
              </a:rPr>
              <a:t>function name</a:t>
            </a:r>
          </a:p>
        </p:txBody>
      </p:sp>
      <p:sp>
        <p:nvSpPr>
          <p:cNvPr id="18440" name="Text Box 10"/>
          <p:cNvSpPr txBox="1">
            <a:spLocks noChangeArrowheads="1"/>
          </p:cNvSpPr>
          <p:nvPr/>
        </p:nvSpPr>
        <p:spPr bwMode="auto">
          <a:xfrm>
            <a:off x="5334000" y="2286000"/>
            <a:ext cx="2057400" cy="406400"/>
          </a:xfrm>
          <a:prstGeom prst="rect">
            <a:avLst/>
          </a:prstGeom>
          <a:noFill/>
          <a:ln w="9525">
            <a:solidFill>
              <a:srgbClr val="00804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eaLnBrk="1" hangingPunct="1">
              <a:spcBef>
                <a:spcPct val="50000"/>
              </a:spcBef>
            </a:pPr>
            <a:r>
              <a:rPr lang="en-US" sz="2000">
                <a:latin typeface="Arial" charset="0"/>
              </a:rPr>
              <a:t>input arguments</a:t>
            </a:r>
          </a:p>
        </p:txBody>
      </p:sp>
      <p:sp>
        <p:nvSpPr>
          <p:cNvPr id="18441" name="Text Box 11"/>
          <p:cNvSpPr txBox="1">
            <a:spLocks noChangeArrowheads="1"/>
          </p:cNvSpPr>
          <p:nvPr/>
        </p:nvSpPr>
        <p:spPr bwMode="auto">
          <a:xfrm>
            <a:off x="1981200" y="2286000"/>
            <a:ext cx="2362200" cy="406400"/>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eaLnBrk="1" hangingPunct="1">
              <a:spcBef>
                <a:spcPct val="50000"/>
              </a:spcBef>
            </a:pPr>
            <a:r>
              <a:rPr lang="en-US" sz="2000">
                <a:latin typeface="Arial" charset="0"/>
              </a:rPr>
              <a:t>output arguments</a:t>
            </a:r>
          </a:p>
        </p:txBody>
      </p:sp>
      <p:sp>
        <p:nvSpPr>
          <p:cNvPr id="18442" name="Rectangle 12"/>
          <p:cNvSpPr>
            <a:spLocks noChangeArrowheads="1"/>
          </p:cNvSpPr>
          <p:nvPr/>
        </p:nvSpPr>
        <p:spPr bwMode="auto">
          <a:xfrm>
            <a:off x="533400" y="4724400"/>
            <a:ext cx="79883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a:latin typeface="Courier" charset="0"/>
              </a:rPr>
              <a:t>function [volsum, gvadep]=getvol(mlong,mlatg,deg2km,mthick,mask)</a:t>
            </a:r>
            <a:endParaRPr lang="en-US"/>
          </a:p>
        </p:txBody>
      </p:sp>
      <p:sp>
        <p:nvSpPr>
          <p:cNvPr id="18443" name="Rectangle 13"/>
          <p:cNvSpPr>
            <a:spLocks noChangeArrowheads="1"/>
          </p:cNvSpPr>
          <p:nvPr/>
        </p:nvSpPr>
        <p:spPr bwMode="auto">
          <a:xfrm>
            <a:off x="609600" y="4343400"/>
            <a:ext cx="80216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a:latin typeface="Arial" charset="0"/>
              </a:rPr>
              <a:t>Can have more than one input argument and/or output argument, e.g.</a:t>
            </a:r>
          </a:p>
        </p:txBody>
      </p:sp>
      <p:sp>
        <p:nvSpPr>
          <p:cNvPr id="18444" name="Rectangle 13"/>
          <p:cNvSpPr>
            <a:spLocks noChangeArrowheads="1"/>
          </p:cNvSpPr>
          <p:nvPr/>
        </p:nvSpPr>
        <p:spPr bwMode="auto">
          <a:xfrm>
            <a:off x="1524000" y="5540375"/>
            <a:ext cx="66294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000">
                <a:solidFill>
                  <a:srgbClr val="0000FF"/>
                </a:solidFill>
                <a:latin typeface="Arial" charset="0"/>
              </a:rPr>
              <a:t>Matching the order of multiple input/output arguments is critical when calling the function from the main script</a:t>
            </a:r>
          </a:p>
        </p:txBody>
      </p:sp>
      <p:cxnSp>
        <p:nvCxnSpPr>
          <p:cNvPr id="18445" name="Straight Arrow Connector 16"/>
          <p:cNvCxnSpPr>
            <a:cxnSpLocks noChangeShapeType="1"/>
          </p:cNvCxnSpPr>
          <p:nvPr/>
        </p:nvCxnSpPr>
        <p:spPr bwMode="auto">
          <a:xfrm rot="5400000" flipH="1" flipV="1">
            <a:off x="4648994" y="5333206"/>
            <a:ext cx="609600" cy="1588"/>
          </a:xfrm>
          <a:prstGeom prst="straightConnector1">
            <a:avLst/>
          </a:prstGeom>
          <a:noFill/>
          <a:ln w="38100">
            <a:solidFill>
              <a:srgbClr val="0000FF"/>
            </a:solidFill>
            <a:round/>
            <a:headEnd/>
            <a:tailEnd type="arrow" w="med" len="med"/>
          </a:ln>
          <a:extLst>
            <a:ext uri="{909E8E84-426E-40dd-AFC4-6F175D3DCCD1}">
              <a14:hiddenFill xmlns:a14="http://schemas.microsoft.com/office/drawing/2010/main" xmlns="">
                <a:noFill/>
              </a14:hiddenFill>
            </a:ext>
          </a:extLst>
        </p:spPr>
      </p:cxnSp>
      <p:cxnSp>
        <p:nvCxnSpPr>
          <p:cNvPr id="18446" name="Straight Arrow Connector 17"/>
          <p:cNvCxnSpPr>
            <a:cxnSpLocks noChangeShapeType="1"/>
          </p:cNvCxnSpPr>
          <p:nvPr/>
        </p:nvCxnSpPr>
        <p:spPr bwMode="auto">
          <a:xfrm rot="5400000" flipH="1" flipV="1">
            <a:off x="5410994" y="5333206"/>
            <a:ext cx="609600" cy="1588"/>
          </a:xfrm>
          <a:prstGeom prst="straightConnector1">
            <a:avLst/>
          </a:prstGeom>
          <a:noFill/>
          <a:ln w="38100">
            <a:solidFill>
              <a:srgbClr val="0000FF"/>
            </a:solidFill>
            <a:round/>
            <a:headEnd/>
            <a:tailEnd type="arrow" w="med" len="med"/>
          </a:ln>
          <a:extLst>
            <a:ext uri="{909E8E84-426E-40dd-AFC4-6F175D3DCCD1}">
              <a14:hiddenFill xmlns:a14="http://schemas.microsoft.com/office/drawing/2010/main" xmlns="">
                <a:noFill/>
              </a14:hiddenFill>
            </a:ext>
          </a:extLst>
        </p:spPr>
      </p:cxnSp>
      <p:sp>
        <p:nvSpPr>
          <p:cNvPr id="18447" name="Text Box 11"/>
          <p:cNvSpPr txBox="1">
            <a:spLocks noChangeArrowheads="1"/>
          </p:cNvSpPr>
          <p:nvPr/>
        </p:nvSpPr>
        <p:spPr bwMode="auto">
          <a:xfrm>
            <a:off x="1066800" y="1676400"/>
            <a:ext cx="2362200" cy="40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eaLnBrk="1" hangingPunct="1">
              <a:spcBef>
                <a:spcPct val="50000"/>
              </a:spcBef>
            </a:pPr>
            <a:r>
              <a:rPr lang="en-US" sz="2000" i="1">
                <a:latin typeface="Arial" charset="0"/>
              </a:rPr>
              <a:t>function</a:t>
            </a:r>
            <a:r>
              <a:rPr lang="en-US" sz="2000">
                <a:latin typeface="Arial" charset="0"/>
              </a:rPr>
              <a:t> keyword</a:t>
            </a:r>
          </a:p>
        </p:txBody>
      </p:sp>
      <p:sp>
        <p:nvSpPr>
          <p:cNvPr id="18448" name="Line 8"/>
          <p:cNvSpPr>
            <a:spLocks noChangeShapeType="1"/>
          </p:cNvSpPr>
          <p:nvPr/>
        </p:nvSpPr>
        <p:spPr bwMode="auto">
          <a:xfrm flipV="1">
            <a:off x="2971800" y="1447800"/>
            <a:ext cx="0" cy="2286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5"/>
          <p:cNvSpPr>
            <a:spLocks noChangeArrowheads="1"/>
          </p:cNvSpPr>
          <p:nvPr/>
        </p:nvSpPr>
        <p:spPr bwMode="auto">
          <a:xfrm>
            <a:off x="1143000" y="1524000"/>
            <a:ext cx="6858000" cy="1752600"/>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20482" name="Rectangle 2"/>
          <p:cNvSpPr>
            <a:spLocks noGrp="1" noChangeArrowheads="1"/>
          </p:cNvSpPr>
          <p:nvPr>
            <p:ph type="title" idx="4294967295"/>
          </p:nvPr>
        </p:nvSpPr>
        <p:spPr>
          <a:xfrm>
            <a:off x="381000" y="228600"/>
            <a:ext cx="8458200" cy="685800"/>
          </a:xfrm>
        </p:spPr>
        <p:txBody>
          <a:bodyPr/>
          <a:lstStyle/>
          <a:p>
            <a:pPr eaLnBrk="1" hangingPunct="1"/>
            <a:r>
              <a:rPr lang="en-US" sz="2800">
                <a:solidFill>
                  <a:schemeClr val="tx1"/>
                </a:solidFill>
                <a:latin typeface="Arial" charset="0"/>
                <a:ea typeface="ＭＳ Ｐゴシック" charset="0"/>
                <a:cs typeface="ＭＳ Ｐゴシック" charset="0"/>
              </a:rPr>
              <a:t>H1 Lines and Help</a:t>
            </a:r>
          </a:p>
        </p:txBody>
      </p:sp>
      <p:sp>
        <p:nvSpPr>
          <p:cNvPr id="20483" name="Rectangle 4"/>
          <p:cNvSpPr>
            <a:spLocks noChangeArrowheads="1"/>
          </p:cNvSpPr>
          <p:nvPr/>
        </p:nvSpPr>
        <p:spPr bwMode="auto">
          <a:xfrm>
            <a:off x="1143000" y="1219200"/>
            <a:ext cx="6769100" cy="278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0" hangingPunct="0"/>
            <a:r>
              <a:rPr lang="en-US" sz="1600" dirty="0">
                <a:latin typeface="Courier" charset="0"/>
              </a:rPr>
              <a:t>function y = poly3(x)</a:t>
            </a:r>
          </a:p>
          <a:p>
            <a:pPr eaLnBrk="0" hangingPunct="0"/>
            <a:r>
              <a:rPr lang="en-US" sz="1600" dirty="0">
                <a:latin typeface="Courier" charset="0"/>
              </a:rPr>
              <a:t>%</a:t>
            </a:r>
          </a:p>
          <a:p>
            <a:pPr eaLnBrk="0" hangingPunct="0"/>
            <a:r>
              <a:rPr lang="en-US" sz="1600" dirty="0">
                <a:latin typeface="Courier" charset="0"/>
              </a:rPr>
              <a:t>% Evaluates a cubic polynomial y = a*x + b*x^2 + c*x^3</a:t>
            </a:r>
          </a:p>
          <a:p>
            <a:pPr eaLnBrk="0" hangingPunct="0"/>
            <a:r>
              <a:rPr lang="en-US" sz="1600" dirty="0">
                <a:latin typeface="Courier" charset="0"/>
              </a:rPr>
              <a:t>% where a=1, b=-1, c=2</a:t>
            </a:r>
          </a:p>
          <a:p>
            <a:pPr eaLnBrk="0" hangingPunct="0"/>
            <a:r>
              <a:rPr lang="en-US" sz="1600" dirty="0">
                <a:latin typeface="Courier" charset="0"/>
              </a:rPr>
              <a:t>% </a:t>
            </a:r>
          </a:p>
          <a:p>
            <a:pPr eaLnBrk="0" hangingPunct="0"/>
            <a:r>
              <a:rPr lang="en-US" sz="1600" dirty="0">
                <a:latin typeface="Courier" charset="0"/>
              </a:rPr>
              <a:t>% Input:    x</a:t>
            </a:r>
          </a:p>
          <a:p>
            <a:pPr eaLnBrk="0" hangingPunct="0"/>
            <a:r>
              <a:rPr lang="en-US" sz="1600" dirty="0">
                <a:latin typeface="Courier" charset="0"/>
              </a:rPr>
              <a:t>% Output:   y = a*x + b*x^2 + c*x^3</a:t>
            </a:r>
          </a:p>
          <a:p>
            <a:pPr eaLnBrk="0" hangingPunct="0"/>
            <a:r>
              <a:rPr lang="en-US" sz="1600" dirty="0">
                <a:latin typeface="Courier" charset="0"/>
              </a:rPr>
              <a:t>%</a:t>
            </a:r>
          </a:p>
          <a:p>
            <a:pPr eaLnBrk="0" hangingPunct="0"/>
            <a:endParaRPr lang="en-US" sz="1600" dirty="0">
              <a:latin typeface="Courier" charset="0"/>
            </a:endParaRPr>
          </a:p>
          <a:p>
            <a:pPr eaLnBrk="0" hangingPunct="0"/>
            <a:r>
              <a:rPr lang="en-US" sz="1600" dirty="0">
                <a:latin typeface="Courier" charset="0"/>
              </a:rPr>
              <a:t>a = 1;</a:t>
            </a:r>
          </a:p>
          <a:p>
            <a:pPr eaLnBrk="0" hangingPunct="0"/>
            <a:r>
              <a:rPr lang="en-US" sz="1600" dirty="0" err="1">
                <a:latin typeface="Courier" charset="0"/>
              </a:rPr>
              <a:t>etc</a:t>
            </a:r>
            <a:endParaRPr lang="en-US" sz="1600" dirty="0">
              <a:latin typeface="Courier" charset="0"/>
            </a:endParaRPr>
          </a:p>
        </p:txBody>
      </p:sp>
      <p:sp>
        <p:nvSpPr>
          <p:cNvPr id="20484" name="Rectangle 2"/>
          <p:cNvSpPr>
            <a:spLocks noChangeArrowheads="1"/>
          </p:cNvSpPr>
          <p:nvPr/>
        </p:nvSpPr>
        <p:spPr bwMode="auto">
          <a:xfrm>
            <a:off x="533400" y="4343400"/>
            <a:ext cx="8458200" cy="198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r>
              <a:rPr lang="en-US" sz="2000">
                <a:latin typeface="Arial" charset="0"/>
              </a:rPr>
              <a:t>The H1 Lines are the comment block immediately after function definition line, before first line of the code.  </a:t>
            </a:r>
            <a:br>
              <a:rPr lang="en-US" sz="2000">
                <a:latin typeface="Arial" charset="0"/>
              </a:rPr>
            </a:br>
            <a:br>
              <a:rPr lang="en-US" sz="2000">
                <a:latin typeface="Arial" charset="0"/>
              </a:rPr>
            </a:br>
            <a:r>
              <a:rPr lang="en-US" sz="2000">
                <a:latin typeface="Arial" charset="0"/>
              </a:rPr>
              <a:t>They should explain what the function does, the input and output arguments and any checks that are performed.</a:t>
            </a:r>
            <a:br>
              <a:rPr lang="en-US" sz="2000">
                <a:latin typeface="Arial" charset="0"/>
              </a:rPr>
            </a:br>
            <a:br>
              <a:rPr lang="en-US" sz="2000">
                <a:latin typeface="Arial" charset="0"/>
              </a:rPr>
            </a:br>
            <a:r>
              <a:rPr lang="en-US" sz="2000">
                <a:latin typeface="Arial" charset="0"/>
              </a:rPr>
              <a:t>They appear in the command window when you type e.g.,</a:t>
            </a:r>
            <a:br>
              <a:rPr lang="en-US" sz="2000">
                <a:latin typeface="Arial" charset="0"/>
              </a:rPr>
            </a:br>
            <a:r>
              <a:rPr lang="en-US" sz="1600">
                <a:latin typeface="Courier" charset="0"/>
              </a:rPr>
              <a:t>&gt;&gt; help poly3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5"/>
          <p:cNvSpPr>
            <a:spLocks noChangeArrowheads="1"/>
          </p:cNvSpPr>
          <p:nvPr/>
        </p:nvSpPr>
        <p:spPr bwMode="auto">
          <a:xfrm>
            <a:off x="685800" y="3733800"/>
            <a:ext cx="6858000" cy="1752600"/>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22530" name="Rectangle 2"/>
          <p:cNvSpPr>
            <a:spLocks noGrp="1" noChangeArrowheads="1"/>
          </p:cNvSpPr>
          <p:nvPr>
            <p:ph type="title" idx="4294967295"/>
          </p:nvPr>
        </p:nvSpPr>
        <p:spPr>
          <a:xfrm>
            <a:off x="381000" y="228600"/>
            <a:ext cx="8458200" cy="685800"/>
          </a:xfrm>
        </p:spPr>
        <p:txBody>
          <a:bodyPr/>
          <a:lstStyle/>
          <a:p>
            <a:pPr eaLnBrk="1" hangingPunct="1"/>
            <a:r>
              <a:rPr lang="en-US" sz="2800">
                <a:solidFill>
                  <a:schemeClr val="tx1"/>
                </a:solidFill>
                <a:latin typeface="Arial" charset="0"/>
                <a:ea typeface="ＭＳ Ｐゴシック" charset="0"/>
                <a:cs typeface="ＭＳ Ｐゴシック" charset="0"/>
              </a:rPr>
              <a:t>Function Body</a:t>
            </a:r>
          </a:p>
        </p:txBody>
      </p:sp>
      <p:sp>
        <p:nvSpPr>
          <p:cNvPr id="22531" name="Rectangle 4"/>
          <p:cNvSpPr>
            <a:spLocks noChangeArrowheads="1"/>
          </p:cNvSpPr>
          <p:nvPr/>
        </p:nvSpPr>
        <p:spPr bwMode="auto">
          <a:xfrm>
            <a:off x="685800" y="1447800"/>
            <a:ext cx="7664854" cy="452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0" hangingPunct="0"/>
            <a:r>
              <a:rPr lang="en-US" sz="1800" dirty="0">
                <a:latin typeface="Courier" charset="0"/>
              </a:rPr>
              <a:t>function y = poly3(x)</a:t>
            </a:r>
          </a:p>
          <a:p>
            <a:pPr eaLnBrk="0" hangingPunct="0"/>
            <a:r>
              <a:rPr lang="en-US" sz="1800" dirty="0">
                <a:latin typeface="Courier" charset="0"/>
              </a:rPr>
              <a:t>%</a:t>
            </a:r>
          </a:p>
          <a:p>
            <a:pPr eaLnBrk="0" hangingPunct="0"/>
            <a:r>
              <a:rPr lang="en-US" sz="1800" dirty="0">
                <a:latin typeface="Courier" charset="0"/>
              </a:rPr>
              <a:t>% Evaluates a cubic polynomial y = a*x + b*x^2 + c*x^3</a:t>
            </a:r>
          </a:p>
          <a:p>
            <a:pPr eaLnBrk="0" hangingPunct="0"/>
            <a:r>
              <a:rPr lang="en-US" sz="1800" dirty="0">
                <a:latin typeface="Courier" charset="0"/>
              </a:rPr>
              <a:t>% where a=1, b=-1, c=2</a:t>
            </a:r>
          </a:p>
          <a:p>
            <a:pPr eaLnBrk="0" hangingPunct="0"/>
            <a:r>
              <a:rPr lang="en-US" sz="1800" dirty="0">
                <a:latin typeface="Courier" charset="0"/>
              </a:rPr>
              <a:t>% </a:t>
            </a:r>
          </a:p>
          <a:p>
            <a:pPr eaLnBrk="0" hangingPunct="0"/>
            <a:r>
              <a:rPr lang="en-US" sz="1800" dirty="0">
                <a:latin typeface="Courier" charset="0"/>
              </a:rPr>
              <a:t>% Input:    x</a:t>
            </a:r>
          </a:p>
          <a:p>
            <a:pPr eaLnBrk="0" hangingPunct="0"/>
            <a:r>
              <a:rPr lang="en-US" sz="1800" dirty="0">
                <a:latin typeface="Courier" charset="0"/>
              </a:rPr>
              <a:t>% Output:   y = a*x + b*x^2 + c*x^3</a:t>
            </a:r>
          </a:p>
          <a:p>
            <a:pPr eaLnBrk="0" hangingPunct="0"/>
            <a:r>
              <a:rPr lang="en-US" sz="1800" dirty="0">
                <a:latin typeface="Courier" charset="0"/>
              </a:rPr>
              <a:t>%</a:t>
            </a:r>
          </a:p>
          <a:p>
            <a:pPr eaLnBrk="0" hangingPunct="0"/>
            <a:endParaRPr lang="en-US" sz="1800" dirty="0">
              <a:latin typeface="Courier" charset="0"/>
            </a:endParaRPr>
          </a:p>
          <a:p>
            <a:pPr eaLnBrk="0" hangingPunct="0"/>
            <a:r>
              <a:rPr lang="en-US" sz="1800" dirty="0">
                <a:latin typeface="Courier" charset="0"/>
              </a:rPr>
              <a:t>a = 1;</a:t>
            </a:r>
          </a:p>
          <a:p>
            <a:pPr eaLnBrk="0" hangingPunct="0"/>
            <a:r>
              <a:rPr lang="en-US" sz="1800" dirty="0">
                <a:latin typeface="Courier" charset="0"/>
              </a:rPr>
              <a:t>b = -1;</a:t>
            </a:r>
          </a:p>
          <a:p>
            <a:pPr eaLnBrk="0" hangingPunct="0"/>
            <a:r>
              <a:rPr lang="en-US" sz="1800" dirty="0">
                <a:latin typeface="Courier" charset="0"/>
              </a:rPr>
              <a:t>c = 2;</a:t>
            </a:r>
          </a:p>
          <a:p>
            <a:pPr eaLnBrk="0" hangingPunct="0"/>
            <a:endParaRPr lang="en-US" sz="1800" dirty="0">
              <a:latin typeface="Courier" charset="0"/>
            </a:endParaRPr>
          </a:p>
          <a:p>
            <a:pPr eaLnBrk="0" hangingPunct="0"/>
            <a:r>
              <a:rPr lang="en-US" sz="1800" dirty="0">
                <a:latin typeface="Courier" charset="0"/>
              </a:rPr>
              <a:t>y = a*x + b*x^2 + c*x^3;⁣</a:t>
            </a:r>
          </a:p>
          <a:p>
            <a:pPr eaLnBrk="0" hangingPunct="0"/>
            <a:endParaRPr lang="en-US" sz="1800" dirty="0">
              <a:latin typeface="Courier" charset="0"/>
            </a:endParaRPr>
          </a:p>
          <a:p>
            <a:pPr eaLnBrk="0" hangingPunct="0"/>
            <a:r>
              <a:rPr lang="en-US" sz="1800" dirty="0">
                <a:latin typeface="Courier" charset="0"/>
              </a:rPr>
              <a:t>end</a:t>
            </a:r>
          </a:p>
        </p:txBody>
      </p:sp>
      <p:sp>
        <p:nvSpPr>
          <p:cNvPr id="22532" name="TextBox 4"/>
          <p:cNvSpPr txBox="1">
            <a:spLocks noChangeArrowheads="1"/>
          </p:cNvSpPr>
          <p:nvPr/>
        </p:nvSpPr>
        <p:spPr bwMode="auto">
          <a:xfrm>
            <a:off x="2209800" y="5938838"/>
            <a:ext cx="4267200" cy="46196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eaLnBrk="1" hangingPunct="1"/>
            <a:r>
              <a:rPr lang="en-US" sz="2400">
                <a:latin typeface="Helvetica" charset="0"/>
                <a:cs typeface="Helvetica" charset="0"/>
              </a:rPr>
              <a:t>a, b, c, x, y are </a:t>
            </a:r>
            <a:r>
              <a:rPr lang="en-US" sz="2400" i="1">
                <a:latin typeface="Helvetica" charset="0"/>
                <a:cs typeface="Helvetica" charset="0"/>
              </a:rPr>
              <a:t>local </a:t>
            </a:r>
            <a:r>
              <a:rPr lang="en-US" sz="2400">
                <a:latin typeface="Helvetica" charset="0"/>
                <a:cs typeface="Helvetica" charset="0"/>
              </a:rPr>
              <a:t>variables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762000" y="1752600"/>
            <a:ext cx="7772400" cy="1143000"/>
          </a:xfrm>
        </p:spPr>
        <p:txBody>
          <a:bodyPr/>
          <a:lstStyle/>
          <a:p>
            <a:r>
              <a:rPr lang="en-US" dirty="0">
                <a:latin typeface="Arial" charset="0"/>
                <a:ea typeface="ＭＳ Ｐゴシック" charset="0"/>
                <a:cs typeface="Arial" charset="0"/>
              </a:rPr>
              <a:t>Worksheet 1</a:t>
            </a:r>
            <a:br>
              <a:rPr lang="en-US" dirty="0">
                <a:latin typeface="Arial" charset="0"/>
                <a:ea typeface="ＭＳ Ｐゴシック" charset="0"/>
                <a:cs typeface="Arial" charset="0"/>
              </a:rPr>
            </a:br>
            <a:r>
              <a:rPr lang="en-US" dirty="0">
                <a:latin typeface="Arial" charset="0"/>
                <a:ea typeface="ＭＳ Ｐゴシック" charset="0"/>
                <a:cs typeface="Arial" charset="0"/>
              </a:rPr>
              <a:t>Exercise 1</a:t>
            </a:r>
          </a:p>
        </p:txBody>
      </p:sp>
    </p:spTree>
    <p:extLst>
      <p:ext uri="{BB962C8B-B14F-4D97-AF65-F5344CB8AC3E}">
        <p14:creationId xmlns:p14="http://schemas.microsoft.com/office/powerpoint/2010/main" val="94577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ChangeArrowheads="1"/>
          </p:cNvSpPr>
          <p:nvPr/>
        </p:nvSpPr>
        <p:spPr bwMode="auto">
          <a:xfrm>
            <a:off x="457200" y="304800"/>
            <a:ext cx="84582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r>
              <a:rPr lang="en-US" sz="2800">
                <a:latin typeface="Arial" charset="0"/>
              </a:rPr>
              <a:t>Function Call from Main Script</a:t>
            </a:r>
          </a:p>
        </p:txBody>
      </p:sp>
      <p:sp>
        <p:nvSpPr>
          <p:cNvPr id="24578" name="Rectangle 18"/>
          <p:cNvSpPr>
            <a:spLocks noChangeArrowheads="1"/>
          </p:cNvSpPr>
          <p:nvPr/>
        </p:nvSpPr>
        <p:spPr bwMode="auto">
          <a:xfrm>
            <a:off x="3657600" y="1371600"/>
            <a:ext cx="1830388" cy="641350"/>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0" hangingPunct="0"/>
            <a:r>
              <a:rPr lang="en-US" sz="1800">
                <a:latin typeface="Courier" charset="0"/>
              </a:rPr>
              <a:t>t=12;</a:t>
            </a:r>
          </a:p>
          <a:p>
            <a:pPr eaLnBrk="0" hangingPunct="0"/>
            <a:r>
              <a:rPr lang="en-US" sz="1800">
                <a:latin typeface="Courier" charset="0"/>
              </a:rPr>
              <a:t>a = poly3(t)</a:t>
            </a:r>
          </a:p>
        </p:txBody>
      </p:sp>
      <p:grpSp>
        <p:nvGrpSpPr>
          <p:cNvPr id="2" name="Group 17"/>
          <p:cNvGrpSpPr>
            <a:grpSpLocks/>
          </p:cNvGrpSpPr>
          <p:nvPr/>
        </p:nvGrpSpPr>
        <p:grpSpPr bwMode="auto">
          <a:xfrm>
            <a:off x="228600" y="2895600"/>
            <a:ext cx="8153400" cy="2122391"/>
            <a:chOff x="228600" y="2895600"/>
            <a:chExt cx="8153401" cy="2121835"/>
          </a:xfrm>
        </p:grpSpPr>
        <p:sp>
          <p:nvSpPr>
            <p:cNvPr id="24581" name="Rectangle 12"/>
            <p:cNvSpPr>
              <a:spLocks noChangeArrowheads="1"/>
            </p:cNvSpPr>
            <p:nvPr/>
          </p:nvSpPr>
          <p:spPr bwMode="auto">
            <a:xfrm>
              <a:off x="304800" y="3505200"/>
              <a:ext cx="79883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a:latin typeface="Courier" charset="0"/>
                </a:rPr>
                <a:t>function [volsum, gvadep]=getvol(mlong,mlatg,deg2km,mthick,mask)</a:t>
              </a:r>
              <a:endParaRPr lang="en-US"/>
            </a:p>
          </p:txBody>
        </p:sp>
        <p:sp>
          <p:nvSpPr>
            <p:cNvPr id="24582" name="Rectangle 13"/>
            <p:cNvSpPr>
              <a:spLocks noChangeArrowheads="1"/>
            </p:cNvSpPr>
            <p:nvPr/>
          </p:nvSpPr>
          <p:spPr bwMode="auto">
            <a:xfrm>
              <a:off x="228601" y="2895600"/>
              <a:ext cx="81534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000" u="sng">
                  <a:latin typeface="Arial" charset="0"/>
                </a:rPr>
                <a:t>Example 2:</a:t>
              </a:r>
              <a:r>
                <a:rPr lang="en-US" sz="2000">
                  <a:latin typeface="Arial" charset="0"/>
                </a:rPr>
                <a:t>  our example from earlier for the following function</a:t>
              </a:r>
            </a:p>
          </p:txBody>
        </p:sp>
        <p:sp>
          <p:nvSpPr>
            <p:cNvPr id="24583" name="Rectangle 18"/>
            <p:cNvSpPr>
              <a:spLocks noChangeArrowheads="1"/>
            </p:cNvSpPr>
            <p:nvPr/>
          </p:nvSpPr>
          <p:spPr bwMode="auto">
            <a:xfrm>
              <a:off x="304800" y="4648200"/>
              <a:ext cx="6418157" cy="369235"/>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0" hangingPunct="0"/>
              <a:r>
                <a:rPr lang="en-US" sz="1800" dirty="0">
                  <a:latin typeface="Courier" charset="0"/>
                </a:rPr>
                <a:t>[vol1, dep1]=</a:t>
              </a:r>
              <a:r>
                <a:rPr lang="en-US" sz="1800" dirty="0" err="1">
                  <a:latin typeface="Courier" charset="0"/>
                </a:rPr>
                <a:t>getvol</a:t>
              </a:r>
              <a:r>
                <a:rPr lang="en-US" sz="1800" dirty="0">
                  <a:latin typeface="Courier" charset="0"/>
                </a:rPr>
                <a:t>(lon,lat,d2km,mthick,mask)</a:t>
              </a:r>
            </a:p>
          </p:txBody>
        </p:sp>
        <p:sp>
          <p:nvSpPr>
            <p:cNvPr id="24584" name="Rectangle 13"/>
            <p:cNvSpPr>
              <a:spLocks noChangeArrowheads="1"/>
            </p:cNvSpPr>
            <p:nvPr/>
          </p:nvSpPr>
          <p:spPr bwMode="auto">
            <a:xfrm>
              <a:off x="228600" y="4038600"/>
              <a:ext cx="81534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000">
                  <a:latin typeface="Arial" charset="0"/>
                </a:rPr>
                <a:t>Function call from main script could look like:</a:t>
              </a:r>
            </a:p>
          </p:txBody>
        </p:sp>
      </p:grpSp>
      <p:sp>
        <p:nvSpPr>
          <p:cNvPr id="17" name="Rectangle 13"/>
          <p:cNvSpPr>
            <a:spLocks noChangeArrowheads="1"/>
          </p:cNvSpPr>
          <p:nvPr/>
        </p:nvSpPr>
        <p:spPr bwMode="auto">
          <a:xfrm>
            <a:off x="304800" y="5334000"/>
            <a:ext cx="85344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800">
                <a:solidFill>
                  <a:srgbClr val="0000FF"/>
                </a:solidFill>
                <a:latin typeface="Arial" charset="0"/>
              </a:rPr>
              <a:t>Note that the variables in the main script can have either the same (mthick, mask) OR different (e.g., vol1, dep1, lon, lat,d2km) names from inside the function.  This brings us to the topic of how arguments are passed from the script to a function….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762000" y="1752600"/>
            <a:ext cx="7772400" cy="1143000"/>
          </a:xfrm>
        </p:spPr>
        <p:txBody>
          <a:bodyPr/>
          <a:lstStyle/>
          <a:p>
            <a:r>
              <a:rPr lang="en-US" dirty="0">
                <a:latin typeface="Arial" charset="0"/>
                <a:ea typeface="ＭＳ Ｐゴシック" charset="0"/>
                <a:cs typeface="Arial" charset="0"/>
              </a:rPr>
              <a:t>Worksheet 1</a:t>
            </a:r>
            <a:br>
              <a:rPr lang="en-US" dirty="0">
                <a:latin typeface="Arial" charset="0"/>
                <a:ea typeface="ＭＳ Ｐゴシック" charset="0"/>
                <a:cs typeface="Arial" charset="0"/>
              </a:rPr>
            </a:br>
            <a:r>
              <a:rPr lang="en-US" dirty="0">
                <a:latin typeface="Arial" charset="0"/>
                <a:ea typeface="ＭＳ Ｐゴシック" charset="0"/>
                <a:cs typeface="Arial" charset="0"/>
              </a:rPr>
              <a:t>Exercise 2</a:t>
            </a:r>
          </a:p>
        </p:txBody>
      </p:sp>
    </p:spTree>
    <p:extLst>
      <p:ext uri="{BB962C8B-B14F-4D97-AF65-F5344CB8AC3E}">
        <p14:creationId xmlns:p14="http://schemas.microsoft.com/office/powerpoint/2010/main" val="692626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a:xfrm>
            <a:off x="381000" y="228600"/>
            <a:ext cx="8458200" cy="685800"/>
          </a:xfrm>
        </p:spPr>
        <p:txBody>
          <a:bodyPr/>
          <a:lstStyle/>
          <a:p>
            <a:pPr eaLnBrk="1" hangingPunct="1"/>
            <a:r>
              <a:rPr lang="en-US" sz="2800">
                <a:solidFill>
                  <a:schemeClr val="tx1"/>
                </a:solidFill>
                <a:latin typeface="Arial" charset="0"/>
                <a:ea typeface="ＭＳ Ｐゴシック" charset="0"/>
                <a:cs typeface="ＭＳ Ｐゴシック" charset="0"/>
              </a:rPr>
              <a:t>Returning from a Function</a:t>
            </a:r>
          </a:p>
        </p:txBody>
      </p:sp>
      <p:sp>
        <p:nvSpPr>
          <p:cNvPr id="29698" name="TextBox 2"/>
          <p:cNvSpPr txBox="1">
            <a:spLocks noChangeArrowheads="1"/>
          </p:cNvSpPr>
          <p:nvPr/>
        </p:nvSpPr>
        <p:spPr bwMode="auto">
          <a:xfrm>
            <a:off x="685800" y="1447800"/>
            <a:ext cx="7924800"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609600" indent="-609600"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eaLnBrk="1" hangingPunct="1"/>
            <a:r>
              <a:rPr lang="en-US" sz="2000" dirty="0">
                <a:latin typeface="Arial" charset="0"/>
                <a:cs typeface="Arial" charset="0"/>
              </a:rPr>
              <a:t>A function returns control to the main script when the first of the following occur:</a:t>
            </a:r>
          </a:p>
          <a:p>
            <a:pPr eaLnBrk="1" hangingPunct="1">
              <a:buFont typeface="Arial" charset="0"/>
              <a:buAutoNum type="arabicPeriod"/>
            </a:pPr>
            <a:endParaRPr lang="en-US" sz="2000" dirty="0">
              <a:latin typeface="Arial" charset="0"/>
              <a:cs typeface="Arial" charset="0"/>
            </a:endParaRPr>
          </a:p>
          <a:p>
            <a:pPr eaLnBrk="1" hangingPunct="1">
              <a:buFont typeface="Arial" charset="0"/>
              <a:buAutoNum type="arabicPeriod"/>
            </a:pPr>
            <a:r>
              <a:rPr lang="en-US" sz="2000" dirty="0">
                <a:latin typeface="Arial" charset="0"/>
                <a:cs typeface="Arial" charset="0"/>
              </a:rPr>
              <a:t>The end of the code is reached</a:t>
            </a:r>
          </a:p>
          <a:p>
            <a:pPr eaLnBrk="1" hangingPunct="1">
              <a:buFont typeface="Arial" charset="0"/>
              <a:buAutoNum type="arabicPeriod"/>
            </a:pPr>
            <a:r>
              <a:rPr lang="en-US" sz="2000" dirty="0">
                <a:latin typeface="Arial" charset="0"/>
                <a:cs typeface="Arial" charset="0"/>
              </a:rPr>
              <a:t>The word </a:t>
            </a:r>
            <a:r>
              <a:rPr lang="ja-JP" altLang="en-US" sz="2000" dirty="0">
                <a:latin typeface="Arial" charset="0"/>
                <a:cs typeface="Arial" charset="0"/>
              </a:rPr>
              <a:t>“</a:t>
            </a:r>
            <a:r>
              <a:rPr lang="en-US" altLang="ja-JP" sz="2000" dirty="0">
                <a:latin typeface="Arial" charset="0"/>
                <a:cs typeface="Arial" charset="0"/>
              </a:rPr>
              <a:t>return</a:t>
            </a:r>
            <a:r>
              <a:rPr lang="ja-JP" altLang="en-US" sz="2000" dirty="0">
                <a:latin typeface="Arial" charset="0"/>
                <a:cs typeface="Arial" charset="0"/>
              </a:rPr>
              <a:t>”</a:t>
            </a:r>
            <a:r>
              <a:rPr lang="en-US" altLang="ja-JP" sz="2000" dirty="0">
                <a:latin typeface="Arial" charset="0"/>
                <a:cs typeface="Arial" charset="0"/>
              </a:rPr>
              <a:t> is reached</a:t>
            </a:r>
          </a:p>
          <a:p>
            <a:pPr eaLnBrk="1" hangingPunct="1">
              <a:buFont typeface="Arial" charset="0"/>
              <a:buAutoNum type="arabicPeriod"/>
            </a:pPr>
            <a:r>
              <a:rPr lang="en-US" sz="2000" dirty="0">
                <a:latin typeface="Arial" charset="0"/>
                <a:cs typeface="Arial" charset="0"/>
              </a:rPr>
              <a:t>The word </a:t>
            </a:r>
            <a:r>
              <a:rPr lang="ja-JP" altLang="en-US" sz="2000" dirty="0">
                <a:latin typeface="Arial" charset="0"/>
                <a:cs typeface="Arial" charset="0"/>
              </a:rPr>
              <a:t>“</a:t>
            </a:r>
            <a:r>
              <a:rPr lang="en-US" altLang="ja-JP" sz="2000" dirty="0">
                <a:latin typeface="Arial" charset="0"/>
                <a:cs typeface="Arial" charset="0"/>
              </a:rPr>
              <a:t>error</a:t>
            </a:r>
            <a:r>
              <a:rPr lang="ja-JP" altLang="en-US" sz="2000" dirty="0">
                <a:latin typeface="Arial" charset="0"/>
                <a:cs typeface="Arial" charset="0"/>
              </a:rPr>
              <a:t>”</a:t>
            </a:r>
            <a:r>
              <a:rPr lang="en-US" altLang="ja-JP" sz="2000" dirty="0">
                <a:latin typeface="Arial" charset="0"/>
                <a:cs typeface="Arial" charset="0"/>
              </a:rPr>
              <a:t> is reached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762000" y="1752600"/>
            <a:ext cx="7772400" cy="1143000"/>
          </a:xfrm>
        </p:spPr>
        <p:txBody>
          <a:bodyPr/>
          <a:lstStyle/>
          <a:p>
            <a:r>
              <a:rPr lang="en-US" dirty="0">
                <a:latin typeface="Arial" charset="0"/>
                <a:ea typeface="ＭＳ Ｐゴシック" charset="0"/>
                <a:cs typeface="Arial" charset="0"/>
              </a:rPr>
              <a:t>Worksheet 1</a:t>
            </a:r>
            <a:br>
              <a:rPr lang="en-US" dirty="0">
                <a:latin typeface="Arial" charset="0"/>
                <a:ea typeface="ＭＳ Ｐゴシック" charset="0"/>
                <a:cs typeface="Arial" charset="0"/>
              </a:rPr>
            </a:br>
            <a:r>
              <a:rPr lang="en-US" dirty="0">
                <a:latin typeface="Arial" charset="0"/>
                <a:ea typeface="ＭＳ Ｐゴシック" charset="0"/>
                <a:cs typeface="Arial" charset="0"/>
              </a:rPr>
              <a:t>Exercise 3</a:t>
            </a:r>
          </a:p>
        </p:txBody>
      </p:sp>
    </p:spTree>
    <p:extLst>
      <p:ext uri="{BB962C8B-B14F-4D97-AF65-F5344CB8AC3E}">
        <p14:creationId xmlns:p14="http://schemas.microsoft.com/office/powerpoint/2010/main" val="3652694745"/>
      </p:ext>
    </p:extLst>
  </p:cSld>
  <p:clrMapOvr>
    <a:masterClrMapping/>
  </p:clrMapOvr>
</p:sld>
</file>

<file path=ppt/theme/theme1.xml><?xml version="1.0" encoding="utf-8"?>
<a:theme xmlns:a="http://schemas.openxmlformats.org/drawingml/2006/main" name="Blank Presentation">
  <a:themeElements>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a:ln>
              <a:noFill/>
            </a:ln>
            <a:solidFill>
              <a:schemeClr val="tx1"/>
            </a:solidFill>
            <a:effectLst/>
            <a:latin typeface="Comic Sans MS" pitchFamily="-11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a:ln>
              <a:noFill/>
            </a:ln>
            <a:solidFill>
              <a:schemeClr val="tx1"/>
            </a:solidFill>
            <a:effectLst/>
            <a:latin typeface="Comic Sans MS" pitchFamily="-112"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18103</TotalTime>
  <Words>892</Words>
  <Application>Microsoft Office PowerPoint</Application>
  <PresentationFormat>On-screen Show (4:3)</PresentationFormat>
  <Paragraphs>123</Paragraphs>
  <Slides>13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Comic Sans MS</vt:lpstr>
      <vt:lpstr>Courier</vt:lpstr>
      <vt:lpstr>Helvetica</vt:lpstr>
      <vt:lpstr>Times</vt:lpstr>
      <vt:lpstr>Blank Presentation</vt:lpstr>
      <vt:lpstr> Week 8:  Procedural Abstraction Writing and Using functions</vt:lpstr>
      <vt:lpstr>Function Definition Line</vt:lpstr>
      <vt:lpstr>H1 Lines and Help</vt:lpstr>
      <vt:lpstr>Function Body</vt:lpstr>
      <vt:lpstr>Worksheet 1 Exercise 1</vt:lpstr>
      <vt:lpstr>PowerPoint Presentation</vt:lpstr>
      <vt:lpstr>Worksheet 1 Exercise 2</vt:lpstr>
      <vt:lpstr>Returning from a Function</vt:lpstr>
      <vt:lpstr>Worksheet 1 Exercise 3</vt:lpstr>
      <vt:lpstr>Subfunctions</vt:lpstr>
      <vt:lpstr>Worksheet 1 Exercises 4, 5 and 6</vt:lpstr>
      <vt:lpstr> Logical Indexing:   Prep for worksheet 2 on Thurs</vt:lpstr>
      <vt:lpstr>PowerPoint Presentation</vt:lpstr>
    </vt:vector>
  </TitlesOfParts>
  <Company>IGPP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Seismic Experiments</dc:title>
  <dc:creator>Catherine Johnson</dc:creator>
  <cp:lastModifiedBy>Andrew Loeppky</cp:lastModifiedBy>
  <cp:revision>1410</cp:revision>
  <cp:lastPrinted>2017-10-23T15:50:32Z</cp:lastPrinted>
  <dcterms:created xsi:type="dcterms:W3CDTF">2010-10-26T15:12:03Z</dcterms:created>
  <dcterms:modified xsi:type="dcterms:W3CDTF">2020-06-16T19:13:23Z</dcterms:modified>
</cp:coreProperties>
</file>