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if" ContentType="image/tif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86" r:id="rId2"/>
    <p:sldId id="587" r:id="rId3"/>
    <p:sldId id="589" r:id="rId4"/>
    <p:sldId id="588" r:id="rId5"/>
    <p:sldId id="580" r:id="rId6"/>
    <p:sldId id="584" r:id="rId7"/>
    <p:sldId id="581" r:id="rId8"/>
    <p:sldId id="582" r:id="rId9"/>
    <p:sldId id="5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  <a:srgbClr val="008040"/>
    <a:srgbClr val="FFCC66"/>
    <a:srgbClr val="FF0000"/>
    <a:srgbClr val="E6E6E6"/>
    <a:srgbClr val="CCCCCC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-7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078D83F-CAB5-A048-A806-E954400C6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42DAF7-2E96-224C-9424-48FB77023D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2779B4F-22A2-764E-B248-8BF836E6392E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160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041FE1-8FE5-7949-86BF-6C68AD68EDB5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160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7AD3A44-0DDD-7445-95F4-59331774C8A8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160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C1D5F62-9ACB-2F40-9C79-039BAE5C272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600">
                <a:latin typeface="Comic Sans MS" charset="0"/>
                <a:ea typeface="ＭＳ Ｐゴシック" charset="0"/>
                <a:cs typeface="ＭＳ Ｐゴシック" charset="0"/>
              </a:rPr>
              <a:t>NaNs in the gaps</a:t>
            </a:r>
          </a:p>
          <a:p>
            <a:pPr>
              <a:spcBef>
                <a:spcPct val="0"/>
              </a:spcBef>
            </a:pPr>
            <a:r>
              <a:rPr lang="en-US" sz="1600">
                <a:latin typeface="Comic Sans MS" charset="0"/>
                <a:ea typeface="ＭＳ Ｐゴシック" charset="0"/>
                <a:cs typeface="ＭＳ Ｐゴシック" charset="0"/>
              </a:rPr>
              <a:t>Picking out e.g. June temps – use logical indexing.</a:t>
            </a:r>
          </a:p>
          <a:p>
            <a:pPr>
              <a:spcBef>
                <a:spcPct val="0"/>
              </a:spcBef>
            </a:pPr>
            <a:r>
              <a:rPr lang="en-US" sz="1600">
                <a:latin typeface="Comic Sans MS" charset="0"/>
                <a:ea typeface="ＭＳ Ｐゴシック" charset="0"/>
                <a:cs typeface="ＭＳ Ｐゴシック" charset="0"/>
              </a:rPr>
              <a:t>Explain what happens with a running mean when you have NaNs….</a:t>
            </a:r>
          </a:p>
          <a:p>
            <a:pPr>
              <a:spcBef>
                <a:spcPct val="0"/>
              </a:spcBef>
            </a:pPr>
            <a:endParaRPr lang="en-US" sz="160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</a:pPr>
            <a:r>
              <a:rPr lang="en-US" sz="1600">
                <a:latin typeface="Comic Sans MS" charset="0"/>
                <a:ea typeface="ＭＳ Ｐゴシック" charset="0"/>
                <a:cs typeface="ＭＳ Ｐゴシック" charset="0"/>
              </a:rPr>
              <a:t>&gt;&gt; x=[1 0 NaN 1];</a:t>
            </a:r>
          </a:p>
          <a:p>
            <a:pPr>
              <a:spcBef>
                <a:spcPct val="0"/>
              </a:spcBef>
            </a:pPr>
            <a:r>
              <a:rPr lang="en-US" sz="1600">
                <a:latin typeface="Comic Sans MS" charset="0"/>
                <a:ea typeface="ＭＳ Ｐゴシック" charset="0"/>
                <a:cs typeface="ＭＳ Ｐゴシック" charset="0"/>
              </a:rPr>
              <a:t>&gt;&gt; mean(~isnan(x));   versus mean x</a:t>
            </a:r>
          </a:p>
          <a:p>
            <a:pPr>
              <a:spcBef>
                <a:spcPct val="0"/>
              </a:spcBef>
            </a:pPr>
            <a:endParaRPr lang="en-US" sz="160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F1DAE-1178-904C-A18E-67F19DC71E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1AC4B-BBDD-1B40-B61E-E5918C6DBC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226DE0-4F82-934B-8DF6-BCAE1643F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DA719-2DD7-F54D-A7AF-0F6DD54D2A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7B3B5-D62E-1C4D-BD3A-FD1365239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4CB76-2450-214C-B77D-9C09A960D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C03EF-66AB-BC4C-8AB6-9458F8F3C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6FC0E-82B8-AF4B-A0FD-16A2BDD8E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DE5FA-4777-1543-A4F7-73D66BDA11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C2170-A416-234D-B1CF-F79130E81F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99B51-D9A3-214A-9694-B943D201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 charset="0"/>
              </a:defRPr>
            </a:lvl1pPr>
          </a:lstStyle>
          <a:p>
            <a:fld id="{B8CCC5A7-4F01-4340-9EDA-F6E7536626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Week 8:  Procedural Abstraction</a:t>
            </a:r>
            <a:br>
              <a:rPr lang="en-US"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Writing and Using functions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152400" y="1371600"/>
            <a:ext cx="8915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000" dirty="0" smtClean="0">
              <a:solidFill>
                <a:srgbClr val="0000FF"/>
              </a:solidFill>
              <a:latin typeface="Arial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Today</a:t>
            </a:r>
            <a:r>
              <a:rPr lang="ja-JP" altLang="en-US" sz="2000" dirty="0" smtClean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Class:  </a:t>
            </a:r>
          </a:p>
          <a:p>
            <a:pPr lvl="2" eaLnBrk="0" hangingPunct="0"/>
            <a:r>
              <a:rPr lang="en-US" sz="2000" dirty="0" smtClean="0">
                <a:latin typeface="Arial" charset="0"/>
              </a:rPr>
              <a:t>Midterms</a:t>
            </a:r>
          </a:p>
          <a:p>
            <a:pPr lvl="2" eaLnBrk="0" hangingPunct="0"/>
            <a:r>
              <a:rPr lang="en-US" sz="2000" dirty="0" smtClean="0">
                <a:latin typeface="Arial" charset="0"/>
              </a:rPr>
              <a:t>Quiz</a:t>
            </a:r>
            <a:endParaRPr lang="en-US" sz="2000" dirty="0" smtClean="0">
              <a:latin typeface="Arial" charset="0"/>
            </a:endParaRPr>
          </a:p>
          <a:p>
            <a:pPr lvl="2" eaLnBrk="0" hangingPunct="0"/>
            <a:r>
              <a:rPr lang="en-US" sz="2000" dirty="0" smtClean="0">
                <a:latin typeface="Arial" charset="0"/>
              </a:rPr>
              <a:t>More </a:t>
            </a:r>
            <a:r>
              <a:rPr lang="en-US" sz="2000" dirty="0">
                <a:latin typeface="Arial" charset="0"/>
              </a:rPr>
              <a:t>practice with </a:t>
            </a:r>
            <a:r>
              <a:rPr lang="en-US" sz="2000" dirty="0" smtClean="0">
                <a:latin typeface="Arial" charset="0"/>
              </a:rPr>
              <a:t>functions, loops and if, logical indexing</a:t>
            </a:r>
            <a:endParaRPr lang="en-US" sz="2000" dirty="0">
              <a:latin typeface="Arial" charset="0"/>
            </a:endParaRPr>
          </a:p>
          <a:p>
            <a:pPr lvl="2" eaLnBrk="0" hangingPunct="0"/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Tresult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3" b="21375"/>
          <a:stretch/>
        </p:blipFill>
        <p:spPr>
          <a:xfrm>
            <a:off x="1142999" y="1066800"/>
            <a:ext cx="6899223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304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/>
                <a:cs typeface="Calibri"/>
              </a:rPr>
              <a:t>Midterm Results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53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Toth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3" b="20076"/>
          <a:stretch/>
        </p:blipFill>
        <p:spPr>
          <a:xfrm>
            <a:off x="1752600" y="1600200"/>
            <a:ext cx="5995559" cy="4638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04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/>
                <a:cs typeface="Calibri"/>
              </a:rPr>
              <a:t>Stats / Feedback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11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r>
              <a:rPr lang="en-US" sz="3200" dirty="0">
                <a:latin typeface="Arial"/>
                <a:ea typeface="ＭＳ Ｐゴシック" charset="0"/>
                <a:cs typeface="Arial"/>
              </a:rPr>
              <a:t>worksheet and code examples….</a:t>
            </a:r>
          </a:p>
        </p:txBody>
      </p:sp>
    </p:spTree>
    <p:extLst>
      <p:ext uri="{BB962C8B-B14F-4D97-AF65-F5344CB8AC3E}">
        <p14:creationId xmlns:p14="http://schemas.microsoft.com/office/powerpoint/2010/main" val="339785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Lab 8 Stuff….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33400" y="1371600"/>
            <a:ext cx="80010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2400" dirty="0">
                <a:latin typeface="Helvetica" charset="0"/>
                <a:cs typeface="Helvetica" charset="0"/>
              </a:rPr>
              <a:t>A function </a:t>
            </a:r>
            <a:r>
              <a:rPr lang="en-US" sz="2400" dirty="0" smtClean="0">
                <a:latin typeface="Helvetica" charset="0"/>
                <a:cs typeface="Helvetica" charset="0"/>
              </a:rPr>
              <a:t>doesn’t </a:t>
            </a:r>
            <a:r>
              <a:rPr lang="en-US" sz="2400" dirty="0">
                <a:latin typeface="Helvetica" charset="0"/>
                <a:cs typeface="Helvetica" charset="0"/>
              </a:rPr>
              <a:t>have to have output arguments (e.g. </a:t>
            </a:r>
            <a:r>
              <a:rPr lang="en-US" sz="2400" dirty="0" err="1">
                <a:latin typeface="Helvetica" charset="0"/>
                <a:cs typeface="Helvetica" charset="0"/>
              </a:rPr>
              <a:t>checkinputs</a:t>
            </a:r>
            <a:r>
              <a:rPr lang="en-US" sz="2400" dirty="0">
                <a:latin typeface="Helvetica" charset="0"/>
                <a:cs typeface="Helvetica" charset="0"/>
              </a:rPr>
              <a:t>)</a:t>
            </a:r>
          </a:p>
          <a:p>
            <a:pPr eaLnBrk="1" hangingPunct="1"/>
            <a:endParaRPr lang="en-US" sz="2400" dirty="0">
              <a:latin typeface="Helvetica" charset="0"/>
              <a:cs typeface="Helvetica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2400" dirty="0">
                <a:latin typeface="Helvetica" charset="0"/>
                <a:cs typeface="Helvetica" charset="0"/>
              </a:rPr>
              <a:t>Variables in a </a:t>
            </a:r>
            <a:r>
              <a:rPr lang="en-US" sz="2400" dirty="0" err="1">
                <a:latin typeface="Helvetica" charset="0"/>
                <a:cs typeface="Helvetica" charset="0"/>
              </a:rPr>
              <a:t>subfunction</a:t>
            </a:r>
            <a:r>
              <a:rPr lang="en-US" sz="2400" dirty="0">
                <a:latin typeface="Helvetica" charset="0"/>
                <a:cs typeface="Helvetica" charset="0"/>
              </a:rPr>
              <a:t> are local to that </a:t>
            </a:r>
            <a:r>
              <a:rPr lang="en-US" sz="2400" dirty="0" err="1">
                <a:latin typeface="Helvetica" charset="0"/>
                <a:cs typeface="Helvetica" charset="0"/>
              </a:rPr>
              <a:t>subfunction</a:t>
            </a:r>
            <a:r>
              <a:rPr lang="en-US" sz="2400" dirty="0">
                <a:latin typeface="Helvetica" charset="0"/>
                <a:cs typeface="Helvetica" charset="0"/>
              </a:rPr>
              <a:t>: i.e. they need to be declared inside the </a:t>
            </a:r>
            <a:r>
              <a:rPr lang="en-US" sz="2400" dirty="0" err="1">
                <a:latin typeface="Helvetica" charset="0"/>
                <a:cs typeface="Helvetica" charset="0"/>
              </a:rPr>
              <a:t>subfunction</a:t>
            </a:r>
            <a:r>
              <a:rPr lang="en-US" sz="2400" dirty="0">
                <a:latin typeface="Helvetica" charset="0"/>
                <a:cs typeface="Helvetica" charset="0"/>
              </a:rPr>
              <a:t> or passed in through the input argument list</a:t>
            </a:r>
          </a:p>
          <a:p>
            <a:pPr eaLnBrk="1" hangingPunct="1"/>
            <a:endParaRPr lang="en-US" sz="2400" dirty="0">
              <a:latin typeface="Helvetica" charset="0"/>
              <a:cs typeface="Helvetica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2400" dirty="0">
                <a:latin typeface="Helvetica" charset="0"/>
                <a:cs typeface="Helvetica" charset="0"/>
              </a:rPr>
              <a:t>Error messages – </a:t>
            </a:r>
            <a:r>
              <a:rPr lang="ja-JP" altLang="en-US" sz="2400" dirty="0">
                <a:latin typeface="Helvetica" charset="0"/>
                <a:cs typeface="Helvetica" charset="0"/>
              </a:rPr>
              <a:t>“</a:t>
            </a:r>
            <a:r>
              <a:rPr lang="en-US" sz="2400" dirty="0">
                <a:latin typeface="Helvetica" charset="0"/>
                <a:cs typeface="Helvetica" charset="0"/>
              </a:rPr>
              <a:t>drill up/down</a:t>
            </a:r>
            <a:r>
              <a:rPr lang="ja-JP" altLang="en-US" sz="2400" dirty="0">
                <a:latin typeface="Helvetica" charset="0"/>
                <a:cs typeface="Helvetica" charset="0"/>
              </a:rPr>
              <a:t>”</a:t>
            </a:r>
            <a:r>
              <a:rPr lang="en-US" sz="2400" dirty="0">
                <a:latin typeface="Helvetica" charset="0"/>
                <a:cs typeface="Helvetica" charset="0"/>
              </a:rPr>
              <a:t> set of messages help you track where the problem is occurring, esp. if in a </a:t>
            </a:r>
            <a:r>
              <a:rPr lang="en-US" sz="2400" dirty="0" err="1">
                <a:latin typeface="Helvetica" charset="0"/>
                <a:cs typeface="Helvetica" charset="0"/>
              </a:rPr>
              <a:t>subfunction</a:t>
            </a:r>
            <a:r>
              <a:rPr lang="en-US" sz="2400" dirty="0">
                <a:latin typeface="Helvetica" charset="0"/>
                <a:cs typeface="Helvetica" charset="0"/>
              </a:rPr>
              <a:t> or function</a:t>
            </a:r>
          </a:p>
          <a:p>
            <a:pPr marL="0" indent="0" eaLnBrk="1" hangingPunct="1"/>
            <a:endParaRPr lang="en-US" sz="240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Logical Indexing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33400" y="1371600"/>
            <a:ext cx="8001000" cy="464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latin typeface="Helvetica" charset="0"/>
                <a:cs typeface="Helvetica" charset="0"/>
              </a:rPr>
              <a:t>Recall:  mentioned during</a:t>
            </a:r>
          </a:p>
          <a:p>
            <a:pPr eaLnBrk="1" hangingPunct="1"/>
            <a:r>
              <a:rPr lang="en-US" sz="2400" dirty="0">
                <a:latin typeface="Helvetica" charset="0"/>
                <a:cs typeface="Helvetica" charset="0"/>
              </a:rPr>
              <a:t>	- </a:t>
            </a:r>
            <a:r>
              <a:rPr lang="en-US" sz="2000" dirty="0">
                <a:latin typeface="Helvetica" charset="0"/>
                <a:cs typeface="Helvetica" charset="0"/>
              </a:rPr>
              <a:t>week </a:t>
            </a:r>
            <a:r>
              <a:rPr lang="en-US" sz="2000" dirty="0" smtClean="0">
                <a:latin typeface="Helvetica" charset="0"/>
                <a:cs typeface="Helvetica" charset="0"/>
              </a:rPr>
              <a:t>03</a:t>
            </a:r>
            <a:r>
              <a:rPr lang="en-US" sz="2000" dirty="0">
                <a:latin typeface="Helvetica" charset="0"/>
                <a:cs typeface="Helvetica" charset="0"/>
              </a:rPr>
              <a:t>	</a:t>
            </a:r>
            <a:endParaRPr lang="en-US" sz="2000" dirty="0" smtClean="0">
              <a:latin typeface="Helvetica" charset="0"/>
              <a:cs typeface="Helvetica" charset="0"/>
            </a:endParaRPr>
          </a:p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	</a:t>
            </a:r>
            <a:r>
              <a:rPr lang="en-US" sz="2000" dirty="0" smtClean="0">
                <a:latin typeface="Helvetica" charset="0"/>
                <a:cs typeface="Helvetica" charset="0"/>
              </a:rPr>
              <a:t>- </a:t>
            </a:r>
            <a:r>
              <a:rPr lang="en-US" sz="2000" dirty="0">
                <a:latin typeface="Helvetica" charset="0"/>
                <a:cs typeface="Helvetica" charset="0"/>
              </a:rPr>
              <a:t>when logical operators covered</a:t>
            </a:r>
          </a:p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	</a:t>
            </a:r>
          </a:p>
          <a:p>
            <a:pPr eaLnBrk="1" hangingPunct="1"/>
            <a:r>
              <a:rPr lang="en-US" sz="2400" dirty="0">
                <a:latin typeface="Helvetica" charset="0"/>
                <a:cs typeface="Helvetica" charset="0"/>
              </a:rPr>
              <a:t>Review</a:t>
            </a:r>
            <a:r>
              <a:rPr lang="en-US" sz="2400" dirty="0" smtClean="0">
                <a:latin typeface="Helvetica" charset="0"/>
                <a:cs typeface="Helvetica" charset="0"/>
              </a:rPr>
              <a:t>:</a:t>
            </a:r>
          </a:p>
          <a:p>
            <a:pPr eaLnBrk="1" hangingPunct="1"/>
            <a:endParaRPr lang="en-US" sz="2400" dirty="0">
              <a:latin typeface="Helvetica" charset="0"/>
              <a:cs typeface="Helvetica" charset="0"/>
            </a:endParaRPr>
          </a:p>
          <a:p>
            <a:pPr eaLnBrk="1" hangingPunct="1"/>
            <a:r>
              <a:rPr lang="en-US" sz="1600" dirty="0">
                <a:latin typeface="Helvetica" charset="0"/>
                <a:cs typeface="Helvetica" charset="0"/>
              </a:rPr>
              <a:t>x=10*rand(1000,1); </a:t>
            </a:r>
          </a:p>
          <a:p>
            <a:pPr eaLnBrk="1" hangingPunct="1"/>
            <a:endParaRPr lang="en-US" sz="1600" dirty="0">
              <a:latin typeface="Helvetica" charset="0"/>
              <a:cs typeface="Helvetica" charset="0"/>
            </a:endParaRPr>
          </a:p>
          <a:p>
            <a:pPr eaLnBrk="1" hangingPunct="1"/>
            <a:r>
              <a:rPr lang="en-US" sz="1600" dirty="0">
                <a:latin typeface="Helvetica" charset="0"/>
                <a:cs typeface="Helvetica" charset="0"/>
              </a:rPr>
              <a:t>% pick out only values &gt; 5 </a:t>
            </a:r>
          </a:p>
          <a:p>
            <a:pPr eaLnBrk="1" hangingPunct="1"/>
            <a:r>
              <a:rPr lang="en-US" sz="1600" dirty="0">
                <a:latin typeface="Helvetica" charset="0"/>
                <a:cs typeface="Helvetica" charset="0"/>
              </a:rPr>
              <a:t>y2=x(x&gt;5);</a:t>
            </a:r>
          </a:p>
          <a:p>
            <a:pPr eaLnBrk="1" hangingPunct="1"/>
            <a:endParaRPr lang="en-US" sz="1600" dirty="0">
              <a:latin typeface="Helvetica" charset="0"/>
              <a:cs typeface="Helvetica" charset="0"/>
            </a:endParaRPr>
          </a:p>
          <a:p>
            <a:pPr eaLnBrk="1" hangingPunct="1"/>
            <a:r>
              <a:rPr lang="en-US" sz="1600" dirty="0">
                <a:latin typeface="Helvetica" charset="0"/>
                <a:cs typeface="Helvetica" charset="0"/>
              </a:rPr>
              <a:t>% could also have used </a:t>
            </a:r>
            <a:r>
              <a:rPr lang="ja-JP" altLang="en-US" sz="1600" dirty="0">
                <a:latin typeface="Helvetica" charset="0"/>
                <a:cs typeface="Helvetica" charset="0"/>
              </a:rPr>
              <a:t>“</a:t>
            </a:r>
            <a:r>
              <a:rPr lang="en-US" sz="1600" dirty="0">
                <a:latin typeface="Helvetica" charset="0"/>
                <a:cs typeface="Helvetica" charset="0"/>
              </a:rPr>
              <a:t>find</a:t>
            </a:r>
            <a:r>
              <a:rPr lang="ja-JP" altLang="en-US" sz="1600" dirty="0">
                <a:latin typeface="Helvetica" charset="0"/>
                <a:cs typeface="Helvetica" charset="0"/>
              </a:rPr>
              <a:t>”</a:t>
            </a:r>
            <a:r>
              <a:rPr lang="en-US" sz="1600" dirty="0">
                <a:latin typeface="Helvetica" charset="0"/>
                <a:cs typeface="Helvetica" charset="0"/>
              </a:rPr>
              <a:t>, but logical indexing is much faster</a:t>
            </a:r>
          </a:p>
          <a:p>
            <a:pPr eaLnBrk="1" hangingPunct="1"/>
            <a:r>
              <a:rPr lang="en-US" sz="1600" dirty="0">
                <a:latin typeface="Helvetica" charset="0"/>
                <a:cs typeface="Helvetica" charset="0"/>
              </a:rPr>
              <a:t>ix=find(x&gt;5);</a:t>
            </a:r>
          </a:p>
          <a:p>
            <a:pPr eaLnBrk="1" hangingPunct="1"/>
            <a:r>
              <a:rPr lang="en-US" sz="1600" dirty="0">
                <a:latin typeface="Helvetica" charset="0"/>
                <a:cs typeface="Helvetica" charset="0"/>
              </a:rPr>
              <a:t>y2=x(ix);</a:t>
            </a:r>
          </a:p>
          <a:p>
            <a:pPr eaLnBrk="1" hangingPunct="1"/>
            <a:endParaRPr lang="en-US" sz="1600" dirty="0">
              <a:latin typeface="Helvetica" charset="0"/>
              <a:cs typeface="Helvetica" charset="0"/>
            </a:endParaRPr>
          </a:p>
          <a:p>
            <a:pPr eaLnBrk="1" hangingPunct="1"/>
            <a:endParaRPr lang="en-US" sz="1600" dirty="0"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7772400" cy="3581400"/>
          </a:xfrm>
        </p:spPr>
        <p:txBody>
          <a:bodyPr/>
          <a:lstStyle/>
          <a:p>
            <a:r>
              <a:rPr lang="en-US" sz="3200" dirty="0" smtClean="0">
                <a:latin typeface="Arial"/>
                <a:ea typeface="ＭＳ Ｐゴシック" charset="0"/>
                <a:cs typeface="Arial"/>
              </a:rPr>
              <a:t>Assignment 2:</a:t>
            </a:r>
            <a:r>
              <a:rPr lang="en-US" sz="3200" dirty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3200" dirty="0" smtClean="0">
                <a:latin typeface="Arial"/>
                <a:ea typeface="ＭＳ Ｐゴシック" charset="0"/>
                <a:cs typeface="Arial"/>
              </a:rPr>
              <a:t>Global Warming Data Sets</a:t>
            </a:r>
            <a:br>
              <a:rPr lang="en-US" sz="3200" dirty="0" smtClean="0">
                <a:latin typeface="Arial"/>
                <a:ea typeface="ＭＳ Ｐゴシック" charset="0"/>
                <a:cs typeface="Arial"/>
              </a:rPr>
            </a:br>
            <a:r>
              <a:rPr lang="en-US" sz="3200" dirty="0" smtClean="0">
                <a:latin typeface="Arial"/>
                <a:ea typeface="ＭＳ Ｐゴシック" charset="0"/>
                <a:cs typeface="Arial"/>
              </a:rPr>
              <a:t/>
            </a:r>
            <a:br>
              <a:rPr lang="en-US" sz="3200" dirty="0" smtClean="0">
                <a:latin typeface="Arial"/>
                <a:ea typeface="ＭＳ Ｐゴシック" charset="0"/>
                <a:cs typeface="Arial"/>
              </a:rPr>
            </a:b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Science: the rise of temperature and CO</a:t>
            </a:r>
            <a:r>
              <a:rPr lang="en-US" sz="2400" baseline="-25000" dirty="0" smtClean="0">
                <a:latin typeface="Arial"/>
                <a:ea typeface="ＭＳ Ｐゴシック" charset="0"/>
                <a:cs typeface="Arial"/>
              </a:rPr>
              <a:t>2</a:t>
            </a:r>
            <a:r>
              <a:rPr lang="en-US" sz="2400" dirty="0">
                <a:latin typeface="Arial"/>
                <a:ea typeface="ＭＳ Ｐゴシック" charset="0"/>
                <a:cs typeface="Arial"/>
              </a:rPr>
              <a:t/>
            </a:r>
            <a:br>
              <a:rPr lang="en-US" sz="2400" dirty="0">
                <a:latin typeface="Arial"/>
                <a:ea typeface="ＭＳ Ｐゴシック" charset="0"/>
                <a:cs typeface="Arial"/>
              </a:rPr>
            </a:b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/>
            </a:r>
            <a:br>
              <a:rPr lang="en-US" sz="2400" dirty="0" smtClean="0">
                <a:latin typeface="Arial"/>
                <a:ea typeface="ＭＳ Ｐゴシック" charset="0"/>
                <a:cs typeface="Arial"/>
              </a:rPr>
            </a:b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Data analysis / </a:t>
            </a:r>
            <a:r>
              <a:rPr lang="en-US" sz="2400" dirty="0" err="1" smtClean="0">
                <a:latin typeface="Arial"/>
                <a:ea typeface="ＭＳ Ｐゴシック" charset="0"/>
                <a:cs typeface="Arial"/>
              </a:rPr>
              <a:t>matlab</a:t>
            </a: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:  running mean, median, standard deviation</a:t>
            </a:r>
            <a:endParaRPr lang="en-US" sz="2400" dirty="0">
              <a:latin typeface="Arial"/>
              <a:ea typeface="ＭＳ Ｐゴシック" charset="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Assignment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#2</a:t>
            </a:r>
            <a:endParaRPr lang="en-US" sz="28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fig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039"/>
            <a:ext cx="9144000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18421</TotalTime>
  <Words>183</Words>
  <Application>Microsoft Macintosh PowerPoint</Application>
  <PresentationFormat>On-screen Show (4:3)</PresentationFormat>
  <Paragraphs>42</Paragraphs>
  <Slides>9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 Week 8:  Procedural Abstraction Writing and Using functions</vt:lpstr>
      <vt:lpstr>PowerPoint Presentation</vt:lpstr>
      <vt:lpstr>PowerPoint Presentation</vt:lpstr>
      <vt:lpstr>worksheet and code examples….</vt:lpstr>
      <vt:lpstr> Lab 8 Stuff….</vt:lpstr>
      <vt:lpstr> Logical Indexing</vt:lpstr>
      <vt:lpstr>Assignment 2: Global Warming Data Sets  Science: the rise of temperature and CO2  Data analysis / matlab:  running mean, median, standard deviation</vt:lpstr>
      <vt:lpstr>PowerPoint Presentation</vt:lpstr>
      <vt:lpstr>Assignment #2</vt:lpstr>
    </vt:vector>
  </TitlesOfParts>
  <Company>IGPP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Seismic Experiments</dc:title>
  <dc:creator>Catherine Johnson</dc:creator>
  <cp:lastModifiedBy>Catherine Johnson</cp:lastModifiedBy>
  <cp:revision>1404</cp:revision>
  <cp:lastPrinted>2013-10-25T00:32:18Z</cp:lastPrinted>
  <dcterms:created xsi:type="dcterms:W3CDTF">2011-10-27T16:24:52Z</dcterms:created>
  <dcterms:modified xsi:type="dcterms:W3CDTF">2018-10-25T17:46:05Z</dcterms:modified>
</cp:coreProperties>
</file>