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handoutMasterIdLst>
    <p:handoutMasterId r:id="rId12"/>
  </p:handoutMasterIdLst>
  <p:sldIdLst>
    <p:sldId id="259" r:id="rId2"/>
    <p:sldId id="271" r:id="rId3"/>
    <p:sldId id="266" r:id="rId4"/>
    <p:sldId id="258" r:id="rId5"/>
    <p:sldId id="269" r:id="rId6"/>
    <p:sldId id="261" r:id="rId7"/>
    <p:sldId id="264" r:id="rId8"/>
    <p:sldId id="265" r:id="rId9"/>
    <p:sldId id="270"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Helvetica"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Helvetica"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Helvetica"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Helvetica"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Helvetica" charset="0"/>
        <a:ea typeface="ＭＳ Ｐゴシック" charset="0"/>
        <a:cs typeface="ＭＳ Ｐゴシック" charset="0"/>
      </a:defRPr>
    </a:lvl5pPr>
    <a:lvl6pPr marL="2286000" algn="l" defTabSz="457200" rtl="0" eaLnBrk="1" latinLnBrk="0" hangingPunct="1">
      <a:defRPr sz="2400" kern="1200">
        <a:solidFill>
          <a:schemeClr val="tx1"/>
        </a:solidFill>
        <a:latin typeface="Helvetica" charset="0"/>
        <a:ea typeface="ＭＳ Ｐゴシック" charset="0"/>
        <a:cs typeface="ＭＳ Ｐゴシック" charset="0"/>
      </a:defRPr>
    </a:lvl6pPr>
    <a:lvl7pPr marL="2743200" algn="l" defTabSz="457200" rtl="0" eaLnBrk="1" latinLnBrk="0" hangingPunct="1">
      <a:defRPr sz="2400" kern="1200">
        <a:solidFill>
          <a:schemeClr val="tx1"/>
        </a:solidFill>
        <a:latin typeface="Helvetica" charset="0"/>
        <a:ea typeface="ＭＳ Ｐゴシック" charset="0"/>
        <a:cs typeface="ＭＳ Ｐゴシック" charset="0"/>
      </a:defRPr>
    </a:lvl7pPr>
    <a:lvl8pPr marL="3200400" algn="l" defTabSz="457200" rtl="0" eaLnBrk="1" latinLnBrk="0" hangingPunct="1">
      <a:defRPr sz="2400" kern="1200">
        <a:solidFill>
          <a:schemeClr val="tx1"/>
        </a:solidFill>
        <a:latin typeface="Helvetica" charset="0"/>
        <a:ea typeface="ＭＳ Ｐゴシック" charset="0"/>
        <a:cs typeface="ＭＳ Ｐゴシック" charset="0"/>
      </a:defRPr>
    </a:lvl8pPr>
    <a:lvl9pPr marL="3657600" algn="l" defTabSz="457200" rtl="0" eaLnBrk="1" latinLnBrk="0" hangingPunct="1">
      <a:defRPr sz="2400" kern="1200">
        <a:solidFill>
          <a:schemeClr val="tx1"/>
        </a:solidFill>
        <a:latin typeface="Helvetica"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46"/>
    <p:restoredTop sz="90900"/>
  </p:normalViewPr>
  <p:slideViewPr>
    <p:cSldViewPr>
      <p:cViewPr varScale="1">
        <p:scale>
          <a:sx n="146" d="100"/>
          <a:sy n="146" d="100"/>
        </p:scale>
        <p:origin x="-104"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29"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32682889-397A-A246-8A3D-0D37D887FAD8}" type="slidenum">
              <a:rPr lang="en-US"/>
              <a:pPr/>
              <a:t>‹#›</a:t>
            </a:fld>
            <a:endParaRPr lang="en-US"/>
          </a:p>
        </p:txBody>
      </p:sp>
    </p:spTree>
    <p:extLst>
      <p:ext uri="{BB962C8B-B14F-4D97-AF65-F5344CB8AC3E}">
        <p14:creationId xmlns:p14="http://schemas.microsoft.com/office/powerpoint/2010/main" val="1384900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F95EC232-27B7-5C48-8425-DA8894F36A92}" type="slidenum">
              <a:rPr lang="en-US"/>
              <a:pPr/>
              <a:t>‹#›</a:t>
            </a:fld>
            <a:endParaRPr lang="en-US"/>
          </a:p>
        </p:txBody>
      </p:sp>
    </p:spTree>
    <p:extLst>
      <p:ext uri="{BB962C8B-B14F-4D97-AF65-F5344CB8AC3E}">
        <p14:creationId xmlns:p14="http://schemas.microsoft.com/office/powerpoint/2010/main" val="33295860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BBB71-5F92-DC45-B8BD-A958817FD6C3}" type="slidenum">
              <a:rPr lang="en-US"/>
              <a:pPr/>
              <a:t>1</a:t>
            </a:fld>
            <a:endParaRPr lang="en-US"/>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5" name="Rectangle 3"/>
          <p:cNvSpPr>
            <a:spLocks noGrp="1" noChangeArrowheads="1"/>
          </p:cNvSpPr>
          <p:nvPr>
            <p:ph type="body" idx="1"/>
          </p:nvPr>
        </p:nvSpPr>
        <p:spPr/>
        <p:txBody>
          <a:bodyPr/>
          <a:lstStyle/>
          <a:p>
            <a:r>
              <a:rPr lang="en-US"/>
              <a:t>Discuss binning, averaging</a:t>
            </a:r>
          </a:p>
        </p:txBody>
      </p:sp>
    </p:spTree>
    <p:extLst>
      <p:ext uri="{BB962C8B-B14F-4D97-AF65-F5344CB8AC3E}">
        <p14:creationId xmlns:p14="http://schemas.microsoft.com/office/powerpoint/2010/main" val="101450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BBB71-5F92-DC45-B8BD-A958817FD6C3}" type="slidenum">
              <a:rPr lang="en-US"/>
              <a:pPr/>
              <a:t>2</a:t>
            </a:fld>
            <a:endParaRPr lang="en-US"/>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5" name="Rectangle 3"/>
          <p:cNvSpPr>
            <a:spLocks noGrp="1" noChangeArrowheads="1"/>
          </p:cNvSpPr>
          <p:nvPr>
            <p:ph type="body" idx="1"/>
          </p:nvPr>
        </p:nvSpPr>
        <p:spPr/>
        <p:txBody>
          <a:bodyPr/>
          <a:lstStyle/>
          <a:p>
            <a:r>
              <a:rPr lang="en-US"/>
              <a:t>Discuss binning, averaging</a:t>
            </a:r>
          </a:p>
        </p:txBody>
      </p:sp>
    </p:spTree>
    <p:extLst>
      <p:ext uri="{BB962C8B-B14F-4D97-AF65-F5344CB8AC3E}">
        <p14:creationId xmlns:p14="http://schemas.microsoft.com/office/powerpoint/2010/main" val="101450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9BC2E-F1B8-4D49-AF28-B8584892B8D2}" type="slidenum">
              <a:rPr lang="en-US"/>
              <a:pPr/>
              <a:t>3</a:t>
            </a:fld>
            <a:endParaRPr lang="en-US"/>
          </a:p>
        </p:txBody>
      </p:sp>
      <p:sp>
        <p:nvSpPr>
          <p:cNvPr id="184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p:txBody>
          <a:bodyPr/>
          <a:lstStyle/>
          <a:p>
            <a:r>
              <a:rPr lang="en-US"/>
              <a:t>Discuss binning, averaging</a:t>
            </a:r>
          </a:p>
        </p:txBody>
      </p:sp>
    </p:spTree>
    <p:extLst>
      <p:ext uri="{BB962C8B-B14F-4D97-AF65-F5344CB8AC3E}">
        <p14:creationId xmlns:p14="http://schemas.microsoft.com/office/powerpoint/2010/main" val="189370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5D5EF-E273-B64F-AC6F-42D3CFEA50D0}" type="slidenum">
              <a:rPr lang="en-US"/>
              <a:pPr/>
              <a:t>4</a:t>
            </a:fld>
            <a:endParaRPr lang="en-US"/>
          </a:p>
        </p:txBody>
      </p:sp>
      <p:sp>
        <p:nvSpPr>
          <p:cNvPr id="19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324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E45EC-1544-0743-9483-26C400A22474}" type="slidenum">
              <a:rPr lang="en-US"/>
              <a:pPr/>
              <a:t>6</a:t>
            </a:fld>
            <a:endParaRPr lang="en-US"/>
          </a:p>
        </p:txBody>
      </p:sp>
      <p:sp>
        <p:nvSpPr>
          <p:cNvPr id="20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1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D62E9-123F-BA4A-9D84-8CAF31B28F1F}" type="slidenum">
              <a:rPr lang="en-US"/>
              <a:pPr/>
              <a:t>7</a:t>
            </a:fld>
            <a:endParaRPr lang="en-US"/>
          </a:p>
        </p:txBody>
      </p:sp>
      <p:sp>
        <p:nvSpPr>
          <p:cNvPr id="21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500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00A18-7B0B-9848-A9BA-4FF2D6246384}" type="slidenum">
              <a:rPr lang="en-US"/>
              <a:pPr/>
              <a:t>8</a:t>
            </a:fld>
            <a:endParaRPr lang="en-US"/>
          </a:p>
        </p:txBody>
      </p:sp>
      <p:sp>
        <p:nvSpPr>
          <p:cNvPr id="225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568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5E44D8-2D3E-4245-B111-88EBD1EBD79C}" type="slidenum">
              <a:rPr lang="en-US"/>
              <a:pPr/>
              <a:t>‹#›</a:t>
            </a:fld>
            <a:endParaRPr lang="en-US"/>
          </a:p>
        </p:txBody>
      </p:sp>
    </p:spTree>
    <p:extLst>
      <p:ext uri="{BB962C8B-B14F-4D97-AF65-F5344CB8AC3E}">
        <p14:creationId xmlns:p14="http://schemas.microsoft.com/office/powerpoint/2010/main" val="175652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116236-9D94-D84E-9E81-DA15C2E121EE}" type="slidenum">
              <a:rPr lang="en-US"/>
              <a:pPr/>
              <a:t>‹#›</a:t>
            </a:fld>
            <a:endParaRPr lang="en-US"/>
          </a:p>
        </p:txBody>
      </p:sp>
    </p:spTree>
    <p:extLst>
      <p:ext uri="{BB962C8B-B14F-4D97-AF65-F5344CB8AC3E}">
        <p14:creationId xmlns:p14="http://schemas.microsoft.com/office/powerpoint/2010/main" val="220081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6CBFB9-F594-7B4C-9BEB-6BE6B9DE1213}" type="slidenum">
              <a:rPr lang="en-US"/>
              <a:pPr/>
              <a:t>‹#›</a:t>
            </a:fld>
            <a:endParaRPr lang="en-US"/>
          </a:p>
        </p:txBody>
      </p:sp>
    </p:spTree>
    <p:extLst>
      <p:ext uri="{BB962C8B-B14F-4D97-AF65-F5344CB8AC3E}">
        <p14:creationId xmlns:p14="http://schemas.microsoft.com/office/powerpoint/2010/main" val="151805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E2EAFDD-A8A0-3C42-B801-0DF2CB11EB92}" type="slidenum">
              <a:rPr lang="en-US"/>
              <a:pPr/>
              <a:t>‹#›</a:t>
            </a:fld>
            <a:endParaRPr lang="en-US"/>
          </a:p>
        </p:txBody>
      </p:sp>
    </p:spTree>
    <p:extLst>
      <p:ext uri="{BB962C8B-B14F-4D97-AF65-F5344CB8AC3E}">
        <p14:creationId xmlns:p14="http://schemas.microsoft.com/office/powerpoint/2010/main" val="404603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64B67F-9156-6B4D-939A-5F02FEFC60A6}" type="slidenum">
              <a:rPr lang="en-US"/>
              <a:pPr/>
              <a:t>‹#›</a:t>
            </a:fld>
            <a:endParaRPr lang="en-US"/>
          </a:p>
        </p:txBody>
      </p:sp>
    </p:spTree>
    <p:extLst>
      <p:ext uri="{BB962C8B-B14F-4D97-AF65-F5344CB8AC3E}">
        <p14:creationId xmlns:p14="http://schemas.microsoft.com/office/powerpoint/2010/main" val="231321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2037FFD-AF0A-3641-8E00-F18505CBD3EB}" type="slidenum">
              <a:rPr lang="en-US"/>
              <a:pPr/>
              <a:t>‹#›</a:t>
            </a:fld>
            <a:endParaRPr lang="en-US"/>
          </a:p>
        </p:txBody>
      </p:sp>
    </p:spTree>
    <p:extLst>
      <p:ext uri="{BB962C8B-B14F-4D97-AF65-F5344CB8AC3E}">
        <p14:creationId xmlns:p14="http://schemas.microsoft.com/office/powerpoint/2010/main" val="78351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681E7F-CD75-5F4D-90F4-17E0D1225A65}" type="slidenum">
              <a:rPr lang="en-US"/>
              <a:pPr/>
              <a:t>‹#›</a:t>
            </a:fld>
            <a:endParaRPr lang="en-US"/>
          </a:p>
        </p:txBody>
      </p:sp>
    </p:spTree>
    <p:extLst>
      <p:ext uri="{BB962C8B-B14F-4D97-AF65-F5344CB8AC3E}">
        <p14:creationId xmlns:p14="http://schemas.microsoft.com/office/powerpoint/2010/main" val="400700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B2FBAEE-6DB7-B24B-B017-8308E8F9D732}" type="slidenum">
              <a:rPr lang="en-US"/>
              <a:pPr/>
              <a:t>‹#›</a:t>
            </a:fld>
            <a:endParaRPr lang="en-US"/>
          </a:p>
        </p:txBody>
      </p:sp>
    </p:spTree>
    <p:extLst>
      <p:ext uri="{BB962C8B-B14F-4D97-AF65-F5344CB8AC3E}">
        <p14:creationId xmlns:p14="http://schemas.microsoft.com/office/powerpoint/2010/main" val="72464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3C056D3-0157-C047-94D7-FF87582D82E1}" type="slidenum">
              <a:rPr lang="en-US"/>
              <a:pPr/>
              <a:t>‹#›</a:t>
            </a:fld>
            <a:endParaRPr lang="en-US"/>
          </a:p>
        </p:txBody>
      </p:sp>
    </p:spTree>
    <p:extLst>
      <p:ext uri="{BB962C8B-B14F-4D97-AF65-F5344CB8AC3E}">
        <p14:creationId xmlns:p14="http://schemas.microsoft.com/office/powerpoint/2010/main" val="189124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E5BCEA8-9BC2-DE4F-A646-B9CD053E70EA}" type="slidenum">
              <a:rPr lang="en-US"/>
              <a:pPr/>
              <a:t>‹#›</a:t>
            </a:fld>
            <a:endParaRPr lang="en-US"/>
          </a:p>
        </p:txBody>
      </p:sp>
    </p:spTree>
    <p:extLst>
      <p:ext uri="{BB962C8B-B14F-4D97-AF65-F5344CB8AC3E}">
        <p14:creationId xmlns:p14="http://schemas.microsoft.com/office/powerpoint/2010/main" val="29436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3C9FFD-E066-0743-9BA1-A5B11860D46A}" type="slidenum">
              <a:rPr lang="en-US"/>
              <a:pPr/>
              <a:t>‹#›</a:t>
            </a:fld>
            <a:endParaRPr lang="en-US"/>
          </a:p>
        </p:txBody>
      </p:sp>
    </p:spTree>
    <p:extLst>
      <p:ext uri="{BB962C8B-B14F-4D97-AF65-F5344CB8AC3E}">
        <p14:creationId xmlns:p14="http://schemas.microsoft.com/office/powerpoint/2010/main" val="2788066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39343AC-8AC0-AE42-B65A-534A3CA15A8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cs typeface="ＭＳ Ｐゴシック" charset="0"/>
        </a:defRPr>
      </a:lvl2pPr>
      <a:lvl3pPr algn="ctr" rtl="0" fontAlgn="base">
        <a:spcBef>
          <a:spcPct val="0"/>
        </a:spcBef>
        <a:spcAft>
          <a:spcPct val="0"/>
        </a:spcAft>
        <a:defRPr sz="4400">
          <a:solidFill>
            <a:schemeClr val="tx2"/>
          </a:solidFill>
          <a:latin typeface="Arial" charset="0"/>
          <a:ea typeface="ＭＳ Ｐゴシック" charset="0"/>
          <a:cs typeface="ＭＳ Ｐゴシック" charset="0"/>
        </a:defRPr>
      </a:lvl3pPr>
      <a:lvl4pPr algn="ctr" rtl="0" fontAlgn="base">
        <a:spcBef>
          <a:spcPct val="0"/>
        </a:spcBef>
        <a:spcAft>
          <a:spcPct val="0"/>
        </a:spcAft>
        <a:defRPr sz="4400">
          <a:solidFill>
            <a:schemeClr val="tx2"/>
          </a:solidFill>
          <a:latin typeface="Arial" charset="0"/>
          <a:ea typeface="ＭＳ Ｐゴシック" charset="0"/>
          <a:cs typeface="ＭＳ Ｐゴシック" charset="0"/>
        </a:defRPr>
      </a:lvl4pPr>
      <a:lvl5pPr algn="ctr" rtl="0" fontAlgn="base">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cs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cs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cs typeface="ＭＳ Ｐゴシック"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219200" y="228600"/>
            <a:ext cx="6477000" cy="584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sz="3200" dirty="0"/>
              <a:t>Week </a:t>
            </a:r>
            <a:r>
              <a:rPr lang="en-US" sz="3200" dirty="0" smtClean="0"/>
              <a:t>11:  What and When</a:t>
            </a:r>
            <a:endParaRPr lang="en-US" sz="3200" dirty="0"/>
          </a:p>
        </p:txBody>
      </p:sp>
      <p:sp>
        <p:nvSpPr>
          <p:cNvPr id="6201" name="Rectangle 57"/>
          <p:cNvSpPr>
            <a:spLocks noChangeArrowheads="1"/>
          </p:cNvSpPr>
          <p:nvPr/>
        </p:nvSpPr>
        <p:spPr bwMode="auto">
          <a:xfrm>
            <a:off x="381000" y="1143000"/>
            <a:ext cx="8306815" cy="5262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buFont typeface="Arial"/>
              <a:buChar char="•"/>
            </a:pPr>
            <a:r>
              <a:rPr lang="en-US" dirty="0" smtClean="0"/>
              <a:t>Today (Tues): code / background for this week’s lab:  Interpolating data sets.</a:t>
            </a:r>
          </a:p>
          <a:p>
            <a:pPr marL="342900" indent="-342900">
              <a:buFont typeface="Arial"/>
              <a:buChar char="•"/>
            </a:pPr>
            <a:endParaRPr lang="en-US" dirty="0" smtClean="0"/>
          </a:p>
          <a:p>
            <a:pPr marL="342900" indent="-342900">
              <a:buFont typeface="Arial"/>
              <a:buChar char="•"/>
            </a:pPr>
            <a:r>
              <a:rPr lang="en-US" dirty="0" smtClean="0"/>
              <a:t>Thurs: background and worksheet for assignment 2.  I will post assignment 2 on Tuesday.  It is due Wednesday November 28, 4pm.  </a:t>
            </a:r>
          </a:p>
          <a:p>
            <a:pPr marL="342900" indent="-342900">
              <a:buFont typeface="Arial"/>
              <a:buChar char="•"/>
            </a:pPr>
            <a:endParaRPr lang="en-US" dirty="0"/>
          </a:p>
          <a:p>
            <a:pPr marL="342900" indent="-342900">
              <a:buFont typeface="Arial"/>
              <a:buChar char="•"/>
            </a:pPr>
            <a:r>
              <a:rPr lang="en-US" dirty="0" smtClean="0"/>
              <a:t>No new MATLAB this week with exception of using built-in interpolation functions.  Lots of review / practice.</a:t>
            </a:r>
          </a:p>
          <a:p>
            <a:pPr marL="342900" indent="-342900">
              <a:buFont typeface="Arial"/>
              <a:buChar char="•"/>
            </a:pPr>
            <a:endParaRPr lang="en-US" dirty="0" smtClean="0"/>
          </a:p>
          <a:p>
            <a:pPr marL="342900" indent="-342900">
              <a:buFont typeface="Arial"/>
              <a:buChar char="•"/>
            </a:pPr>
            <a:r>
              <a:rPr lang="en-US" dirty="0" smtClean="0"/>
              <a:t>This week (week 11) is the last week with a lab that must be turned in.  During weeks 12 and 13 you can use the lab times to work on assignment 2.  There will be TAs in the lab but no additional TA hours those weeks.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57200" y="914400"/>
            <a:ext cx="845820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buFont typeface="Arial" charset="0"/>
              <a:buNone/>
            </a:pPr>
            <a:endParaRPr lang="en-US" sz="1600"/>
          </a:p>
          <a:p>
            <a:pPr marL="457200" indent="-457200">
              <a:buFont typeface="Arial" charset="0"/>
              <a:buNone/>
            </a:pPr>
            <a:r>
              <a:rPr lang="en-US" sz="1600"/>
              <a:t>Common problems in data analysis are</a:t>
            </a:r>
            <a:endParaRPr lang="en-US" sz="1600">
              <a:solidFill>
                <a:srgbClr val="FF0000"/>
              </a:solidFill>
            </a:endParaRPr>
          </a:p>
          <a:p>
            <a:pPr marL="457200" indent="-457200">
              <a:buFont typeface="Arial" charset="0"/>
              <a:buNone/>
            </a:pPr>
            <a:endParaRPr lang="en-US" sz="1600">
              <a:solidFill>
                <a:srgbClr val="FF0000"/>
              </a:solidFill>
            </a:endParaRPr>
          </a:p>
          <a:p>
            <a:pPr marL="457200" indent="-457200">
              <a:buFont typeface="Arial" charset="0"/>
              <a:buAutoNum type="arabicPeriod"/>
            </a:pPr>
            <a:r>
              <a:rPr lang="en-US" sz="1600"/>
              <a:t>Missing data:  want to fill in gaps</a:t>
            </a:r>
          </a:p>
          <a:p>
            <a:pPr marL="457200" indent="-457200">
              <a:buFont typeface="Arial" charset="0"/>
              <a:buNone/>
            </a:pPr>
            <a:endParaRPr lang="en-US" sz="1600"/>
          </a:p>
          <a:p>
            <a:pPr marL="457200" indent="-457200">
              <a:buFont typeface="Arial" charset="0"/>
              <a:buNone/>
            </a:pPr>
            <a:endParaRPr lang="en-US" sz="1600"/>
          </a:p>
          <a:p>
            <a:pPr marL="457200" indent="-457200">
              <a:buFont typeface="Arial" charset="0"/>
              <a:buNone/>
            </a:pPr>
            <a:endParaRPr lang="en-US" sz="1600"/>
          </a:p>
          <a:p>
            <a:pPr marL="457200" indent="-457200">
              <a:buFont typeface="Arial" charset="0"/>
              <a:buNone/>
            </a:pPr>
            <a:endParaRPr lang="en-US" sz="1600"/>
          </a:p>
          <a:p>
            <a:pPr marL="457200" indent="-457200">
              <a:buFont typeface="Arial" charset="0"/>
              <a:buAutoNum type="arabicPeriod" startAt="2"/>
            </a:pPr>
            <a:r>
              <a:rPr lang="en-US" sz="1600"/>
              <a:t>Unevenly-spaced data:  would like evenly spaced data</a:t>
            </a:r>
          </a:p>
          <a:p>
            <a:pPr marL="457200" indent="-457200">
              <a:buFont typeface="Arial" charset="0"/>
              <a:buAutoNum type="arabicPeriod" startAt="2"/>
            </a:pPr>
            <a:endParaRPr lang="en-US" sz="1600"/>
          </a:p>
          <a:p>
            <a:pPr marL="457200" indent="-457200">
              <a:buFont typeface="Arial" charset="0"/>
              <a:buAutoNum type="arabicPeriod" startAt="2"/>
            </a:pPr>
            <a:endParaRPr lang="en-US" sz="1600"/>
          </a:p>
          <a:p>
            <a:pPr marL="457200" indent="-457200">
              <a:buFont typeface="Arial" charset="0"/>
              <a:buAutoNum type="arabicPeriod" startAt="2"/>
            </a:pPr>
            <a:endParaRPr lang="en-US" sz="1600"/>
          </a:p>
          <a:p>
            <a:pPr marL="457200" indent="-457200">
              <a:buFont typeface="Arial" charset="0"/>
              <a:buAutoNum type="arabicPeriod" startAt="2"/>
            </a:pPr>
            <a:endParaRPr lang="en-US" sz="1600"/>
          </a:p>
          <a:p>
            <a:pPr marL="457200" indent="-457200">
              <a:buFont typeface="Arial" charset="0"/>
              <a:buAutoNum type="arabicPeriod" startAt="2"/>
            </a:pPr>
            <a:r>
              <a:rPr lang="en-US" sz="1600"/>
              <a:t>Differently spaced data in two data sets:  want to compare data from same time, place</a:t>
            </a:r>
            <a:r>
              <a:rPr lang="en-US" sz="1600">
                <a:solidFill>
                  <a:srgbClr val="FF0000"/>
                </a:solidFill>
              </a:rPr>
              <a:t> </a:t>
            </a:r>
          </a:p>
        </p:txBody>
      </p:sp>
      <p:sp>
        <p:nvSpPr>
          <p:cNvPr id="6147" name="Rectangle 3"/>
          <p:cNvSpPr>
            <a:spLocks noChangeArrowheads="1"/>
          </p:cNvSpPr>
          <p:nvPr/>
        </p:nvSpPr>
        <p:spPr bwMode="auto">
          <a:xfrm>
            <a:off x="1219200" y="228600"/>
            <a:ext cx="6477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a:t>Week </a:t>
            </a:r>
            <a:r>
              <a:rPr lang="en-US" smtClean="0"/>
              <a:t>11:  </a:t>
            </a:r>
            <a:r>
              <a:rPr lang="en-US" dirty="0"/>
              <a:t>Interpolating Data</a:t>
            </a:r>
          </a:p>
        </p:txBody>
      </p:sp>
      <p:sp>
        <p:nvSpPr>
          <p:cNvPr id="6148" name="Line 4"/>
          <p:cNvSpPr>
            <a:spLocks noChangeShapeType="1"/>
          </p:cNvSpPr>
          <p:nvPr/>
        </p:nvSpPr>
        <p:spPr bwMode="auto">
          <a:xfrm>
            <a:off x="838200" y="2362200"/>
            <a:ext cx="640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0" name="AutoShape 6"/>
          <p:cNvSpPr>
            <a:spLocks noChangeArrowheads="1"/>
          </p:cNvSpPr>
          <p:nvPr/>
        </p:nvSpPr>
        <p:spPr bwMode="auto">
          <a:xfrm>
            <a:off x="3124200" y="2209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151" name="AutoShape 7"/>
          <p:cNvSpPr>
            <a:spLocks noChangeArrowheads="1"/>
          </p:cNvSpPr>
          <p:nvPr/>
        </p:nvSpPr>
        <p:spPr bwMode="auto">
          <a:xfrm>
            <a:off x="2133600" y="2209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152" name="AutoShape 8"/>
          <p:cNvSpPr>
            <a:spLocks noChangeArrowheads="1"/>
          </p:cNvSpPr>
          <p:nvPr/>
        </p:nvSpPr>
        <p:spPr bwMode="auto">
          <a:xfrm>
            <a:off x="4038600" y="2209800"/>
            <a:ext cx="228600" cy="228600"/>
          </a:xfrm>
          <a:prstGeom prst="star5">
            <a:avLst/>
          </a:prstGeom>
          <a:noFill/>
          <a:ln w="9525">
            <a:solidFill>
              <a:srgbClr val="FF0000"/>
            </a:solidFill>
            <a:miter lim="800000"/>
            <a:headEnd/>
            <a:tailEnd/>
          </a:ln>
          <a:extLst>
            <a:ext uri="{909E8E84-426E-40dd-AFC4-6F175D3DCCD1}">
              <a14:hiddenFill xmlns:a14="http://schemas.microsoft.com/office/drawing/2010/main">
                <a:solidFill>
                  <a:srgbClr val="FF0000"/>
                </a:solidFill>
              </a14:hiddenFill>
            </a:ext>
          </a:extLst>
        </p:spPr>
        <p:txBody>
          <a:bodyPr wrap="none" anchor="ctr"/>
          <a:lstStyle/>
          <a:p>
            <a:pPr algn="ctr"/>
            <a:endParaRPr lang="en-US">
              <a:solidFill>
                <a:srgbClr val="FF0000"/>
              </a:solidFill>
            </a:endParaRPr>
          </a:p>
        </p:txBody>
      </p:sp>
      <p:sp>
        <p:nvSpPr>
          <p:cNvPr id="6153" name="AutoShape 9"/>
          <p:cNvSpPr>
            <a:spLocks noChangeArrowheads="1"/>
          </p:cNvSpPr>
          <p:nvPr/>
        </p:nvSpPr>
        <p:spPr bwMode="auto">
          <a:xfrm>
            <a:off x="1143000" y="2209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154" name="AutoShape 10"/>
          <p:cNvSpPr>
            <a:spLocks noChangeArrowheads="1"/>
          </p:cNvSpPr>
          <p:nvPr/>
        </p:nvSpPr>
        <p:spPr bwMode="auto">
          <a:xfrm>
            <a:off x="5029200" y="2209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155" name="AutoShape 11"/>
          <p:cNvSpPr>
            <a:spLocks noChangeArrowheads="1"/>
          </p:cNvSpPr>
          <p:nvPr/>
        </p:nvSpPr>
        <p:spPr bwMode="auto">
          <a:xfrm>
            <a:off x="6019800" y="2209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156" name="Text Box 12"/>
          <p:cNvSpPr txBox="1">
            <a:spLocks noChangeArrowheads="1"/>
          </p:cNvSpPr>
          <p:nvPr/>
        </p:nvSpPr>
        <p:spPr bwMode="auto">
          <a:xfrm>
            <a:off x="1143000" y="2438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1</a:t>
            </a:r>
            <a:endParaRPr lang="en-US" sz="1600"/>
          </a:p>
        </p:txBody>
      </p:sp>
      <p:sp>
        <p:nvSpPr>
          <p:cNvPr id="6157" name="Text Box 13"/>
          <p:cNvSpPr txBox="1">
            <a:spLocks noChangeArrowheads="1"/>
          </p:cNvSpPr>
          <p:nvPr/>
        </p:nvSpPr>
        <p:spPr bwMode="auto">
          <a:xfrm>
            <a:off x="2133600" y="2438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2</a:t>
            </a:r>
            <a:endParaRPr lang="en-US" sz="1600"/>
          </a:p>
        </p:txBody>
      </p:sp>
      <p:sp>
        <p:nvSpPr>
          <p:cNvPr id="6158" name="Text Box 14"/>
          <p:cNvSpPr txBox="1">
            <a:spLocks noChangeArrowheads="1"/>
          </p:cNvSpPr>
          <p:nvPr/>
        </p:nvSpPr>
        <p:spPr bwMode="auto">
          <a:xfrm>
            <a:off x="3048000" y="2438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3</a:t>
            </a:r>
            <a:endParaRPr lang="en-US" sz="1600"/>
          </a:p>
        </p:txBody>
      </p:sp>
      <p:sp>
        <p:nvSpPr>
          <p:cNvPr id="6159" name="Text Box 15"/>
          <p:cNvSpPr txBox="1">
            <a:spLocks noChangeArrowheads="1"/>
          </p:cNvSpPr>
          <p:nvPr/>
        </p:nvSpPr>
        <p:spPr bwMode="auto">
          <a:xfrm>
            <a:off x="5029200" y="2438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4</a:t>
            </a:r>
            <a:endParaRPr lang="en-US" sz="1600"/>
          </a:p>
        </p:txBody>
      </p:sp>
      <p:sp>
        <p:nvSpPr>
          <p:cNvPr id="6160" name="Text Box 16"/>
          <p:cNvSpPr txBox="1">
            <a:spLocks noChangeArrowheads="1"/>
          </p:cNvSpPr>
          <p:nvPr/>
        </p:nvSpPr>
        <p:spPr bwMode="auto">
          <a:xfrm>
            <a:off x="5943600" y="2438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5</a:t>
            </a:r>
            <a:endParaRPr lang="en-US" sz="1600"/>
          </a:p>
        </p:txBody>
      </p:sp>
      <p:sp>
        <p:nvSpPr>
          <p:cNvPr id="6162" name="Line 18"/>
          <p:cNvSpPr>
            <a:spLocks noChangeShapeType="1"/>
          </p:cNvSpPr>
          <p:nvPr/>
        </p:nvSpPr>
        <p:spPr bwMode="auto">
          <a:xfrm>
            <a:off x="914400" y="3429000"/>
            <a:ext cx="655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3" name="Oval 19"/>
          <p:cNvSpPr>
            <a:spLocks noChangeArrowheads="1"/>
          </p:cNvSpPr>
          <p:nvPr/>
        </p:nvSpPr>
        <p:spPr bwMode="auto">
          <a:xfrm>
            <a:off x="1066800" y="3352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4" name="Oval 20"/>
          <p:cNvSpPr>
            <a:spLocks noChangeArrowheads="1"/>
          </p:cNvSpPr>
          <p:nvPr/>
        </p:nvSpPr>
        <p:spPr bwMode="auto">
          <a:xfrm>
            <a:off x="4495800" y="3352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5" name="Oval 21"/>
          <p:cNvSpPr>
            <a:spLocks noChangeArrowheads="1"/>
          </p:cNvSpPr>
          <p:nvPr/>
        </p:nvSpPr>
        <p:spPr bwMode="auto">
          <a:xfrm>
            <a:off x="3048000" y="3352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6" name="Oval 22"/>
          <p:cNvSpPr>
            <a:spLocks noChangeArrowheads="1"/>
          </p:cNvSpPr>
          <p:nvPr/>
        </p:nvSpPr>
        <p:spPr bwMode="auto">
          <a:xfrm>
            <a:off x="4724400" y="3352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7" name="Oval 23"/>
          <p:cNvSpPr>
            <a:spLocks noChangeArrowheads="1"/>
          </p:cNvSpPr>
          <p:nvPr/>
        </p:nvSpPr>
        <p:spPr bwMode="auto">
          <a:xfrm>
            <a:off x="5943600" y="3352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8" name="Oval 24"/>
          <p:cNvSpPr>
            <a:spLocks noChangeArrowheads="1"/>
          </p:cNvSpPr>
          <p:nvPr/>
        </p:nvSpPr>
        <p:spPr bwMode="auto">
          <a:xfrm>
            <a:off x="1981200" y="3352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169" name="Text Box 25"/>
          <p:cNvSpPr txBox="1">
            <a:spLocks noChangeArrowheads="1"/>
          </p:cNvSpPr>
          <p:nvPr/>
        </p:nvSpPr>
        <p:spPr bwMode="auto">
          <a:xfrm>
            <a:off x="914400" y="3581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1</a:t>
            </a:r>
            <a:endParaRPr lang="en-US" sz="1600"/>
          </a:p>
        </p:txBody>
      </p:sp>
      <p:sp>
        <p:nvSpPr>
          <p:cNvPr id="6170" name="Text Box 26"/>
          <p:cNvSpPr txBox="1">
            <a:spLocks noChangeArrowheads="1"/>
          </p:cNvSpPr>
          <p:nvPr/>
        </p:nvSpPr>
        <p:spPr bwMode="auto">
          <a:xfrm>
            <a:off x="1905000" y="3581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2</a:t>
            </a:r>
            <a:endParaRPr lang="en-US" sz="1600"/>
          </a:p>
        </p:txBody>
      </p:sp>
      <p:sp>
        <p:nvSpPr>
          <p:cNvPr id="6171" name="Text Box 27"/>
          <p:cNvSpPr txBox="1">
            <a:spLocks noChangeArrowheads="1"/>
          </p:cNvSpPr>
          <p:nvPr/>
        </p:nvSpPr>
        <p:spPr bwMode="auto">
          <a:xfrm>
            <a:off x="4419600" y="3581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4</a:t>
            </a:r>
            <a:endParaRPr lang="en-US" sz="1600"/>
          </a:p>
        </p:txBody>
      </p:sp>
      <p:sp>
        <p:nvSpPr>
          <p:cNvPr id="6172" name="Text Box 28"/>
          <p:cNvSpPr txBox="1">
            <a:spLocks noChangeArrowheads="1"/>
          </p:cNvSpPr>
          <p:nvPr/>
        </p:nvSpPr>
        <p:spPr bwMode="auto">
          <a:xfrm>
            <a:off x="2971800" y="3581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3</a:t>
            </a:r>
            <a:endParaRPr lang="en-US" sz="1600"/>
          </a:p>
        </p:txBody>
      </p:sp>
      <p:sp>
        <p:nvSpPr>
          <p:cNvPr id="6173" name="Text Box 29"/>
          <p:cNvSpPr txBox="1">
            <a:spLocks noChangeArrowheads="1"/>
          </p:cNvSpPr>
          <p:nvPr/>
        </p:nvSpPr>
        <p:spPr bwMode="auto">
          <a:xfrm>
            <a:off x="4724400" y="3581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5</a:t>
            </a:r>
            <a:endParaRPr lang="en-US" sz="1600"/>
          </a:p>
        </p:txBody>
      </p:sp>
      <p:sp>
        <p:nvSpPr>
          <p:cNvPr id="6174" name="Text Box 30"/>
          <p:cNvSpPr txBox="1">
            <a:spLocks noChangeArrowheads="1"/>
          </p:cNvSpPr>
          <p:nvPr/>
        </p:nvSpPr>
        <p:spPr bwMode="auto">
          <a:xfrm>
            <a:off x="5867400" y="35814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6</a:t>
            </a:r>
            <a:endParaRPr lang="en-US" sz="1600"/>
          </a:p>
        </p:txBody>
      </p:sp>
      <p:sp>
        <p:nvSpPr>
          <p:cNvPr id="6175" name="Line 31"/>
          <p:cNvSpPr>
            <a:spLocks noChangeShapeType="1"/>
          </p:cNvSpPr>
          <p:nvPr/>
        </p:nvSpPr>
        <p:spPr bwMode="auto">
          <a:xfrm>
            <a:off x="914400" y="4800600"/>
            <a:ext cx="655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6" name="Oval 32"/>
          <p:cNvSpPr>
            <a:spLocks noChangeArrowheads="1"/>
          </p:cNvSpPr>
          <p:nvPr/>
        </p:nvSpPr>
        <p:spPr bwMode="auto">
          <a:xfrm>
            <a:off x="1066800" y="4724400"/>
            <a:ext cx="152400" cy="152400"/>
          </a:xfrm>
          <a:prstGeom prst="ellipse">
            <a:avLst/>
          </a:prstGeom>
          <a:solidFill>
            <a:srgbClr val="FF8000"/>
          </a:solidFill>
          <a:ln w="9525">
            <a:solidFill>
              <a:schemeClr val="tx1"/>
            </a:solidFill>
            <a:round/>
            <a:headEnd/>
            <a:tailEnd/>
          </a:ln>
        </p:spPr>
        <p:txBody>
          <a:bodyPr wrap="none" anchor="ctr"/>
          <a:lstStyle/>
          <a:p>
            <a:endParaRPr lang="en-US"/>
          </a:p>
        </p:txBody>
      </p:sp>
      <p:sp>
        <p:nvSpPr>
          <p:cNvPr id="6177" name="Oval 33"/>
          <p:cNvSpPr>
            <a:spLocks noChangeArrowheads="1"/>
          </p:cNvSpPr>
          <p:nvPr/>
        </p:nvSpPr>
        <p:spPr bwMode="auto">
          <a:xfrm>
            <a:off x="3200400" y="4724400"/>
            <a:ext cx="152400" cy="152400"/>
          </a:xfrm>
          <a:prstGeom prst="ellipse">
            <a:avLst/>
          </a:prstGeom>
          <a:solidFill>
            <a:srgbClr val="FF8000"/>
          </a:solidFill>
          <a:ln w="9525">
            <a:solidFill>
              <a:schemeClr val="tx1"/>
            </a:solidFill>
            <a:round/>
            <a:headEnd/>
            <a:tailEnd/>
          </a:ln>
        </p:spPr>
        <p:txBody>
          <a:bodyPr wrap="none" anchor="ctr"/>
          <a:lstStyle/>
          <a:p>
            <a:endParaRPr lang="en-US"/>
          </a:p>
        </p:txBody>
      </p:sp>
      <p:sp>
        <p:nvSpPr>
          <p:cNvPr id="6178" name="Oval 34"/>
          <p:cNvSpPr>
            <a:spLocks noChangeArrowheads="1"/>
          </p:cNvSpPr>
          <p:nvPr/>
        </p:nvSpPr>
        <p:spPr bwMode="auto">
          <a:xfrm>
            <a:off x="2286000" y="4724400"/>
            <a:ext cx="152400" cy="152400"/>
          </a:xfrm>
          <a:prstGeom prst="ellipse">
            <a:avLst/>
          </a:prstGeom>
          <a:solidFill>
            <a:srgbClr val="FF8000"/>
          </a:solidFill>
          <a:ln w="9525">
            <a:solidFill>
              <a:schemeClr val="tx1"/>
            </a:solidFill>
            <a:round/>
            <a:headEnd/>
            <a:tailEnd/>
          </a:ln>
        </p:spPr>
        <p:txBody>
          <a:bodyPr wrap="none" anchor="ctr"/>
          <a:lstStyle/>
          <a:p>
            <a:endParaRPr lang="en-US"/>
          </a:p>
        </p:txBody>
      </p:sp>
      <p:sp>
        <p:nvSpPr>
          <p:cNvPr id="6179" name="Oval 35"/>
          <p:cNvSpPr>
            <a:spLocks noChangeArrowheads="1"/>
          </p:cNvSpPr>
          <p:nvPr/>
        </p:nvSpPr>
        <p:spPr bwMode="auto">
          <a:xfrm>
            <a:off x="3581400" y="4724400"/>
            <a:ext cx="152400" cy="152400"/>
          </a:xfrm>
          <a:prstGeom prst="ellipse">
            <a:avLst/>
          </a:prstGeom>
          <a:solidFill>
            <a:srgbClr val="FF8000"/>
          </a:solidFill>
          <a:ln w="9525">
            <a:solidFill>
              <a:schemeClr val="tx1"/>
            </a:solidFill>
            <a:round/>
            <a:headEnd/>
            <a:tailEnd/>
          </a:ln>
        </p:spPr>
        <p:txBody>
          <a:bodyPr wrap="none" anchor="ctr"/>
          <a:lstStyle/>
          <a:p>
            <a:endParaRPr lang="en-US"/>
          </a:p>
        </p:txBody>
      </p:sp>
      <p:sp>
        <p:nvSpPr>
          <p:cNvPr id="6180" name="Oval 36"/>
          <p:cNvSpPr>
            <a:spLocks noChangeArrowheads="1"/>
          </p:cNvSpPr>
          <p:nvPr/>
        </p:nvSpPr>
        <p:spPr bwMode="auto">
          <a:xfrm>
            <a:off x="4495800" y="4724400"/>
            <a:ext cx="152400" cy="152400"/>
          </a:xfrm>
          <a:prstGeom prst="ellipse">
            <a:avLst/>
          </a:prstGeom>
          <a:solidFill>
            <a:srgbClr val="FF8000"/>
          </a:solidFill>
          <a:ln w="9525">
            <a:solidFill>
              <a:schemeClr val="tx1"/>
            </a:solidFill>
            <a:round/>
            <a:headEnd/>
            <a:tailEnd/>
          </a:ln>
        </p:spPr>
        <p:txBody>
          <a:bodyPr wrap="none" anchor="ctr"/>
          <a:lstStyle/>
          <a:p>
            <a:endParaRPr lang="en-US"/>
          </a:p>
        </p:txBody>
      </p:sp>
      <p:sp>
        <p:nvSpPr>
          <p:cNvPr id="6181" name="Oval 37"/>
          <p:cNvSpPr>
            <a:spLocks noChangeArrowheads="1"/>
          </p:cNvSpPr>
          <p:nvPr/>
        </p:nvSpPr>
        <p:spPr bwMode="auto">
          <a:xfrm>
            <a:off x="1600200" y="4724400"/>
            <a:ext cx="152400" cy="152400"/>
          </a:xfrm>
          <a:prstGeom prst="ellipse">
            <a:avLst/>
          </a:prstGeom>
          <a:solidFill>
            <a:srgbClr val="FF8000"/>
          </a:solidFill>
          <a:ln w="9525">
            <a:solidFill>
              <a:schemeClr val="tx1"/>
            </a:solidFill>
            <a:round/>
            <a:headEnd/>
            <a:tailEnd/>
          </a:ln>
        </p:spPr>
        <p:txBody>
          <a:bodyPr wrap="none" anchor="ctr"/>
          <a:lstStyle/>
          <a:p>
            <a:endParaRPr lang="en-US"/>
          </a:p>
        </p:txBody>
      </p:sp>
      <p:sp>
        <p:nvSpPr>
          <p:cNvPr id="6182" name="Text Box 38"/>
          <p:cNvSpPr txBox="1">
            <a:spLocks noChangeArrowheads="1"/>
          </p:cNvSpPr>
          <p:nvPr/>
        </p:nvSpPr>
        <p:spPr bwMode="auto">
          <a:xfrm>
            <a:off x="990600" y="4876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1</a:t>
            </a:r>
            <a:endParaRPr lang="en-US" sz="1600"/>
          </a:p>
        </p:txBody>
      </p:sp>
      <p:sp>
        <p:nvSpPr>
          <p:cNvPr id="6183" name="Text Box 39"/>
          <p:cNvSpPr txBox="1">
            <a:spLocks noChangeArrowheads="1"/>
          </p:cNvSpPr>
          <p:nvPr/>
        </p:nvSpPr>
        <p:spPr bwMode="auto">
          <a:xfrm>
            <a:off x="1524000" y="4876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2</a:t>
            </a:r>
            <a:endParaRPr lang="en-US" sz="1600"/>
          </a:p>
        </p:txBody>
      </p:sp>
      <p:sp>
        <p:nvSpPr>
          <p:cNvPr id="6184" name="Text Box 40"/>
          <p:cNvSpPr txBox="1">
            <a:spLocks noChangeArrowheads="1"/>
          </p:cNvSpPr>
          <p:nvPr/>
        </p:nvSpPr>
        <p:spPr bwMode="auto">
          <a:xfrm>
            <a:off x="3124200" y="4876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4</a:t>
            </a:r>
            <a:endParaRPr lang="en-US" sz="1600"/>
          </a:p>
        </p:txBody>
      </p:sp>
      <p:sp>
        <p:nvSpPr>
          <p:cNvPr id="6185" name="Text Box 41"/>
          <p:cNvSpPr txBox="1">
            <a:spLocks noChangeArrowheads="1"/>
          </p:cNvSpPr>
          <p:nvPr/>
        </p:nvSpPr>
        <p:spPr bwMode="auto">
          <a:xfrm>
            <a:off x="2286000" y="4876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3</a:t>
            </a:r>
            <a:endParaRPr lang="en-US" sz="1600"/>
          </a:p>
        </p:txBody>
      </p:sp>
      <p:sp>
        <p:nvSpPr>
          <p:cNvPr id="6186" name="Text Box 42"/>
          <p:cNvSpPr txBox="1">
            <a:spLocks noChangeArrowheads="1"/>
          </p:cNvSpPr>
          <p:nvPr/>
        </p:nvSpPr>
        <p:spPr bwMode="auto">
          <a:xfrm>
            <a:off x="3505200" y="4876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5</a:t>
            </a:r>
            <a:endParaRPr lang="en-US" sz="1600"/>
          </a:p>
        </p:txBody>
      </p:sp>
      <p:sp>
        <p:nvSpPr>
          <p:cNvPr id="6187" name="Text Box 43"/>
          <p:cNvSpPr txBox="1">
            <a:spLocks noChangeArrowheads="1"/>
          </p:cNvSpPr>
          <p:nvPr/>
        </p:nvSpPr>
        <p:spPr bwMode="auto">
          <a:xfrm>
            <a:off x="4419600" y="48006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6</a:t>
            </a:r>
            <a:endParaRPr lang="en-US" sz="1600"/>
          </a:p>
        </p:txBody>
      </p:sp>
      <p:sp>
        <p:nvSpPr>
          <p:cNvPr id="6188" name="Line 44"/>
          <p:cNvSpPr>
            <a:spLocks noChangeShapeType="1"/>
          </p:cNvSpPr>
          <p:nvPr/>
        </p:nvSpPr>
        <p:spPr bwMode="auto">
          <a:xfrm>
            <a:off x="914400" y="5486400"/>
            <a:ext cx="655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9" name="Oval 45"/>
          <p:cNvSpPr>
            <a:spLocks noChangeArrowheads="1"/>
          </p:cNvSpPr>
          <p:nvPr/>
        </p:nvSpPr>
        <p:spPr bwMode="auto">
          <a:xfrm>
            <a:off x="1066800" y="5410200"/>
            <a:ext cx="152400" cy="152400"/>
          </a:xfrm>
          <a:prstGeom prst="ellipse">
            <a:avLst/>
          </a:prstGeom>
          <a:solidFill>
            <a:schemeClr val="hlink"/>
          </a:solidFill>
          <a:ln w="9525">
            <a:solidFill>
              <a:schemeClr val="tx1"/>
            </a:solidFill>
            <a:round/>
            <a:headEnd/>
            <a:tailEnd/>
          </a:ln>
        </p:spPr>
        <p:txBody>
          <a:bodyPr wrap="none" anchor="ctr"/>
          <a:lstStyle/>
          <a:p>
            <a:pPr algn="ctr"/>
            <a:endParaRPr lang="en-US"/>
          </a:p>
          <a:p>
            <a:pPr algn="ctr"/>
            <a:endParaRPr lang="en-US"/>
          </a:p>
          <a:p>
            <a:pPr algn="ctr"/>
            <a:endParaRPr lang="en-US"/>
          </a:p>
          <a:p>
            <a:pPr algn="ctr"/>
            <a:endParaRPr lang="en-US"/>
          </a:p>
          <a:p>
            <a:pPr algn="ctr"/>
            <a:endParaRPr lang="en-US"/>
          </a:p>
        </p:txBody>
      </p:sp>
      <p:sp>
        <p:nvSpPr>
          <p:cNvPr id="6190" name="Oval 46"/>
          <p:cNvSpPr>
            <a:spLocks noChangeArrowheads="1"/>
          </p:cNvSpPr>
          <p:nvPr/>
        </p:nvSpPr>
        <p:spPr bwMode="auto">
          <a:xfrm>
            <a:off x="4495800" y="54102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6191" name="Oval 47"/>
          <p:cNvSpPr>
            <a:spLocks noChangeArrowheads="1"/>
          </p:cNvSpPr>
          <p:nvPr/>
        </p:nvSpPr>
        <p:spPr bwMode="auto">
          <a:xfrm>
            <a:off x="3048000" y="54102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6192" name="Oval 48"/>
          <p:cNvSpPr>
            <a:spLocks noChangeArrowheads="1"/>
          </p:cNvSpPr>
          <p:nvPr/>
        </p:nvSpPr>
        <p:spPr bwMode="auto">
          <a:xfrm>
            <a:off x="5638800" y="54102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6193" name="Oval 49"/>
          <p:cNvSpPr>
            <a:spLocks noChangeArrowheads="1"/>
          </p:cNvSpPr>
          <p:nvPr/>
        </p:nvSpPr>
        <p:spPr bwMode="auto">
          <a:xfrm>
            <a:off x="6400800" y="54102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6194" name="Oval 50"/>
          <p:cNvSpPr>
            <a:spLocks noChangeArrowheads="1"/>
          </p:cNvSpPr>
          <p:nvPr/>
        </p:nvSpPr>
        <p:spPr bwMode="auto">
          <a:xfrm>
            <a:off x="2286000" y="5410200"/>
            <a:ext cx="152400" cy="152400"/>
          </a:xfrm>
          <a:prstGeom prst="ellipse">
            <a:avLst/>
          </a:prstGeom>
          <a:solidFill>
            <a:schemeClr val="hlink"/>
          </a:solidFill>
          <a:ln w="9525">
            <a:solidFill>
              <a:schemeClr val="tx1"/>
            </a:solidFill>
            <a:round/>
            <a:headEnd/>
            <a:tailEnd/>
          </a:ln>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6195" name="Text Box 51"/>
          <p:cNvSpPr txBox="1">
            <a:spLocks noChangeArrowheads="1"/>
          </p:cNvSpPr>
          <p:nvPr/>
        </p:nvSpPr>
        <p:spPr bwMode="auto">
          <a:xfrm>
            <a:off x="914400" y="5638800"/>
            <a:ext cx="44291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ja-JP" altLang="en-US" sz="1600"/>
              <a:t>’</a:t>
            </a:r>
            <a:r>
              <a:rPr lang="en-US" sz="1600" baseline="-25000"/>
              <a:t>1</a:t>
            </a:r>
            <a:endParaRPr lang="en-US" sz="1600"/>
          </a:p>
        </p:txBody>
      </p:sp>
      <p:sp>
        <p:nvSpPr>
          <p:cNvPr id="6196" name="Text Box 52"/>
          <p:cNvSpPr txBox="1">
            <a:spLocks noChangeArrowheads="1"/>
          </p:cNvSpPr>
          <p:nvPr/>
        </p:nvSpPr>
        <p:spPr bwMode="auto">
          <a:xfrm>
            <a:off x="2209800" y="5638800"/>
            <a:ext cx="44291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ja-JP" altLang="en-US" sz="1600"/>
              <a:t>’</a:t>
            </a:r>
            <a:r>
              <a:rPr lang="en-US" sz="1600" baseline="-25000"/>
              <a:t>2</a:t>
            </a:r>
            <a:endParaRPr lang="en-US" sz="1600"/>
          </a:p>
        </p:txBody>
      </p:sp>
      <p:sp>
        <p:nvSpPr>
          <p:cNvPr id="6197" name="Text Box 53"/>
          <p:cNvSpPr txBox="1">
            <a:spLocks noChangeArrowheads="1"/>
          </p:cNvSpPr>
          <p:nvPr/>
        </p:nvSpPr>
        <p:spPr bwMode="auto">
          <a:xfrm>
            <a:off x="4419600" y="5638800"/>
            <a:ext cx="44291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ja-JP" altLang="en-US" sz="1600"/>
              <a:t>’</a:t>
            </a:r>
            <a:r>
              <a:rPr lang="en-US" sz="1600" baseline="-25000"/>
              <a:t>4</a:t>
            </a:r>
            <a:endParaRPr lang="en-US" sz="1600"/>
          </a:p>
        </p:txBody>
      </p:sp>
      <p:sp>
        <p:nvSpPr>
          <p:cNvPr id="6198" name="Text Box 54"/>
          <p:cNvSpPr txBox="1">
            <a:spLocks noChangeArrowheads="1"/>
          </p:cNvSpPr>
          <p:nvPr/>
        </p:nvSpPr>
        <p:spPr bwMode="auto">
          <a:xfrm>
            <a:off x="2971800" y="5638800"/>
            <a:ext cx="44291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ja-JP" altLang="en-US" sz="1600"/>
              <a:t>’</a:t>
            </a:r>
            <a:r>
              <a:rPr lang="en-US" sz="1600" baseline="-25000"/>
              <a:t>3</a:t>
            </a:r>
            <a:endParaRPr lang="en-US" sz="1600"/>
          </a:p>
        </p:txBody>
      </p:sp>
      <p:sp>
        <p:nvSpPr>
          <p:cNvPr id="6199" name="Text Box 55"/>
          <p:cNvSpPr txBox="1">
            <a:spLocks noChangeArrowheads="1"/>
          </p:cNvSpPr>
          <p:nvPr/>
        </p:nvSpPr>
        <p:spPr bwMode="auto">
          <a:xfrm>
            <a:off x="5562600" y="5638800"/>
            <a:ext cx="44291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ja-JP" altLang="en-US" sz="1600"/>
              <a:t>’</a:t>
            </a:r>
            <a:r>
              <a:rPr lang="en-US" sz="1600" baseline="-25000"/>
              <a:t>5</a:t>
            </a:r>
            <a:endParaRPr lang="en-US" sz="1600"/>
          </a:p>
        </p:txBody>
      </p:sp>
      <p:sp>
        <p:nvSpPr>
          <p:cNvPr id="6200" name="Text Box 56"/>
          <p:cNvSpPr txBox="1">
            <a:spLocks noChangeArrowheads="1"/>
          </p:cNvSpPr>
          <p:nvPr/>
        </p:nvSpPr>
        <p:spPr bwMode="auto">
          <a:xfrm>
            <a:off x="6324600" y="5638800"/>
            <a:ext cx="44291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ja-JP" altLang="en-US" sz="1600"/>
              <a:t>’</a:t>
            </a:r>
            <a:r>
              <a:rPr lang="en-US" sz="1600" baseline="-25000"/>
              <a:t>6</a:t>
            </a:r>
            <a:endParaRPr lang="en-US" sz="1600"/>
          </a:p>
        </p:txBody>
      </p:sp>
      <p:sp>
        <p:nvSpPr>
          <p:cNvPr id="6201" name="Rectangle 57"/>
          <p:cNvSpPr>
            <a:spLocks noChangeArrowheads="1"/>
          </p:cNvSpPr>
          <p:nvPr/>
        </p:nvSpPr>
        <p:spPr bwMode="auto">
          <a:xfrm>
            <a:off x="533400" y="6324600"/>
            <a:ext cx="81915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solidFill>
                  <a:srgbClr val="FF0000"/>
                </a:solidFill>
              </a:rPr>
              <a:t>This requires </a:t>
            </a:r>
            <a:r>
              <a:rPr lang="en-US" sz="1600" b="1" i="1">
                <a:solidFill>
                  <a:srgbClr val="FF0000"/>
                </a:solidFill>
              </a:rPr>
              <a:t>estimating</a:t>
            </a:r>
            <a:r>
              <a:rPr lang="en-US" sz="1600">
                <a:solidFill>
                  <a:srgbClr val="FF0000"/>
                </a:solidFill>
              </a:rPr>
              <a:t> data at locations or times where we </a:t>
            </a:r>
            <a:r>
              <a:rPr lang="en-US" sz="1600" b="1" i="1">
                <a:solidFill>
                  <a:srgbClr val="FF0000"/>
                </a:solidFill>
              </a:rPr>
              <a:t>don</a:t>
            </a:r>
            <a:r>
              <a:rPr lang="ja-JP" altLang="en-US" sz="1600" b="1" i="1">
                <a:solidFill>
                  <a:srgbClr val="FF0000"/>
                </a:solidFill>
              </a:rPr>
              <a:t>’</a:t>
            </a:r>
            <a:r>
              <a:rPr lang="en-US" sz="1600" b="1" i="1">
                <a:solidFill>
                  <a:srgbClr val="FF0000"/>
                </a:solidFill>
              </a:rPr>
              <a:t>t</a:t>
            </a:r>
            <a:r>
              <a:rPr lang="en-US" sz="1600">
                <a:solidFill>
                  <a:srgbClr val="FF0000"/>
                </a:solidFill>
              </a:rPr>
              <a:t> have a measurement</a:t>
            </a:r>
          </a:p>
        </p:txBody>
      </p:sp>
    </p:spTree>
    <p:extLst>
      <p:ext uri="{BB962C8B-B14F-4D97-AF65-F5344CB8AC3E}">
        <p14:creationId xmlns:p14="http://schemas.microsoft.com/office/powerpoint/2010/main" val="32248152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1143000"/>
            <a:ext cx="8534400"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buFont typeface="Arial" charset="0"/>
              <a:buNone/>
            </a:pPr>
            <a:r>
              <a:rPr lang="en-US" sz="1600" dirty="0"/>
              <a:t>Same underlying issue: want to fill in the gaps or </a:t>
            </a:r>
            <a:r>
              <a:rPr lang="en-US" sz="1600" dirty="0" smtClean="0"/>
              <a:t>re-grid </a:t>
            </a:r>
            <a:r>
              <a:rPr lang="en-US" sz="1600" dirty="0"/>
              <a:t>onto an even sampling </a:t>
            </a:r>
            <a:r>
              <a:rPr lang="en-US" sz="1600" dirty="0" smtClean="0"/>
              <a:t>interval!</a:t>
            </a:r>
            <a:endParaRPr lang="en-US" sz="1600" dirty="0"/>
          </a:p>
          <a:p>
            <a:pPr marL="457200" indent="-457200">
              <a:buFont typeface="Arial" charset="0"/>
              <a:buNone/>
            </a:pPr>
            <a:endParaRPr lang="en-US" sz="1600" dirty="0"/>
          </a:p>
          <a:p>
            <a:pPr marL="457200" indent="-457200">
              <a:buFont typeface="Arial" charset="0"/>
              <a:buNone/>
            </a:pPr>
            <a:r>
              <a:rPr lang="en-US" sz="1600" dirty="0" smtClean="0"/>
              <a:t>One way </a:t>
            </a:r>
            <a:r>
              <a:rPr lang="en-US" sz="1600" dirty="0"/>
              <a:t>to handle </a:t>
            </a:r>
            <a:r>
              <a:rPr lang="en-US" sz="1600" dirty="0" smtClean="0"/>
              <a:t>this is  </a:t>
            </a:r>
            <a:r>
              <a:rPr lang="en-US" sz="1600" dirty="0"/>
              <a:t>BINNING </a:t>
            </a:r>
            <a:r>
              <a:rPr lang="en-US" sz="1600" dirty="0" smtClean="0"/>
              <a:t>your data and then taking </a:t>
            </a:r>
            <a:r>
              <a:rPr lang="en-US" sz="1600" dirty="0"/>
              <a:t>the mean / median / </a:t>
            </a:r>
            <a:r>
              <a:rPr lang="en-US" sz="1600" dirty="0" smtClean="0"/>
              <a:t>mode in each </a:t>
            </a:r>
            <a:r>
              <a:rPr lang="en-US" sz="1600" dirty="0" smtClean="0"/>
              <a:t>bin.</a:t>
            </a:r>
            <a:endParaRPr lang="en-US" sz="1600" dirty="0"/>
          </a:p>
          <a:p>
            <a:pPr marL="457200" indent="-457200">
              <a:buFont typeface="Arial" charset="0"/>
              <a:buNone/>
            </a:pPr>
            <a:endParaRPr lang="en-US" sz="1600" dirty="0"/>
          </a:p>
          <a:p>
            <a:pPr marL="457200" indent="-457200">
              <a:buFont typeface="Arial" charset="0"/>
              <a:buNone/>
            </a:pPr>
            <a:r>
              <a:rPr lang="en-US" sz="1600" dirty="0" smtClean="0"/>
              <a:t>This is not always </a:t>
            </a:r>
            <a:r>
              <a:rPr lang="en-US" sz="1600" dirty="0"/>
              <a:t>practical since </a:t>
            </a:r>
            <a:r>
              <a:rPr lang="en-US" sz="1600" dirty="0" smtClean="0"/>
              <a:t>don’t </a:t>
            </a:r>
            <a:r>
              <a:rPr lang="en-US" sz="1600" dirty="0"/>
              <a:t>always have many repeat or nearby measurements</a:t>
            </a:r>
          </a:p>
        </p:txBody>
      </p:sp>
      <p:sp>
        <p:nvSpPr>
          <p:cNvPr id="17411" name="Rectangle 3"/>
          <p:cNvSpPr>
            <a:spLocks noChangeArrowheads="1"/>
          </p:cNvSpPr>
          <p:nvPr/>
        </p:nvSpPr>
        <p:spPr bwMode="auto">
          <a:xfrm>
            <a:off x="1219200" y="228600"/>
            <a:ext cx="6477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dirty="0"/>
              <a:t>Week </a:t>
            </a:r>
            <a:r>
              <a:rPr lang="en-US" dirty="0" smtClean="0"/>
              <a:t>11:  </a:t>
            </a:r>
            <a:r>
              <a:rPr lang="en-US" dirty="0"/>
              <a:t>Interpolating Data</a:t>
            </a:r>
          </a:p>
        </p:txBody>
      </p:sp>
      <p:sp>
        <p:nvSpPr>
          <p:cNvPr id="17463" name="Rectangle 55"/>
          <p:cNvSpPr>
            <a:spLocks noChangeArrowheads="1"/>
          </p:cNvSpPr>
          <p:nvPr/>
        </p:nvSpPr>
        <p:spPr bwMode="auto">
          <a:xfrm>
            <a:off x="457200" y="2876550"/>
            <a:ext cx="83058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600" dirty="0">
                <a:solidFill>
                  <a:schemeClr val="accent2"/>
                </a:solidFill>
              </a:rPr>
              <a:t>INTERPOLATION:  		Estimating data between some known measurement points</a:t>
            </a:r>
          </a:p>
          <a:p>
            <a:r>
              <a:rPr lang="en-US" sz="1600" dirty="0">
                <a:solidFill>
                  <a:schemeClr val="accent2"/>
                </a:solidFill>
              </a:rPr>
              <a:t>			Done all the time, care needed</a:t>
            </a:r>
            <a:endParaRPr lang="en-US" sz="1600" dirty="0">
              <a:solidFill>
                <a:srgbClr val="FF0000"/>
              </a:solidFill>
            </a:endParaRPr>
          </a:p>
          <a:p>
            <a:endParaRPr lang="en-US" sz="1600" dirty="0">
              <a:solidFill>
                <a:srgbClr val="FF0000"/>
              </a:solidFill>
            </a:endParaRPr>
          </a:p>
          <a:p>
            <a:r>
              <a:rPr lang="en-US" sz="1600" dirty="0">
                <a:solidFill>
                  <a:srgbClr val="FF0000"/>
                </a:solidFill>
              </a:rPr>
              <a:t>EXTRAPOLATION:  	Estimating data beyond the end of your measurement set</a:t>
            </a:r>
          </a:p>
          <a:p>
            <a:r>
              <a:rPr lang="en-US" sz="1600" dirty="0">
                <a:solidFill>
                  <a:srgbClr val="FF0000"/>
                </a:solidFill>
              </a:rPr>
              <a:t>			This is VERY dangerous, and should be avoided</a:t>
            </a:r>
          </a:p>
        </p:txBody>
      </p:sp>
      <p:sp>
        <p:nvSpPr>
          <p:cNvPr id="17465" name="Rectangle 57"/>
          <p:cNvSpPr>
            <a:spLocks noChangeArrowheads="1"/>
          </p:cNvSpPr>
          <p:nvPr/>
        </p:nvSpPr>
        <p:spPr bwMode="auto">
          <a:xfrm>
            <a:off x="381000" y="4419600"/>
            <a:ext cx="8458200" cy="180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buFont typeface="Arial" charset="0"/>
              <a:buNone/>
            </a:pPr>
            <a:r>
              <a:rPr lang="en-US" sz="1600" i="1" u="sng" dirty="0"/>
              <a:t>Why interpolate or </a:t>
            </a:r>
            <a:r>
              <a:rPr lang="en-US" sz="1600" i="1" u="sng" dirty="0" smtClean="0"/>
              <a:t>re-grid </a:t>
            </a:r>
            <a:r>
              <a:rPr lang="en-US" sz="1600" i="1" u="sng" dirty="0"/>
              <a:t>data?</a:t>
            </a:r>
          </a:p>
          <a:p>
            <a:pPr marL="457200" indent="-457200">
              <a:buFont typeface="Arial" charset="0"/>
              <a:buNone/>
            </a:pPr>
            <a:endParaRPr lang="en-US" sz="1600" dirty="0"/>
          </a:p>
          <a:p>
            <a:pPr marL="457200" indent="-457200">
              <a:buFont typeface="Arial" charset="0"/>
              <a:buAutoNum type="arabicPeriod"/>
            </a:pPr>
            <a:r>
              <a:rPr lang="en-US" sz="1600" dirty="0"/>
              <a:t>Comparing / overlaying multiple data sets (maps especially)</a:t>
            </a:r>
          </a:p>
          <a:p>
            <a:pPr marL="457200" indent="-457200">
              <a:buFont typeface="Arial" charset="0"/>
              <a:buAutoNum type="arabicPeriod"/>
            </a:pPr>
            <a:r>
              <a:rPr lang="en-US" sz="1600" dirty="0" smtClean="0"/>
              <a:t>Create evenly spaced </a:t>
            </a:r>
            <a:r>
              <a:rPr lang="en-US" sz="1600" dirty="0"/>
              <a:t>data so we can use our running-mean code for example</a:t>
            </a:r>
          </a:p>
          <a:p>
            <a:pPr marL="457200" indent="-457200">
              <a:buFont typeface="Arial" charset="0"/>
              <a:buAutoNum type="arabicPeriod"/>
            </a:pPr>
            <a:r>
              <a:rPr lang="en-US" sz="1600" dirty="0"/>
              <a:t>If we have lots of observations in one time interval and few in another any statistics will be biased toward the time period w/ more observations - want evenly gridded data</a:t>
            </a:r>
          </a:p>
          <a:p>
            <a:pPr marL="457200" indent="-457200">
              <a:buFont typeface="Arial" charset="0"/>
              <a:buAutoNum type="arabicPeriod"/>
            </a:pPr>
            <a:r>
              <a:rPr lang="en-US" sz="1600" dirty="0"/>
              <a:t>Doing spectral analysis (</a:t>
            </a:r>
            <a:r>
              <a:rPr lang="en-US" sz="1600" dirty="0" err="1"/>
              <a:t>fourier</a:t>
            </a:r>
            <a:r>
              <a:rPr lang="en-US" sz="1600" dirty="0"/>
              <a:t> transforms </a:t>
            </a:r>
            <a:r>
              <a:rPr lang="en-US" sz="1600" dirty="0" err="1"/>
              <a:t>etc</a:t>
            </a:r>
            <a:r>
              <a:rPr lang="en-US" sz="1600" dirty="0"/>
              <a:t>)</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914400" y="2057400"/>
            <a:ext cx="655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3" name="Line 3"/>
          <p:cNvSpPr>
            <a:spLocks noChangeShapeType="1"/>
          </p:cNvSpPr>
          <p:nvPr/>
        </p:nvSpPr>
        <p:spPr bwMode="auto">
          <a:xfrm>
            <a:off x="990600" y="3886200"/>
            <a:ext cx="640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4" name="Text Box 4"/>
          <p:cNvSpPr txBox="1">
            <a:spLocks noChangeArrowheads="1"/>
          </p:cNvSpPr>
          <p:nvPr/>
        </p:nvSpPr>
        <p:spPr bwMode="auto">
          <a:xfrm>
            <a:off x="7527925" y="1730375"/>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x</a:t>
            </a:r>
          </a:p>
        </p:txBody>
      </p:sp>
      <p:sp>
        <p:nvSpPr>
          <p:cNvPr id="5125" name="Text Box 5"/>
          <p:cNvSpPr txBox="1">
            <a:spLocks noChangeArrowheads="1"/>
          </p:cNvSpPr>
          <p:nvPr/>
        </p:nvSpPr>
        <p:spPr bwMode="auto">
          <a:xfrm>
            <a:off x="7467600" y="3657600"/>
            <a:ext cx="895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xnew</a:t>
            </a:r>
          </a:p>
        </p:txBody>
      </p:sp>
      <p:sp>
        <p:nvSpPr>
          <p:cNvPr id="5126" name="Oval 6"/>
          <p:cNvSpPr>
            <a:spLocks noChangeArrowheads="1"/>
          </p:cNvSpPr>
          <p:nvPr/>
        </p:nvSpPr>
        <p:spPr bwMode="auto">
          <a:xfrm>
            <a:off x="1066800" y="198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127" name="Oval 7"/>
          <p:cNvSpPr>
            <a:spLocks noChangeArrowheads="1"/>
          </p:cNvSpPr>
          <p:nvPr/>
        </p:nvSpPr>
        <p:spPr bwMode="auto">
          <a:xfrm>
            <a:off x="4495800" y="198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128" name="Oval 8"/>
          <p:cNvSpPr>
            <a:spLocks noChangeArrowheads="1"/>
          </p:cNvSpPr>
          <p:nvPr/>
        </p:nvSpPr>
        <p:spPr bwMode="auto">
          <a:xfrm>
            <a:off x="3048000" y="198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129" name="Oval 9"/>
          <p:cNvSpPr>
            <a:spLocks noChangeArrowheads="1"/>
          </p:cNvSpPr>
          <p:nvPr/>
        </p:nvSpPr>
        <p:spPr bwMode="auto">
          <a:xfrm>
            <a:off x="4724400" y="198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130" name="Oval 10"/>
          <p:cNvSpPr>
            <a:spLocks noChangeArrowheads="1"/>
          </p:cNvSpPr>
          <p:nvPr/>
        </p:nvSpPr>
        <p:spPr bwMode="auto">
          <a:xfrm>
            <a:off x="5943600" y="198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131" name="Oval 11"/>
          <p:cNvSpPr>
            <a:spLocks noChangeArrowheads="1"/>
          </p:cNvSpPr>
          <p:nvPr/>
        </p:nvSpPr>
        <p:spPr bwMode="auto">
          <a:xfrm>
            <a:off x="1981200" y="198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132" name="AutoShape 12"/>
          <p:cNvSpPr>
            <a:spLocks noChangeArrowheads="1"/>
          </p:cNvSpPr>
          <p:nvPr/>
        </p:nvSpPr>
        <p:spPr bwMode="auto">
          <a:xfrm>
            <a:off x="3276600" y="3733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133" name="AutoShape 13"/>
          <p:cNvSpPr>
            <a:spLocks noChangeArrowheads="1"/>
          </p:cNvSpPr>
          <p:nvPr/>
        </p:nvSpPr>
        <p:spPr bwMode="auto">
          <a:xfrm>
            <a:off x="2286000" y="3733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134" name="AutoShape 14"/>
          <p:cNvSpPr>
            <a:spLocks noChangeArrowheads="1"/>
          </p:cNvSpPr>
          <p:nvPr/>
        </p:nvSpPr>
        <p:spPr bwMode="auto">
          <a:xfrm>
            <a:off x="4191000" y="3733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135" name="AutoShape 15"/>
          <p:cNvSpPr>
            <a:spLocks noChangeArrowheads="1"/>
          </p:cNvSpPr>
          <p:nvPr/>
        </p:nvSpPr>
        <p:spPr bwMode="auto">
          <a:xfrm>
            <a:off x="1295400" y="3733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136" name="AutoShape 16"/>
          <p:cNvSpPr>
            <a:spLocks noChangeArrowheads="1"/>
          </p:cNvSpPr>
          <p:nvPr/>
        </p:nvSpPr>
        <p:spPr bwMode="auto">
          <a:xfrm>
            <a:off x="5181600" y="3733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137" name="AutoShape 17"/>
          <p:cNvSpPr>
            <a:spLocks noChangeArrowheads="1"/>
          </p:cNvSpPr>
          <p:nvPr/>
        </p:nvSpPr>
        <p:spPr bwMode="auto">
          <a:xfrm>
            <a:off x="6172200" y="37338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138" name="Text Box 18"/>
          <p:cNvSpPr txBox="1">
            <a:spLocks noChangeArrowheads="1"/>
          </p:cNvSpPr>
          <p:nvPr/>
        </p:nvSpPr>
        <p:spPr bwMode="auto">
          <a:xfrm>
            <a:off x="914400" y="2209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1</a:t>
            </a:r>
            <a:endParaRPr lang="en-US" sz="1600"/>
          </a:p>
        </p:txBody>
      </p:sp>
      <p:sp>
        <p:nvSpPr>
          <p:cNvPr id="5139" name="Text Box 19"/>
          <p:cNvSpPr txBox="1">
            <a:spLocks noChangeArrowheads="1"/>
          </p:cNvSpPr>
          <p:nvPr/>
        </p:nvSpPr>
        <p:spPr bwMode="auto">
          <a:xfrm>
            <a:off x="1905000" y="2209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2</a:t>
            </a:r>
            <a:endParaRPr lang="en-US" sz="1600"/>
          </a:p>
        </p:txBody>
      </p:sp>
      <p:sp>
        <p:nvSpPr>
          <p:cNvPr id="5140" name="Text Box 20"/>
          <p:cNvSpPr txBox="1">
            <a:spLocks noChangeArrowheads="1"/>
          </p:cNvSpPr>
          <p:nvPr/>
        </p:nvSpPr>
        <p:spPr bwMode="auto">
          <a:xfrm>
            <a:off x="4419600" y="2209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4</a:t>
            </a:r>
            <a:endParaRPr lang="en-US" sz="1600"/>
          </a:p>
        </p:txBody>
      </p:sp>
      <p:sp>
        <p:nvSpPr>
          <p:cNvPr id="5141" name="Text Box 21"/>
          <p:cNvSpPr txBox="1">
            <a:spLocks noChangeArrowheads="1"/>
          </p:cNvSpPr>
          <p:nvPr/>
        </p:nvSpPr>
        <p:spPr bwMode="auto">
          <a:xfrm>
            <a:off x="2971800" y="2209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3</a:t>
            </a:r>
            <a:endParaRPr lang="en-US" sz="1600"/>
          </a:p>
        </p:txBody>
      </p:sp>
      <p:sp>
        <p:nvSpPr>
          <p:cNvPr id="5142" name="Text Box 22"/>
          <p:cNvSpPr txBox="1">
            <a:spLocks noChangeArrowheads="1"/>
          </p:cNvSpPr>
          <p:nvPr/>
        </p:nvSpPr>
        <p:spPr bwMode="auto">
          <a:xfrm>
            <a:off x="4724400" y="2209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5</a:t>
            </a:r>
            <a:endParaRPr lang="en-US" sz="1600"/>
          </a:p>
        </p:txBody>
      </p:sp>
      <p:sp>
        <p:nvSpPr>
          <p:cNvPr id="5143" name="Text Box 23"/>
          <p:cNvSpPr txBox="1">
            <a:spLocks noChangeArrowheads="1"/>
          </p:cNvSpPr>
          <p:nvPr/>
        </p:nvSpPr>
        <p:spPr bwMode="auto">
          <a:xfrm>
            <a:off x="5867400" y="2209800"/>
            <a:ext cx="36353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x</a:t>
            </a:r>
            <a:r>
              <a:rPr lang="en-US" sz="1600" baseline="-25000"/>
              <a:t>6</a:t>
            </a:r>
            <a:endParaRPr lang="en-US" sz="1600"/>
          </a:p>
        </p:txBody>
      </p:sp>
      <p:sp>
        <p:nvSpPr>
          <p:cNvPr id="5144" name="Text Box 24"/>
          <p:cNvSpPr txBox="1">
            <a:spLocks noChangeArrowheads="1"/>
          </p:cNvSpPr>
          <p:nvPr/>
        </p:nvSpPr>
        <p:spPr bwMode="auto">
          <a:xfrm>
            <a:off x="1066800" y="39624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new1</a:t>
            </a:r>
            <a:endParaRPr lang="en-US" sz="1600" dirty="0"/>
          </a:p>
        </p:txBody>
      </p:sp>
      <p:sp>
        <p:nvSpPr>
          <p:cNvPr id="5145" name="Text Box 25"/>
          <p:cNvSpPr txBox="1">
            <a:spLocks noChangeArrowheads="1"/>
          </p:cNvSpPr>
          <p:nvPr/>
        </p:nvSpPr>
        <p:spPr bwMode="auto">
          <a:xfrm>
            <a:off x="1981200" y="39624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new2</a:t>
            </a:r>
            <a:endParaRPr lang="en-US" sz="1600" dirty="0"/>
          </a:p>
        </p:txBody>
      </p:sp>
      <p:sp>
        <p:nvSpPr>
          <p:cNvPr id="5146" name="Text Box 26"/>
          <p:cNvSpPr txBox="1">
            <a:spLocks noChangeArrowheads="1"/>
          </p:cNvSpPr>
          <p:nvPr/>
        </p:nvSpPr>
        <p:spPr bwMode="auto">
          <a:xfrm>
            <a:off x="3048000" y="39624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new3</a:t>
            </a:r>
            <a:endParaRPr lang="en-US" sz="1600" dirty="0"/>
          </a:p>
        </p:txBody>
      </p:sp>
      <p:sp>
        <p:nvSpPr>
          <p:cNvPr id="5147" name="Text Box 27"/>
          <p:cNvSpPr txBox="1">
            <a:spLocks noChangeArrowheads="1"/>
          </p:cNvSpPr>
          <p:nvPr/>
        </p:nvSpPr>
        <p:spPr bwMode="auto">
          <a:xfrm>
            <a:off x="4038600" y="39624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new4</a:t>
            </a:r>
            <a:endParaRPr lang="en-US" sz="1600" dirty="0"/>
          </a:p>
        </p:txBody>
      </p:sp>
      <p:sp>
        <p:nvSpPr>
          <p:cNvPr id="5148" name="Text Box 28"/>
          <p:cNvSpPr txBox="1">
            <a:spLocks noChangeArrowheads="1"/>
          </p:cNvSpPr>
          <p:nvPr/>
        </p:nvSpPr>
        <p:spPr bwMode="auto">
          <a:xfrm>
            <a:off x="4876800" y="39624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new5</a:t>
            </a:r>
            <a:endParaRPr lang="en-US" sz="1600" dirty="0"/>
          </a:p>
        </p:txBody>
      </p:sp>
      <p:sp>
        <p:nvSpPr>
          <p:cNvPr id="5149" name="Text Box 29"/>
          <p:cNvSpPr txBox="1">
            <a:spLocks noChangeArrowheads="1"/>
          </p:cNvSpPr>
          <p:nvPr/>
        </p:nvSpPr>
        <p:spPr bwMode="auto">
          <a:xfrm>
            <a:off x="5943600" y="3962400"/>
            <a:ext cx="62068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new6</a:t>
            </a:r>
          </a:p>
        </p:txBody>
      </p:sp>
      <p:sp>
        <p:nvSpPr>
          <p:cNvPr id="5150" name="Rectangle 30"/>
          <p:cNvSpPr>
            <a:spLocks noChangeArrowheads="1"/>
          </p:cNvSpPr>
          <p:nvPr/>
        </p:nvSpPr>
        <p:spPr bwMode="auto">
          <a:xfrm>
            <a:off x="609600" y="4495800"/>
            <a:ext cx="76200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600" dirty="0">
                <a:solidFill>
                  <a:srgbClr val="FF0000"/>
                </a:solidFill>
              </a:rPr>
              <a:t>Our new x-axis has an even spacing:  </a:t>
            </a:r>
            <a:r>
              <a:rPr lang="en-US" sz="1600" dirty="0">
                <a:solidFill>
                  <a:srgbClr val="FF0000"/>
                </a:solidFill>
                <a:latin typeface="Symbol" charset="0"/>
                <a:sym typeface="Symbol" charset="0"/>
              </a:rPr>
              <a:t></a:t>
            </a:r>
            <a:r>
              <a:rPr lang="en-US" sz="1600" dirty="0">
                <a:solidFill>
                  <a:srgbClr val="FF0000"/>
                </a:solidFill>
              </a:rPr>
              <a:t> = </a:t>
            </a:r>
            <a:r>
              <a:rPr lang="en-US" sz="1600" dirty="0" err="1">
                <a:solidFill>
                  <a:srgbClr val="FF0000"/>
                </a:solidFill>
              </a:rPr>
              <a:t>x</a:t>
            </a:r>
            <a:r>
              <a:rPr lang="en-US" sz="1600" baseline="-25000" dirty="0" err="1">
                <a:solidFill>
                  <a:srgbClr val="FF0000"/>
                </a:solidFill>
              </a:rPr>
              <a:t>new</a:t>
            </a:r>
            <a:r>
              <a:rPr lang="en-US" sz="1600" baseline="-25000" dirty="0">
                <a:solidFill>
                  <a:srgbClr val="FF0000"/>
                </a:solidFill>
              </a:rPr>
              <a:t>(j+1)</a:t>
            </a:r>
            <a:r>
              <a:rPr lang="en-US" sz="1600" dirty="0">
                <a:solidFill>
                  <a:srgbClr val="FF0000"/>
                </a:solidFill>
              </a:rPr>
              <a:t> - </a:t>
            </a:r>
            <a:r>
              <a:rPr lang="en-US" sz="1600" dirty="0" err="1">
                <a:solidFill>
                  <a:srgbClr val="FF0000"/>
                </a:solidFill>
              </a:rPr>
              <a:t>x</a:t>
            </a:r>
            <a:r>
              <a:rPr lang="en-US" sz="1600" baseline="-25000" dirty="0" err="1">
                <a:solidFill>
                  <a:srgbClr val="FF0000"/>
                </a:solidFill>
              </a:rPr>
              <a:t>new</a:t>
            </a:r>
            <a:r>
              <a:rPr lang="en-US" sz="1600" baseline="-25000" dirty="0">
                <a:solidFill>
                  <a:srgbClr val="FF0000"/>
                </a:solidFill>
              </a:rPr>
              <a:t>(j)</a:t>
            </a:r>
          </a:p>
        </p:txBody>
      </p:sp>
      <p:sp>
        <p:nvSpPr>
          <p:cNvPr id="5151" name="Rectangle 31"/>
          <p:cNvSpPr>
            <a:spLocks noChangeArrowheads="1"/>
          </p:cNvSpPr>
          <p:nvPr/>
        </p:nvSpPr>
        <p:spPr bwMode="auto">
          <a:xfrm>
            <a:off x="609600" y="1282700"/>
            <a:ext cx="513238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solidFill>
                  <a:schemeClr val="hlink"/>
                </a:solidFill>
              </a:rPr>
              <a:t>Our original x-axis has a uneven spacing of data points</a:t>
            </a:r>
          </a:p>
        </p:txBody>
      </p:sp>
      <p:sp>
        <p:nvSpPr>
          <p:cNvPr id="5152" name="Line 32"/>
          <p:cNvSpPr>
            <a:spLocks noChangeShapeType="1"/>
          </p:cNvSpPr>
          <p:nvPr/>
        </p:nvSpPr>
        <p:spPr bwMode="auto">
          <a:xfrm flipV="1">
            <a:off x="3352800" y="26670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53" name="Rectangle 33"/>
          <p:cNvSpPr>
            <a:spLocks noChangeArrowheads="1"/>
          </p:cNvSpPr>
          <p:nvPr/>
        </p:nvSpPr>
        <p:spPr bwMode="auto">
          <a:xfrm>
            <a:off x="609600" y="457200"/>
            <a:ext cx="80010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600" dirty="0"/>
              <a:t>How to do </a:t>
            </a:r>
            <a:r>
              <a:rPr lang="en-US" sz="1600" dirty="0" smtClean="0"/>
              <a:t>this?  </a:t>
            </a:r>
            <a:r>
              <a:rPr lang="en-US" sz="1600" dirty="0"/>
              <a:t>The first thing is to define a new, evenly spaced x-axis:</a:t>
            </a:r>
          </a:p>
        </p:txBody>
      </p:sp>
      <p:sp>
        <p:nvSpPr>
          <p:cNvPr id="5154" name="Rectangle 34"/>
          <p:cNvSpPr>
            <a:spLocks noChangeArrowheads="1"/>
          </p:cNvSpPr>
          <p:nvPr/>
        </p:nvSpPr>
        <p:spPr bwMode="auto">
          <a:xfrm>
            <a:off x="609600" y="5105400"/>
            <a:ext cx="7620000" cy="106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600" dirty="0"/>
              <a:t>Next, we want to estimate our quantity of interest, y, (e.g. temperature) at our new points, </a:t>
            </a:r>
            <a:r>
              <a:rPr lang="en-US" sz="1600" dirty="0" err="1"/>
              <a:t>x</a:t>
            </a:r>
            <a:r>
              <a:rPr lang="en-US" sz="1600" baseline="-25000" dirty="0" err="1"/>
              <a:t>new</a:t>
            </a:r>
            <a:r>
              <a:rPr lang="en-US" sz="1600" dirty="0"/>
              <a:t>.</a:t>
            </a:r>
          </a:p>
          <a:p>
            <a:endParaRPr lang="en-US" sz="1600" dirty="0"/>
          </a:p>
          <a:p>
            <a:r>
              <a:rPr lang="en-US" sz="1600" dirty="0"/>
              <a:t>There are many ways to do this………..   </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590800"/>
            <a:ext cx="5029200" cy="914400"/>
          </a:xfrm>
        </p:spPr>
        <p:txBody>
          <a:bodyPr/>
          <a:lstStyle/>
          <a:p>
            <a:pPr algn="ctr"/>
            <a:r>
              <a:rPr lang="en-US" dirty="0" smtClean="0"/>
              <a:t>worksheet</a:t>
            </a:r>
            <a:endParaRPr lang="en-US" dirty="0"/>
          </a:p>
        </p:txBody>
      </p:sp>
    </p:spTree>
    <p:extLst>
      <p:ext uri="{BB962C8B-B14F-4D97-AF65-F5344CB8AC3E}">
        <p14:creationId xmlns:p14="http://schemas.microsoft.com/office/powerpoint/2010/main" val="1571466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914400" y="1790700"/>
            <a:ext cx="655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1" name="Line 3"/>
          <p:cNvSpPr>
            <a:spLocks noChangeShapeType="1"/>
          </p:cNvSpPr>
          <p:nvPr/>
        </p:nvSpPr>
        <p:spPr bwMode="auto">
          <a:xfrm>
            <a:off x="990600" y="3130550"/>
            <a:ext cx="640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2" name="Text Box 4"/>
          <p:cNvSpPr txBox="1">
            <a:spLocks noChangeArrowheads="1"/>
          </p:cNvSpPr>
          <p:nvPr/>
        </p:nvSpPr>
        <p:spPr bwMode="auto">
          <a:xfrm>
            <a:off x="7543800" y="1593850"/>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x</a:t>
            </a:r>
          </a:p>
        </p:txBody>
      </p:sp>
      <p:sp>
        <p:nvSpPr>
          <p:cNvPr id="12293" name="Text Box 5"/>
          <p:cNvSpPr txBox="1">
            <a:spLocks noChangeArrowheads="1"/>
          </p:cNvSpPr>
          <p:nvPr/>
        </p:nvSpPr>
        <p:spPr bwMode="auto">
          <a:xfrm>
            <a:off x="7467600" y="2901950"/>
            <a:ext cx="895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xnew</a:t>
            </a:r>
          </a:p>
        </p:txBody>
      </p:sp>
      <p:sp>
        <p:nvSpPr>
          <p:cNvPr id="12294" name="Oval 6"/>
          <p:cNvSpPr>
            <a:spLocks noChangeArrowheads="1"/>
          </p:cNvSpPr>
          <p:nvPr/>
        </p:nvSpPr>
        <p:spPr bwMode="auto">
          <a:xfrm>
            <a:off x="1066800" y="121285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295" name="Oval 7"/>
          <p:cNvSpPr>
            <a:spLocks noChangeArrowheads="1"/>
          </p:cNvSpPr>
          <p:nvPr/>
        </p:nvSpPr>
        <p:spPr bwMode="auto">
          <a:xfrm>
            <a:off x="4419600" y="113665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296" name="Oval 8"/>
          <p:cNvSpPr>
            <a:spLocks noChangeArrowheads="1"/>
          </p:cNvSpPr>
          <p:nvPr/>
        </p:nvSpPr>
        <p:spPr bwMode="auto">
          <a:xfrm>
            <a:off x="2971800" y="83185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297" name="Oval 9"/>
          <p:cNvSpPr>
            <a:spLocks noChangeArrowheads="1"/>
          </p:cNvSpPr>
          <p:nvPr/>
        </p:nvSpPr>
        <p:spPr bwMode="auto">
          <a:xfrm>
            <a:off x="4724400" y="151765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298" name="Oval 10"/>
          <p:cNvSpPr>
            <a:spLocks noChangeArrowheads="1"/>
          </p:cNvSpPr>
          <p:nvPr/>
        </p:nvSpPr>
        <p:spPr bwMode="auto">
          <a:xfrm>
            <a:off x="5943600" y="136525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299" name="Oval 11"/>
          <p:cNvSpPr>
            <a:spLocks noChangeArrowheads="1"/>
          </p:cNvSpPr>
          <p:nvPr/>
        </p:nvSpPr>
        <p:spPr bwMode="auto">
          <a:xfrm>
            <a:off x="1981200" y="151765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300" name="AutoShape 12"/>
          <p:cNvSpPr>
            <a:spLocks noChangeArrowheads="1"/>
          </p:cNvSpPr>
          <p:nvPr/>
        </p:nvSpPr>
        <p:spPr bwMode="auto">
          <a:xfrm>
            <a:off x="3276600" y="297815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2301" name="AutoShape 13"/>
          <p:cNvSpPr>
            <a:spLocks noChangeArrowheads="1"/>
          </p:cNvSpPr>
          <p:nvPr/>
        </p:nvSpPr>
        <p:spPr bwMode="auto">
          <a:xfrm>
            <a:off x="2286000" y="297815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2302" name="AutoShape 14"/>
          <p:cNvSpPr>
            <a:spLocks noChangeArrowheads="1"/>
          </p:cNvSpPr>
          <p:nvPr/>
        </p:nvSpPr>
        <p:spPr bwMode="auto">
          <a:xfrm>
            <a:off x="4191000" y="297815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2303" name="AutoShape 15"/>
          <p:cNvSpPr>
            <a:spLocks noChangeArrowheads="1"/>
          </p:cNvSpPr>
          <p:nvPr/>
        </p:nvSpPr>
        <p:spPr bwMode="auto">
          <a:xfrm>
            <a:off x="1295400" y="297815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2304" name="AutoShape 16"/>
          <p:cNvSpPr>
            <a:spLocks noChangeArrowheads="1"/>
          </p:cNvSpPr>
          <p:nvPr/>
        </p:nvSpPr>
        <p:spPr bwMode="auto">
          <a:xfrm>
            <a:off x="5181600" y="297815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2305" name="AutoShape 17"/>
          <p:cNvSpPr>
            <a:spLocks noChangeArrowheads="1"/>
          </p:cNvSpPr>
          <p:nvPr/>
        </p:nvSpPr>
        <p:spPr bwMode="auto">
          <a:xfrm>
            <a:off x="6172200" y="297815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2306" name="Text Box 18"/>
          <p:cNvSpPr txBox="1">
            <a:spLocks noChangeArrowheads="1"/>
          </p:cNvSpPr>
          <p:nvPr/>
        </p:nvSpPr>
        <p:spPr bwMode="auto">
          <a:xfrm>
            <a:off x="1066800" y="984250"/>
            <a:ext cx="5222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1, </a:t>
            </a:r>
            <a:r>
              <a:rPr lang="en-US" sz="1200"/>
              <a:t>T</a:t>
            </a:r>
            <a:r>
              <a:rPr lang="en-US" sz="1200" baseline="-25000"/>
              <a:t>1</a:t>
            </a:r>
            <a:endParaRPr lang="en-US" sz="1200"/>
          </a:p>
        </p:txBody>
      </p:sp>
      <p:sp>
        <p:nvSpPr>
          <p:cNvPr id="12307" name="Text Box 19"/>
          <p:cNvSpPr txBox="1">
            <a:spLocks noChangeArrowheads="1"/>
          </p:cNvSpPr>
          <p:nvPr/>
        </p:nvSpPr>
        <p:spPr bwMode="auto">
          <a:xfrm>
            <a:off x="1752600" y="1289050"/>
            <a:ext cx="5476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2, </a:t>
            </a:r>
            <a:r>
              <a:rPr lang="en-US" sz="1200"/>
              <a:t>T</a:t>
            </a:r>
            <a:r>
              <a:rPr lang="en-US" sz="1200" baseline="-25000"/>
              <a:t>2</a:t>
            </a:r>
          </a:p>
        </p:txBody>
      </p:sp>
      <p:sp>
        <p:nvSpPr>
          <p:cNvPr id="12308" name="Text Box 20"/>
          <p:cNvSpPr txBox="1">
            <a:spLocks noChangeArrowheads="1"/>
          </p:cNvSpPr>
          <p:nvPr/>
        </p:nvSpPr>
        <p:spPr bwMode="auto">
          <a:xfrm>
            <a:off x="4191000" y="908050"/>
            <a:ext cx="5222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4 ,</a:t>
            </a:r>
            <a:r>
              <a:rPr lang="en-US" sz="1200"/>
              <a:t>T</a:t>
            </a:r>
            <a:r>
              <a:rPr lang="en-US" sz="1200" baseline="-25000"/>
              <a:t>4</a:t>
            </a:r>
          </a:p>
        </p:txBody>
      </p:sp>
      <p:sp>
        <p:nvSpPr>
          <p:cNvPr id="12309" name="Text Box 21"/>
          <p:cNvSpPr txBox="1">
            <a:spLocks noChangeArrowheads="1"/>
          </p:cNvSpPr>
          <p:nvPr/>
        </p:nvSpPr>
        <p:spPr bwMode="auto">
          <a:xfrm>
            <a:off x="2743200" y="984250"/>
            <a:ext cx="762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200"/>
              <a:t>X</a:t>
            </a:r>
            <a:r>
              <a:rPr lang="en-US" sz="1200" baseline="-25000"/>
              <a:t>3, </a:t>
            </a:r>
            <a:r>
              <a:rPr lang="en-US" sz="1200"/>
              <a:t>T</a:t>
            </a:r>
            <a:r>
              <a:rPr lang="en-US" sz="1200" baseline="-25000"/>
              <a:t>3</a:t>
            </a:r>
          </a:p>
        </p:txBody>
      </p:sp>
      <p:sp>
        <p:nvSpPr>
          <p:cNvPr id="12310" name="Text Box 22"/>
          <p:cNvSpPr txBox="1">
            <a:spLocks noChangeArrowheads="1"/>
          </p:cNvSpPr>
          <p:nvPr/>
        </p:nvSpPr>
        <p:spPr bwMode="auto">
          <a:xfrm>
            <a:off x="4724400" y="1289050"/>
            <a:ext cx="5222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5 ,</a:t>
            </a:r>
            <a:r>
              <a:rPr lang="en-US" sz="1200"/>
              <a:t>T</a:t>
            </a:r>
            <a:r>
              <a:rPr lang="en-US" sz="1200" baseline="-25000"/>
              <a:t>5</a:t>
            </a:r>
          </a:p>
        </p:txBody>
      </p:sp>
      <p:sp>
        <p:nvSpPr>
          <p:cNvPr id="12311" name="Text Box 23"/>
          <p:cNvSpPr txBox="1">
            <a:spLocks noChangeArrowheads="1"/>
          </p:cNvSpPr>
          <p:nvPr/>
        </p:nvSpPr>
        <p:spPr bwMode="auto">
          <a:xfrm>
            <a:off x="6019800" y="1212850"/>
            <a:ext cx="762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200"/>
              <a:t>x</a:t>
            </a:r>
            <a:r>
              <a:rPr lang="en-US" sz="1200" baseline="-25000"/>
              <a:t>6 ,</a:t>
            </a:r>
            <a:r>
              <a:rPr lang="en-US" sz="1200"/>
              <a:t>T</a:t>
            </a:r>
            <a:r>
              <a:rPr lang="en-US" sz="1200" baseline="-25000"/>
              <a:t>6</a:t>
            </a:r>
          </a:p>
        </p:txBody>
      </p:sp>
      <p:sp>
        <p:nvSpPr>
          <p:cNvPr id="12312" name="Text Box 24"/>
          <p:cNvSpPr txBox="1">
            <a:spLocks noChangeArrowheads="1"/>
          </p:cNvSpPr>
          <p:nvPr/>
        </p:nvSpPr>
        <p:spPr bwMode="auto">
          <a:xfrm>
            <a:off x="1066800" y="320675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new1</a:t>
            </a:r>
            <a:endParaRPr lang="en-US" sz="1600" dirty="0"/>
          </a:p>
        </p:txBody>
      </p:sp>
      <p:sp>
        <p:nvSpPr>
          <p:cNvPr id="12313" name="Text Box 25"/>
          <p:cNvSpPr txBox="1">
            <a:spLocks noChangeArrowheads="1"/>
          </p:cNvSpPr>
          <p:nvPr/>
        </p:nvSpPr>
        <p:spPr bwMode="auto">
          <a:xfrm>
            <a:off x="1981200" y="320675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new2</a:t>
            </a:r>
            <a:endParaRPr lang="en-US" sz="1600" dirty="0"/>
          </a:p>
        </p:txBody>
      </p:sp>
      <p:sp>
        <p:nvSpPr>
          <p:cNvPr id="12314" name="Text Box 26"/>
          <p:cNvSpPr txBox="1">
            <a:spLocks noChangeArrowheads="1"/>
          </p:cNvSpPr>
          <p:nvPr/>
        </p:nvSpPr>
        <p:spPr bwMode="auto">
          <a:xfrm>
            <a:off x="3048000" y="320675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new3</a:t>
            </a:r>
            <a:endParaRPr lang="en-US" sz="1600" dirty="0"/>
          </a:p>
        </p:txBody>
      </p:sp>
      <p:sp>
        <p:nvSpPr>
          <p:cNvPr id="12315" name="Text Box 27"/>
          <p:cNvSpPr txBox="1">
            <a:spLocks noChangeArrowheads="1"/>
          </p:cNvSpPr>
          <p:nvPr/>
        </p:nvSpPr>
        <p:spPr bwMode="auto">
          <a:xfrm>
            <a:off x="4038600" y="320675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new4</a:t>
            </a:r>
            <a:endParaRPr lang="en-US" sz="1600" dirty="0"/>
          </a:p>
        </p:txBody>
      </p:sp>
      <p:sp>
        <p:nvSpPr>
          <p:cNvPr id="12316" name="Text Box 28"/>
          <p:cNvSpPr txBox="1">
            <a:spLocks noChangeArrowheads="1"/>
          </p:cNvSpPr>
          <p:nvPr/>
        </p:nvSpPr>
        <p:spPr bwMode="auto">
          <a:xfrm>
            <a:off x="4876800" y="320675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new5</a:t>
            </a:r>
            <a:endParaRPr lang="en-US" sz="1600" dirty="0"/>
          </a:p>
        </p:txBody>
      </p:sp>
      <p:sp>
        <p:nvSpPr>
          <p:cNvPr id="12317" name="Text Box 29"/>
          <p:cNvSpPr txBox="1">
            <a:spLocks noChangeArrowheads="1"/>
          </p:cNvSpPr>
          <p:nvPr/>
        </p:nvSpPr>
        <p:spPr bwMode="auto">
          <a:xfrm>
            <a:off x="5943600" y="3206750"/>
            <a:ext cx="62068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new6</a:t>
            </a:r>
          </a:p>
        </p:txBody>
      </p:sp>
      <p:sp>
        <p:nvSpPr>
          <p:cNvPr id="12320" name="Line 32"/>
          <p:cNvSpPr>
            <a:spLocks noChangeShapeType="1"/>
          </p:cNvSpPr>
          <p:nvPr/>
        </p:nvSpPr>
        <p:spPr bwMode="auto">
          <a:xfrm flipV="1">
            <a:off x="3352800" y="1212850"/>
            <a:ext cx="0" cy="17653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22" name="Rectangle 34"/>
          <p:cNvSpPr>
            <a:spLocks noChangeArrowheads="1"/>
          </p:cNvSpPr>
          <p:nvPr/>
        </p:nvSpPr>
        <p:spPr bwMode="auto">
          <a:xfrm>
            <a:off x="533400" y="527050"/>
            <a:ext cx="76200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600"/>
              <a:t>Let</a:t>
            </a:r>
            <a:r>
              <a:rPr lang="ja-JP" altLang="en-US" sz="1600"/>
              <a:t>’</a:t>
            </a:r>
            <a:r>
              <a:rPr lang="en-US" sz="1600"/>
              <a:t>s say our original measurements are temperature, T, versus distance, x</a:t>
            </a:r>
          </a:p>
        </p:txBody>
      </p:sp>
      <p:sp>
        <p:nvSpPr>
          <p:cNvPr id="12323" name="Rectangle 35"/>
          <p:cNvSpPr>
            <a:spLocks noChangeArrowheads="1"/>
          </p:cNvSpPr>
          <p:nvPr/>
        </p:nvSpPr>
        <p:spPr bwMode="auto">
          <a:xfrm>
            <a:off x="381000" y="4108450"/>
            <a:ext cx="7924800" cy="221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r>
              <a:rPr lang="en-US" sz="1600" dirty="0"/>
              <a:t>We could estimate the temperature at each of our new points, </a:t>
            </a:r>
            <a:r>
              <a:rPr lang="en-US" sz="1600" dirty="0" err="1"/>
              <a:t>x</a:t>
            </a:r>
            <a:r>
              <a:rPr lang="en-US" sz="1600" baseline="-25000" dirty="0" err="1"/>
              <a:t>new</a:t>
            </a:r>
            <a:r>
              <a:rPr lang="en-US" sz="1600" baseline="-25000" dirty="0"/>
              <a:t>(j)</a:t>
            </a:r>
            <a:r>
              <a:rPr lang="en-US" sz="1600" dirty="0"/>
              <a:t> by assigning</a:t>
            </a:r>
          </a:p>
          <a:p>
            <a:pPr marL="457200" indent="-457200"/>
            <a:endParaRPr lang="en-US" sz="1600" dirty="0"/>
          </a:p>
          <a:p>
            <a:pPr marL="457200" indent="-457200">
              <a:buFont typeface="Arial" charset="0"/>
              <a:buAutoNum type="arabicPeriod"/>
            </a:pPr>
            <a:r>
              <a:rPr lang="en-US" sz="1600" dirty="0"/>
              <a:t>The value of temp at the nearest point x</a:t>
            </a:r>
            <a:r>
              <a:rPr lang="en-US" sz="1600" baseline="-25000" dirty="0"/>
              <a:t>(</a:t>
            </a:r>
            <a:r>
              <a:rPr lang="en-US" sz="1600" baseline="-25000" dirty="0" err="1"/>
              <a:t>i</a:t>
            </a:r>
            <a:r>
              <a:rPr lang="en-US" sz="1600" baseline="-25000" dirty="0"/>
              <a:t>)</a:t>
            </a:r>
            <a:r>
              <a:rPr lang="en-US" sz="1600" dirty="0"/>
              <a:t> in the original time series,</a:t>
            </a:r>
          </a:p>
          <a:p>
            <a:pPr marL="457200" indent="-457200">
              <a:buFont typeface="Arial" charset="0"/>
              <a:buNone/>
            </a:pPr>
            <a:r>
              <a:rPr lang="en-US" sz="1600" dirty="0"/>
              <a:t>		e.g., x</a:t>
            </a:r>
            <a:r>
              <a:rPr lang="en-US" sz="1600" baseline="-25000" dirty="0"/>
              <a:t>3</a:t>
            </a:r>
            <a:r>
              <a:rPr lang="en-US" sz="1600" dirty="0"/>
              <a:t> is closest to x</a:t>
            </a:r>
            <a:r>
              <a:rPr lang="en-US" sz="1600" baseline="-25000" dirty="0"/>
              <a:t>new3</a:t>
            </a:r>
            <a:r>
              <a:rPr lang="en-US" sz="1600" dirty="0"/>
              <a:t>, so we could put     Temperature(x</a:t>
            </a:r>
            <a:r>
              <a:rPr lang="en-US" sz="1600" baseline="-25000" dirty="0"/>
              <a:t>new3</a:t>
            </a:r>
            <a:r>
              <a:rPr lang="en-US" sz="1600" dirty="0"/>
              <a:t>) = T</a:t>
            </a:r>
            <a:r>
              <a:rPr lang="en-US" sz="1600" baseline="-25000" dirty="0"/>
              <a:t>3</a:t>
            </a:r>
            <a:endParaRPr lang="en-US" sz="1600" dirty="0"/>
          </a:p>
          <a:p>
            <a:pPr marL="457200" indent="-457200">
              <a:buFont typeface="Arial" charset="0"/>
              <a:buNone/>
            </a:pPr>
            <a:endParaRPr lang="en-US" sz="1600" baseline="-25000" dirty="0"/>
          </a:p>
          <a:p>
            <a:pPr marL="457200" indent="-457200">
              <a:buFont typeface="Arial" charset="0"/>
              <a:buNone/>
            </a:pPr>
            <a:r>
              <a:rPr lang="en-US" sz="1600" dirty="0">
                <a:solidFill>
                  <a:srgbClr val="FF0000"/>
                </a:solidFill>
              </a:rPr>
              <a:t>	Name:	nearest neighbor interpolation</a:t>
            </a:r>
          </a:p>
          <a:p>
            <a:pPr marL="457200" indent="-457200">
              <a:buFont typeface="Arial" charset="0"/>
              <a:buNone/>
            </a:pPr>
            <a:r>
              <a:rPr lang="en-US" sz="1600" dirty="0">
                <a:solidFill>
                  <a:srgbClr val="FF0000"/>
                </a:solidFill>
              </a:rPr>
              <a:t>	Advantage:	fast</a:t>
            </a:r>
          </a:p>
          <a:p>
            <a:pPr marL="457200" indent="-457200">
              <a:buFont typeface="Arial" charset="0"/>
              <a:buNone/>
            </a:pPr>
            <a:r>
              <a:rPr lang="en-US" sz="1600" dirty="0">
                <a:solidFill>
                  <a:srgbClr val="FF0000"/>
                </a:solidFill>
              </a:rPr>
              <a:t>	Disadvantage:	produces a </a:t>
            </a:r>
            <a:r>
              <a:rPr lang="ja-JP" altLang="en-US" sz="1600" dirty="0">
                <a:solidFill>
                  <a:srgbClr val="FF0000"/>
                </a:solidFill>
              </a:rPr>
              <a:t>“</a:t>
            </a:r>
            <a:r>
              <a:rPr lang="en-US" sz="1600" dirty="0">
                <a:solidFill>
                  <a:srgbClr val="FF0000"/>
                </a:solidFill>
              </a:rPr>
              <a:t>step-like</a:t>
            </a:r>
            <a:r>
              <a:rPr lang="ja-JP" altLang="en-US" sz="1600" dirty="0">
                <a:solidFill>
                  <a:srgbClr val="FF0000"/>
                </a:solidFill>
              </a:rPr>
              <a:t>”</a:t>
            </a:r>
            <a:r>
              <a:rPr lang="en-US" sz="1600" dirty="0">
                <a:solidFill>
                  <a:srgbClr val="FF0000"/>
                </a:solidFill>
              </a:rPr>
              <a:t> function, </a:t>
            </a:r>
            <a:r>
              <a:rPr lang="en-US" sz="1600" i="1" dirty="0">
                <a:solidFill>
                  <a:srgbClr val="FF0000"/>
                </a:solidFill>
              </a:rPr>
              <a:t>i.e</a:t>
            </a:r>
            <a:r>
              <a:rPr lang="en-US" sz="1600" dirty="0">
                <a:solidFill>
                  <a:srgbClr val="FF0000"/>
                </a:solidFill>
              </a:rPr>
              <a:t>., discontinuous</a:t>
            </a:r>
            <a:endParaRPr lang="en-US" sz="1600" baseline="-25000" dirty="0"/>
          </a:p>
          <a:p>
            <a:pPr marL="457200" indent="-457200">
              <a:buFont typeface="Arial" charset="0"/>
              <a:buNone/>
            </a:pPr>
            <a:endParaRPr lang="en-US" sz="1600" dirty="0"/>
          </a:p>
        </p:txBody>
      </p:sp>
      <p:sp>
        <p:nvSpPr>
          <p:cNvPr id="12324" name="Line 36"/>
          <p:cNvSpPr>
            <a:spLocks noChangeShapeType="1"/>
          </p:cNvSpPr>
          <p:nvPr/>
        </p:nvSpPr>
        <p:spPr bwMode="auto">
          <a:xfrm flipV="1">
            <a:off x="914400" y="90805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25" name="Rectangle 37"/>
          <p:cNvSpPr>
            <a:spLocks noChangeArrowheads="1"/>
          </p:cNvSpPr>
          <p:nvPr/>
        </p:nvSpPr>
        <p:spPr bwMode="auto">
          <a:xfrm>
            <a:off x="152400" y="958850"/>
            <a:ext cx="70326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Temp</a:t>
            </a:r>
          </a:p>
        </p:txBody>
      </p:sp>
      <p:sp>
        <p:nvSpPr>
          <p:cNvPr id="35" name="Oval 8"/>
          <p:cNvSpPr>
            <a:spLocks noChangeArrowheads="1"/>
          </p:cNvSpPr>
          <p:nvPr/>
        </p:nvSpPr>
        <p:spPr bwMode="auto">
          <a:xfrm>
            <a:off x="3276600" y="838200"/>
            <a:ext cx="152400" cy="152400"/>
          </a:xfrm>
          <a:prstGeom prst="ellipse">
            <a:avLst/>
          </a:prstGeom>
          <a:solidFill>
            <a:srgbClr val="FF0000"/>
          </a:solidFill>
          <a:ln w="9525">
            <a:solidFill>
              <a:srgbClr val="FF0000"/>
            </a:solidFill>
            <a:round/>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914400" y="1492250"/>
            <a:ext cx="655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3" name="Line 3"/>
          <p:cNvSpPr>
            <a:spLocks noChangeShapeType="1"/>
          </p:cNvSpPr>
          <p:nvPr/>
        </p:nvSpPr>
        <p:spPr bwMode="auto">
          <a:xfrm>
            <a:off x="990600" y="2832100"/>
            <a:ext cx="640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4" name="Text Box 4"/>
          <p:cNvSpPr txBox="1">
            <a:spLocks noChangeArrowheads="1"/>
          </p:cNvSpPr>
          <p:nvPr/>
        </p:nvSpPr>
        <p:spPr bwMode="auto">
          <a:xfrm>
            <a:off x="7543800" y="1295400"/>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x</a:t>
            </a:r>
          </a:p>
        </p:txBody>
      </p:sp>
      <p:sp>
        <p:nvSpPr>
          <p:cNvPr id="15365" name="Text Box 5"/>
          <p:cNvSpPr txBox="1">
            <a:spLocks noChangeArrowheads="1"/>
          </p:cNvSpPr>
          <p:nvPr/>
        </p:nvSpPr>
        <p:spPr bwMode="auto">
          <a:xfrm>
            <a:off x="7467600" y="2603500"/>
            <a:ext cx="895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xnew</a:t>
            </a:r>
          </a:p>
        </p:txBody>
      </p:sp>
      <p:sp>
        <p:nvSpPr>
          <p:cNvPr id="15366" name="Oval 6"/>
          <p:cNvSpPr>
            <a:spLocks noChangeArrowheads="1"/>
          </p:cNvSpPr>
          <p:nvPr/>
        </p:nvSpPr>
        <p:spPr bwMode="auto">
          <a:xfrm>
            <a:off x="1066800" y="914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367" name="Oval 7"/>
          <p:cNvSpPr>
            <a:spLocks noChangeArrowheads="1"/>
          </p:cNvSpPr>
          <p:nvPr/>
        </p:nvSpPr>
        <p:spPr bwMode="auto">
          <a:xfrm>
            <a:off x="4419600" y="838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368" name="Oval 8"/>
          <p:cNvSpPr>
            <a:spLocks noChangeArrowheads="1"/>
          </p:cNvSpPr>
          <p:nvPr/>
        </p:nvSpPr>
        <p:spPr bwMode="auto">
          <a:xfrm>
            <a:off x="2971800" y="533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369" name="Oval 9"/>
          <p:cNvSpPr>
            <a:spLocks noChangeArrowheads="1"/>
          </p:cNvSpPr>
          <p:nvPr/>
        </p:nvSpPr>
        <p:spPr bwMode="auto">
          <a:xfrm>
            <a:off x="4724400" y="1219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370" name="Oval 10"/>
          <p:cNvSpPr>
            <a:spLocks noChangeArrowheads="1"/>
          </p:cNvSpPr>
          <p:nvPr/>
        </p:nvSpPr>
        <p:spPr bwMode="auto">
          <a:xfrm>
            <a:off x="5943600" y="106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371" name="Oval 11"/>
          <p:cNvSpPr>
            <a:spLocks noChangeArrowheads="1"/>
          </p:cNvSpPr>
          <p:nvPr/>
        </p:nvSpPr>
        <p:spPr bwMode="auto">
          <a:xfrm>
            <a:off x="1981200" y="1219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372" name="AutoShape 12"/>
          <p:cNvSpPr>
            <a:spLocks noChangeArrowheads="1"/>
          </p:cNvSpPr>
          <p:nvPr/>
        </p:nvSpPr>
        <p:spPr bwMode="auto">
          <a:xfrm>
            <a:off x="3276600" y="26797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5373" name="AutoShape 13"/>
          <p:cNvSpPr>
            <a:spLocks noChangeArrowheads="1"/>
          </p:cNvSpPr>
          <p:nvPr/>
        </p:nvSpPr>
        <p:spPr bwMode="auto">
          <a:xfrm>
            <a:off x="2286000" y="26797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5374" name="AutoShape 14"/>
          <p:cNvSpPr>
            <a:spLocks noChangeArrowheads="1"/>
          </p:cNvSpPr>
          <p:nvPr/>
        </p:nvSpPr>
        <p:spPr bwMode="auto">
          <a:xfrm>
            <a:off x="4191000" y="26797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5375" name="AutoShape 15"/>
          <p:cNvSpPr>
            <a:spLocks noChangeArrowheads="1"/>
          </p:cNvSpPr>
          <p:nvPr/>
        </p:nvSpPr>
        <p:spPr bwMode="auto">
          <a:xfrm>
            <a:off x="1295400" y="26797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5376" name="AutoShape 16"/>
          <p:cNvSpPr>
            <a:spLocks noChangeArrowheads="1"/>
          </p:cNvSpPr>
          <p:nvPr/>
        </p:nvSpPr>
        <p:spPr bwMode="auto">
          <a:xfrm>
            <a:off x="5181600" y="26797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5377" name="AutoShape 17"/>
          <p:cNvSpPr>
            <a:spLocks noChangeArrowheads="1"/>
          </p:cNvSpPr>
          <p:nvPr/>
        </p:nvSpPr>
        <p:spPr bwMode="auto">
          <a:xfrm>
            <a:off x="6172200" y="2679700"/>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5378" name="Text Box 18"/>
          <p:cNvSpPr txBox="1">
            <a:spLocks noChangeArrowheads="1"/>
          </p:cNvSpPr>
          <p:nvPr/>
        </p:nvSpPr>
        <p:spPr bwMode="auto">
          <a:xfrm>
            <a:off x="1066800" y="685800"/>
            <a:ext cx="5222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1, </a:t>
            </a:r>
            <a:r>
              <a:rPr lang="en-US" sz="1200"/>
              <a:t>T</a:t>
            </a:r>
            <a:r>
              <a:rPr lang="en-US" sz="1200" baseline="-25000"/>
              <a:t>1</a:t>
            </a:r>
            <a:endParaRPr lang="en-US" sz="1200"/>
          </a:p>
        </p:txBody>
      </p:sp>
      <p:sp>
        <p:nvSpPr>
          <p:cNvPr id="15379" name="Text Box 19"/>
          <p:cNvSpPr txBox="1">
            <a:spLocks noChangeArrowheads="1"/>
          </p:cNvSpPr>
          <p:nvPr/>
        </p:nvSpPr>
        <p:spPr bwMode="auto">
          <a:xfrm>
            <a:off x="1752600" y="990600"/>
            <a:ext cx="5476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2, </a:t>
            </a:r>
            <a:r>
              <a:rPr lang="en-US" sz="1200"/>
              <a:t>T</a:t>
            </a:r>
            <a:r>
              <a:rPr lang="en-US" sz="1200" baseline="-25000"/>
              <a:t>2</a:t>
            </a:r>
          </a:p>
        </p:txBody>
      </p:sp>
      <p:sp>
        <p:nvSpPr>
          <p:cNvPr id="15380" name="Text Box 20"/>
          <p:cNvSpPr txBox="1">
            <a:spLocks noChangeArrowheads="1"/>
          </p:cNvSpPr>
          <p:nvPr/>
        </p:nvSpPr>
        <p:spPr bwMode="auto">
          <a:xfrm>
            <a:off x="4191000" y="609600"/>
            <a:ext cx="5222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4 ,</a:t>
            </a:r>
            <a:r>
              <a:rPr lang="en-US" sz="1200"/>
              <a:t>T</a:t>
            </a:r>
            <a:r>
              <a:rPr lang="en-US" sz="1200" baseline="-25000"/>
              <a:t>4</a:t>
            </a:r>
          </a:p>
        </p:txBody>
      </p:sp>
      <p:sp>
        <p:nvSpPr>
          <p:cNvPr id="15381" name="Text Box 21"/>
          <p:cNvSpPr txBox="1">
            <a:spLocks noChangeArrowheads="1"/>
          </p:cNvSpPr>
          <p:nvPr/>
        </p:nvSpPr>
        <p:spPr bwMode="auto">
          <a:xfrm>
            <a:off x="2743200" y="685800"/>
            <a:ext cx="762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200"/>
              <a:t>X</a:t>
            </a:r>
            <a:r>
              <a:rPr lang="en-US" sz="1200" baseline="-25000"/>
              <a:t>3, </a:t>
            </a:r>
            <a:r>
              <a:rPr lang="en-US" sz="1200"/>
              <a:t>T</a:t>
            </a:r>
            <a:r>
              <a:rPr lang="en-US" sz="1200" baseline="-25000"/>
              <a:t>3</a:t>
            </a:r>
          </a:p>
        </p:txBody>
      </p:sp>
      <p:sp>
        <p:nvSpPr>
          <p:cNvPr id="15382" name="Text Box 22"/>
          <p:cNvSpPr txBox="1">
            <a:spLocks noChangeArrowheads="1"/>
          </p:cNvSpPr>
          <p:nvPr/>
        </p:nvSpPr>
        <p:spPr bwMode="auto">
          <a:xfrm>
            <a:off x="4724400" y="990600"/>
            <a:ext cx="5222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5 ,</a:t>
            </a:r>
            <a:r>
              <a:rPr lang="en-US" sz="1200"/>
              <a:t>T</a:t>
            </a:r>
            <a:r>
              <a:rPr lang="en-US" sz="1200" baseline="-25000"/>
              <a:t>5</a:t>
            </a:r>
          </a:p>
        </p:txBody>
      </p:sp>
      <p:sp>
        <p:nvSpPr>
          <p:cNvPr id="15383" name="Text Box 23"/>
          <p:cNvSpPr txBox="1">
            <a:spLocks noChangeArrowheads="1"/>
          </p:cNvSpPr>
          <p:nvPr/>
        </p:nvSpPr>
        <p:spPr bwMode="auto">
          <a:xfrm>
            <a:off x="6019800" y="914400"/>
            <a:ext cx="762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200"/>
              <a:t>x</a:t>
            </a:r>
            <a:r>
              <a:rPr lang="en-US" sz="1200" baseline="-25000"/>
              <a:t>6 ,</a:t>
            </a:r>
            <a:r>
              <a:rPr lang="en-US" sz="1200"/>
              <a:t>T</a:t>
            </a:r>
            <a:r>
              <a:rPr lang="en-US" sz="1200" baseline="-25000"/>
              <a:t>6</a:t>
            </a:r>
          </a:p>
        </p:txBody>
      </p:sp>
      <p:sp>
        <p:nvSpPr>
          <p:cNvPr id="15384" name="Text Box 24"/>
          <p:cNvSpPr txBox="1">
            <a:spLocks noChangeArrowheads="1"/>
          </p:cNvSpPr>
          <p:nvPr/>
        </p:nvSpPr>
        <p:spPr bwMode="auto">
          <a:xfrm>
            <a:off x="1066800" y="29083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new1</a:t>
            </a:r>
            <a:endParaRPr lang="en-US" sz="1600" dirty="0"/>
          </a:p>
        </p:txBody>
      </p:sp>
      <p:sp>
        <p:nvSpPr>
          <p:cNvPr id="15385" name="Text Box 25"/>
          <p:cNvSpPr txBox="1">
            <a:spLocks noChangeArrowheads="1"/>
          </p:cNvSpPr>
          <p:nvPr/>
        </p:nvSpPr>
        <p:spPr bwMode="auto">
          <a:xfrm>
            <a:off x="1981200" y="29083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new2</a:t>
            </a:r>
            <a:endParaRPr lang="en-US" sz="1600" dirty="0"/>
          </a:p>
        </p:txBody>
      </p:sp>
      <p:sp>
        <p:nvSpPr>
          <p:cNvPr id="15386" name="Text Box 26"/>
          <p:cNvSpPr txBox="1">
            <a:spLocks noChangeArrowheads="1"/>
          </p:cNvSpPr>
          <p:nvPr/>
        </p:nvSpPr>
        <p:spPr bwMode="auto">
          <a:xfrm>
            <a:off x="3048000" y="29083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new3</a:t>
            </a:r>
            <a:endParaRPr lang="en-US" sz="1600" dirty="0"/>
          </a:p>
        </p:txBody>
      </p:sp>
      <p:sp>
        <p:nvSpPr>
          <p:cNvPr id="15387" name="Text Box 27"/>
          <p:cNvSpPr txBox="1">
            <a:spLocks noChangeArrowheads="1"/>
          </p:cNvSpPr>
          <p:nvPr/>
        </p:nvSpPr>
        <p:spPr bwMode="auto">
          <a:xfrm>
            <a:off x="4038600" y="29083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new4</a:t>
            </a:r>
            <a:endParaRPr lang="en-US" sz="1600" dirty="0"/>
          </a:p>
        </p:txBody>
      </p:sp>
      <p:sp>
        <p:nvSpPr>
          <p:cNvPr id="15388" name="Text Box 28"/>
          <p:cNvSpPr txBox="1">
            <a:spLocks noChangeArrowheads="1"/>
          </p:cNvSpPr>
          <p:nvPr/>
        </p:nvSpPr>
        <p:spPr bwMode="auto">
          <a:xfrm>
            <a:off x="4876800" y="2908300"/>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new5</a:t>
            </a:r>
            <a:endParaRPr lang="en-US" sz="1600" dirty="0"/>
          </a:p>
        </p:txBody>
      </p:sp>
      <p:sp>
        <p:nvSpPr>
          <p:cNvPr id="15389" name="Text Box 29"/>
          <p:cNvSpPr txBox="1">
            <a:spLocks noChangeArrowheads="1"/>
          </p:cNvSpPr>
          <p:nvPr/>
        </p:nvSpPr>
        <p:spPr bwMode="auto">
          <a:xfrm>
            <a:off x="5943600" y="2908300"/>
            <a:ext cx="62068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new6</a:t>
            </a:r>
          </a:p>
        </p:txBody>
      </p:sp>
      <p:sp>
        <p:nvSpPr>
          <p:cNvPr id="15390" name="Line 30"/>
          <p:cNvSpPr>
            <a:spLocks noChangeShapeType="1"/>
          </p:cNvSpPr>
          <p:nvPr/>
        </p:nvSpPr>
        <p:spPr bwMode="auto">
          <a:xfrm flipV="1">
            <a:off x="3352800" y="914400"/>
            <a:ext cx="0" cy="17653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3" name="Line 33"/>
          <p:cNvSpPr>
            <a:spLocks noChangeShapeType="1"/>
          </p:cNvSpPr>
          <p:nvPr/>
        </p:nvSpPr>
        <p:spPr bwMode="auto">
          <a:xfrm flipV="1">
            <a:off x="914400" y="6096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94" name="Rectangle 34"/>
          <p:cNvSpPr>
            <a:spLocks noChangeArrowheads="1"/>
          </p:cNvSpPr>
          <p:nvPr/>
        </p:nvSpPr>
        <p:spPr bwMode="auto">
          <a:xfrm>
            <a:off x="152400" y="914400"/>
            <a:ext cx="70326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Temp</a:t>
            </a:r>
          </a:p>
        </p:txBody>
      </p:sp>
      <p:sp>
        <p:nvSpPr>
          <p:cNvPr id="15396" name="Rectangle 36"/>
          <p:cNvSpPr>
            <a:spLocks noChangeArrowheads="1"/>
          </p:cNvSpPr>
          <p:nvPr/>
        </p:nvSpPr>
        <p:spPr bwMode="auto">
          <a:xfrm>
            <a:off x="381000" y="3581400"/>
            <a:ext cx="7924800" cy="287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endParaRPr lang="en-US" sz="1600" dirty="0"/>
          </a:p>
          <a:p>
            <a:pPr marL="457200" indent="-457200">
              <a:buFont typeface="Arial" charset="0"/>
              <a:buAutoNum type="arabicPeriod" startAt="2"/>
            </a:pPr>
            <a:r>
              <a:rPr lang="en-US" sz="1600" dirty="0"/>
              <a:t>We could average the values of temperature at the two points x</a:t>
            </a:r>
            <a:r>
              <a:rPr lang="en-US" sz="1600" baseline="-25000" dirty="0"/>
              <a:t>3</a:t>
            </a:r>
            <a:r>
              <a:rPr lang="en-US" sz="1600" dirty="0"/>
              <a:t> and x</a:t>
            </a:r>
            <a:r>
              <a:rPr lang="en-US" sz="1600" baseline="-25000" dirty="0"/>
              <a:t>4</a:t>
            </a:r>
          </a:p>
          <a:p>
            <a:pPr marL="914400" lvl="1" indent="-457200">
              <a:buFont typeface="Arial" charset="0"/>
              <a:buNone/>
            </a:pPr>
            <a:endParaRPr lang="en-US" sz="1600" baseline="-25000" dirty="0"/>
          </a:p>
          <a:p>
            <a:pPr marL="914400" lvl="1" indent="-457200">
              <a:buFont typeface="Arial" charset="0"/>
              <a:buNone/>
            </a:pPr>
            <a:endParaRPr lang="en-US" sz="1600" baseline="-25000" dirty="0"/>
          </a:p>
          <a:p>
            <a:pPr marL="914400" lvl="1" indent="-457200">
              <a:buFont typeface="Arial" charset="0"/>
              <a:buNone/>
            </a:pPr>
            <a:r>
              <a:rPr lang="en-US" sz="1600" i="1" dirty="0"/>
              <a:t>Not so great, but …..</a:t>
            </a:r>
            <a:endParaRPr lang="en-US" sz="1600" baseline="-25000" dirty="0"/>
          </a:p>
          <a:p>
            <a:pPr marL="457200" indent="-457200">
              <a:buFont typeface="Arial" charset="0"/>
              <a:buAutoNum type="arabicPeriod" startAt="2"/>
            </a:pPr>
            <a:endParaRPr lang="en-US" sz="1600" dirty="0"/>
          </a:p>
          <a:p>
            <a:pPr marL="457200" indent="-457200">
              <a:buFont typeface="Arial" charset="0"/>
              <a:buAutoNum type="arabicPeriod" startAt="2"/>
            </a:pPr>
            <a:r>
              <a:rPr lang="en-US" sz="1600" dirty="0"/>
              <a:t>We could add a percentage of the difference T</a:t>
            </a:r>
            <a:r>
              <a:rPr lang="en-US" sz="1600" baseline="-25000" dirty="0"/>
              <a:t>4</a:t>
            </a:r>
            <a:r>
              <a:rPr lang="en-US" sz="1600" dirty="0"/>
              <a:t>-T</a:t>
            </a:r>
            <a:r>
              <a:rPr lang="en-US" sz="1600" baseline="-25000" dirty="0"/>
              <a:t>3</a:t>
            </a:r>
            <a:r>
              <a:rPr lang="en-US" sz="1600" dirty="0"/>
              <a:t> to the value T</a:t>
            </a:r>
            <a:r>
              <a:rPr lang="en-US" sz="1600" baseline="-25000" dirty="0"/>
              <a:t>3</a:t>
            </a:r>
            <a:r>
              <a:rPr lang="en-US" sz="1600" dirty="0"/>
              <a:t>, and the % would be based on the fractional distance xnew</a:t>
            </a:r>
            <a:r>
              <a:rPr lang="en-US" sz="1600" baseline="-25000" dirty="0"/>
              <a:t>3</a:t>
            </a:r>
            <a:r>
              <a:rPr lang="en-US" sz="1600" dirty="0"/>
              <a:t> is toward x</a:t>
            </a:r>
            <a:r>
              <a:rPr lang="en-US" sz="1600" baseline="-25000" dirty="0"/>
              <a:t>4</a:t>
            </a:r>
            <a:r>
              <a:rPr lang="en-US" sz="1600" dirty="0"/>
              <a:t> from x</a:t>
            </a:r>
            <a:r>
              <a:rPr lang="en-US" sz="1600" baseline="-25000" dirty="0"/>
              <a:t>3</a:t>
            </a:r>
          </a:p>
          <a:p>
            <a:pPr marL="457200" indent="-457200">
              <a:buFont typeface="Arial" charset="0"/>
              <a:buNone/>
            </a:pPr>
            <a:r>
              <a:rPr lang="en-US" sz="1600" dirty="0"/>
              <a:t> 	</a:t>
            </a:r>
          </a:p>
          <a:p>
            <a:pPr marL="457200" indent="-457200">
              <a:buFont typeface="Arial" charset="0"/>
              <a:buNone/>
            </a:pPr>
            <a:r>
              <a:rPr lang="en-US" sz="1600" dirty="0"/>
              <a:t>	</a:t>
            </a:r>
            <a:r>
              <a:rPr lang="en-US" sz="1600" dirty="0">
                <a:solidFill>
                  <a:srgbClr val="FF0000"/>
                </a:solidFill>
              </a:rPr>
              <a:t>Name:	linear interpolation</a:t>
            </a:r>
          </a:p>
          <a:p>
            <a:pPr marL="457200" indent="-457200">
              <a:buFont typeface="Arial" charset="0"/>
              <a:buNone/>
            </a:pPr>
            <a:r>
              <a:rPr lang="en-US" sz="1600" dirty="0">
                <a:solidFill>
                  <a:srgbClr val="FF0000"/>
                </a:solidFill>
              </a:rPr>
              <a:t>	Advantage:	(1) still pretty fast, (2) produces continuous function</a:t>
            </a:r>
          </a:p>
          <a:p>
            <a:pPr marL="457200" indent="-457200">
              <a:buFont typeface="Arial" charset="0"/>
              <a:buNone/>
            </a:pPr>
            <a:r>
              <a:rPr lang="en-US" sz="1600" dirty="0">
                <a:solidFill>
                  <a:srgbClr val="FF0000"/>
                </a:solidFill>
              </a:rPr>
              <a:t>	Disadvantage:	</a:t>
            </a:r>
            <a:r>
              <a:rPr lang="ja-JP" altLang="en-US" sz="1600" dirty="0">
                <a:solidFill>
                  <a:srgbClr val="FF0000"/>
                </a:solidFill>
              </a:rPr>
              <a:t>“</a:t>
            </a:r>
            <a:r>
              <a:rPr lang="en-US" sz="1600" dirty="0">
                <a:solidFill>
                  <a:srgbClr val="FF0000"/>
                </a:solidFill>
              </a:rPr>
              <a:t>corners</a:t>
            </a:r>
            <a:r>
              <a:rPr lang="ja-JP" altLang="en-US" sz="1600" dirty="0">
                <a:solidFill>
                  <a:srgbClr val="FF0000"/>
                </a:solidFill>
              </a:rPr>
              <a:t>”</a:t>
            </a:r>
            <a:r>
              <a:rPr lang="en-US" sz="1600" dirty="0">
                <a:solidFill>
                  <a:srgbClr val="FF0000"/>
                </a:solidFill>
              </a:rPr>
              <a:t> at data points, discontinuous first derivative	</a:t>
            </a:r>
            <a:endParaRPr lang="en-US" sz="1600" dirty="0"/>
          </a:p>
        </p:txBody>
      </p:sp>
      <p:sp>
        <p:nvSpPr>
          <p:cNvPr id="15397" name="Line 37"/>
          <p:cNvSpPr>
            <a:spLocks noChangeShapeType="1"/>
          </p:cNvSpPr>
          <p:nvPr/>
        </p:nvSpPr>
        <p:spPr bwMode="auto">
          <a:xfrm>
            <a:off x="3048000" y="609600"/>
            <a:ext cx="1447800" cy="304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00" name="AutoShape 40"/>
          <p:cNvSpPr>
            <a:spLocks noChangeArrowheads="1"/>
          </p:cNvSpPr>
          <p:nvPr/>
        </p:nvSpPr>
        <p:spPr bwMode="auto">
          <a:xfrm>
            <a:off x="3276600" y="609600"/>
            <a:ext cx="152400" cy="152400"/>
          </a:xfrm>
          <a:prstGeom prst="diamond">
            <a:avLst/>
          </a:prstGeom>
          <a:solidFill>
            <a:srgbClr val="FF0000"/>
          </a:solidFill>
          <a:ln w="9525">
            <a:solidFill>
              <a:srgbClr val="FF0000"/>
            </a:solidFill>
            <a:miter lim="800000"/>
            <a:headEnd/>
            <a:tailEnd/>
          </a:ln>
        </p:spPr>
        <p:txBody>
          <a:bodyPr wrap="none" anchor="ctr"/>
          <a:lstStyle/>
          <a:p>
            <a:endParaRPr lang="en-US"/>
          </a:p>
        </p:txBody>
      </p:sp>
      <p:sp>
        <p:nvSpPr>
          <p:cNvPr id="15401" name="Line 41"/>
          <p:cNvSpPr>
            <a:spLocks noChangeShapeType="1"/>
          </p:cNvSpPr>
          <p:nvPr/>
        </p:nvSpPr>
        <p:spPr bwMode="auto">
          <a:xfrm flipH="1" flipV="1">
            <a:off x="4495800" y="914400"/>
            <a:ext cx="304800" cy="3810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02" name="Line 42"/>
          <p:cNvSpPr>
            <a:spLocks noChangeShapeType="1"/>
          </p:cNvSpPr>
          <p:nvPr/>
        </p:nvSpPr>
        <p:spPr bwMode="auto">
          <a:xfrm flipH="1">
            <a:off x="2057400" y="609600"/>
            <a:ext cx="990600" cy="685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03" name="Line 43"/>
          <p:cNvSpPr>
            <a:spLocks noChangeShapeType="1"/>
          </p:cNvSpPr>
          <p:nvPr/>
        </p:nvSpPr>
        <p:spPr bwMode="auto">
          <a:xfrm flipV="1">
            <a:off x="4800600" y="1143000"/>
            <a:ext cx="1219200" cy="1524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04" name="Line 44"/>
          <p:cNvSpPr>
            <a:spLocks noChangeShapeType="1"/>
          </p:cNvSpPr>
          <p:nvPr/>
        </p:nvSpPr>
        <p:spPr bwMode="auto">
          <a:xfrm>
            <a:off x="1143000" y="990600"/>
            <a:ext cx="914400" cy="304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914400" y="1927225"/>
            <a:ext cx="655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7" name="Line 3"/>
          <p:cNvSpPr>
            <a:spLocks noChangeShapeType="1"/>
          </p:cNvSpPr>
          <p:nvPr/>
        </p:nvSpPr>
        <p:spPr bwMode="auto">
          <a:xfrm>
            <a:off x="990600" y="3267075"/>
            <a:ext cx="640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8" name="Text Box 4"/>
          <p:cNvSpPr txBox="1">
            <a:spLocks noChangeArrowheads="1"/>
          </p:cNvSpPr>
          <p:nvPr/>
        </p:nvSpPr>
        <p:spPr bwMode="auto">
          <a:xfrm>
            <a:off x="7543800" y="1730375"/>
            <a:ext cx="33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x</a:t>
            </a:r>
          </a:p>
        </p:txBody>
      </p:sp>
      <p:sp>
        <p:nvSpPr>
          <p:cNvPr id="16389" name="Text Box 5"/>
          <p:cNvSpPr txBox="1">
            <a:spLocks noChangeArrowheads="1"/>
          </p:cNvSpPr>
          <p:nvPr/>
        </p:nvSpPr>
        <p:spPr bwMode="auto">
          <a:xfrm>
            <a:off x="7467600" y="3038475"/>
            <a:ext cx="895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t>xnew</a:t>
            </a:r>
          </a:p>
        </p:txBody>
      </p:sp>
      <p:sp>
        <p:nvSpPr>
          <p:cNvPr id="16390" name="Oval 6"/>
          <p:cNvSpPr>
            <a:spLocks noChangeArrowheads="1"/>
          </p:cNvSpPr>
          <p:nvPr/>
        </p:nvSpPr>
        <p:spPr bwMode="auto">
          <a:xfrm>
            <a:off x="1066800" y="1349375"/>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391" name="Oval 7"/>
          <p:cNvSpPr>
            <a:spLocks noChangeArrowheads="1"/>
          </p:cNvSpPr>
          <p:nvPr/>
        </p:nvSpPr>
        <p:spPr bwMode="auto">
          <a:xfrm>
            <a:off x="4419600" y="1273175"/>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392" name="Oval 8"/>
          <p:cNvSpPr>
            <a:spLocks noChangeArrowheads="1"/>
          </p:cNvSpPr>
          <p:nvPr/>
        </p:nvSpPr>
        <p:spPr bwMode="auto">
          <a:xfrm>
            <a:off x="2971800" y="968375"/>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393" name="Oval 9"/>
          <p:cNvSpPr>
            <a:spLocks noChangeArrowheads="1"/>
          </p:cNvSpPr>
          <p:nvPr/>
        </p:nvSpPr>
        <p:spPr bwMode="auto">
          <a:xfrm>
            <a:off x="4724400" y="1654175"/>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394" name="Oval 10"/>
          <p:cNvSpPr>
            <a:spLocks noChangeArrowheads="1"/>
          </p:cNvSpPr>
          <p:nvPr/>
        </p:nvSpPr>
        <p:spPr bwMode="auto">
          <a:xfrm>
            <a:off x="5943600" y="1501775"/>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395" name="Oval 11"/>
          <p:cNvSpPr>
            <a:spLocks noChangeArrowheads="1"/>
          </p:cNvSpPr>
          <p:nvPr/>
        </p:nvSpPr>
        <p:spPr bwMode="auto">
          <a:xfrm>
            <a:off x="1981200" y="1654175"/>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396" name="AutoShape 12"/>
          <p:cNvSpPr>
            <a:spLocks noChangeArrowheads="1"/>
          </p:cNvSpPr>
          <p:nvPr/>
        </p:nvSpPr>
        <p:spPr bwMode="auto">
          <a:xfrm>
            <a:off x="3276600" y="3114675"/>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6397" name="AutoShape 13"/>
          <p:cNvSpPr>
            <a:spLocks noChangeArrowheads="1"/>
          </p:cNvSpPr>
          <p:nvPr/>
        </p:nvSpPr>
        <p:spPr bwMode="auto">
          <a:xfrm>
            <a:off x="2286000" y="3114675"/>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6398" name="AutoShape 14"/>
          <p:cNvSpPr>
            <a:spLocks noChangeArrowheads="1"/>
          </p:cNvSpPr>
          <p:nvPr/>
        </p:nvSpPr>
        <p:spPr bwMode="auto">
          <a:xfrm>
            <a:off x="4191000" y="3114675"/>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6399" name="AutoShape 15"/>
          <p:cNvSpPr>
            <a:spLocks noChangeArrowheads="1"/>
          </p:cNvSpPr>
          <p:nvPr/>
        </p:nvSpPr>
        <p:spPr bwMode="auto">
          <a:xfrm>
            <a:off x="1295400" y="3114675"/>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6400" name="AutoShape 16"/>
          <p:cNvSpPr>
            <a:spLocks noChangeArrowheads="1"/>
          </p:cNvSpPr>
          <p:nvPr/>
        </p:nvSpPr>
        <p:spPr bwMode="auto">
          <a:xfrm>
            <a:off x="5181600" y="3114675"/>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6401" name="AutoShape 17"/>
          <p:cNvSpPr>
            <a:spLocks noChangeArrowheads="1"/>
          </p:cNvSpPr>
          <p:nvPr/>
        </p:nvSpPr>
        <p:spPr bwMode="auto">
          <a:xfrm>
            <a:off x="6172200" y="3114675"/>
            <a:ext cx="228600" cy="228600"/>
          </a:xfrm>
          <a:prstGeom prst="star5">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6402" name="Text Box 18"/>
          <p:cNvSpPr txBox="1">
            <a:spLocks noChangeArrowheads="1"/>
          </p:cNvSpPr>
          <p:nvPr/>
        </p:nvSpPr>
        <p:spPr bwMode="auto">
          <a:xfrm>
            <a:off x="1066800" y="1120775"/>
            <a:ext cx="5222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1, </a:t>
            </a:r>
            <a:r>
              <a:rPr lang="en-US" sz="1200"/>
              <a:t>T</a:t>
            </a:r>
            <a:r>
              <a:rPr lang="en-US" sz="1200" baseline="-25000"/>
              <a:t>1</a:t>
            </a:r>
            <a:endParaRPr lang="en-US" sz="1200"/>
          </a:p>
        </p:txBody>
      </p:sp>
      <p:sp>
        <p:nvSpPr>
          <p:cNvPr id="16403" name="Text Box 19"/>
          <p:cNvSpPr txBox="1">
            <a:spLocks noChangeArrowheads="1"/>
          </p:cNvSpPr>
          <p:nvPr/>
        </p:nvSpPr>
        <p:spPr bwMode="auto">
          <a:xfrm>
            <a:off x="1752600" y="1425575"/>
            <a:ext cx="5476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2, </a:t>
            </a:r>
            <a:r>
              <a:rPr lang="en-US" sz="1200"/>
              <a:t>T</a:t>
            </a:r>
            <a:r>
              <a:rPr lang="en-US" sz="1200" baseline="-25000"/>
              <a:t>2</a:t>
            </a:r>
          </a:p>
        </p:txBody>
      </p:sp>
      <p:sp>
        <p:nvSpPr>
          <p:cNvPr id="16404" name="Text Box 20"/>
          <p:cNvSpPr txBox="1">
            <a:spLocks noChangeArrowheads="1"/>
          </p:cNvSpPr>
          <p:nvPr/>
        </p:nvSpPr>
        <p:spPr bwMode="auto">
          <a:xfrm>
            <a:off x="4191000" y="1044575"/>
            <a:ext cx="5222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4 ,</a:t>
            </a:r>
            <a:r>
              <a:rPr lang="en-US" sz="1200"/>
              <a:t>T</a:t>
            </a:r>
            <a:r>
              <a:rPr lang="en-US" sz="1200" baseline="-25000"/>
              <a:t>4</a:t>
            </a:r>
          </a:p>
        </p:txBody>
      </p:sp>
      <p:sp>
        <p:nvSpPr>
          <p:cNvPr id="16405" name="Text Box 21"/>
          <p:cNvSpPr txBox="1">
            <a:spLocks noChangeArrowheads="1"/>
          </p:cNvSpPr>
          <p:nvPr/>
        </p:nvSpPr>
        <p:spPr bwMode="auto">
          <a:xfrm>
            <a:off x="2743200" y="1120775"/>
            <a:ext cx="762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200"/>
              <a:t>X</a:t>
            </a:r>
            <a:r>
              <a:rPr lang="en-US" sz="1200" baseline="-25000"/>
              <a:t>3, </a:t>
            </a:r>
            <a:r>
              <a:rPr lang="en-US" sz="1200"/>
              <a:t>T</a:t>
            </a:r>
            <a:r>
              <a:rPr lang="en-US" sz="1200" baseline="-25000"/>
              <a:t>3</a:t>
            </a:r>
          </a:p>
        </p:txBody>
      </p:sp>
      <p:sp>
        <p:nvSpPr>
          <p:cNvPr id="16406" name="Text Box 22"/>
          <p:cNvSpPr txBox="1">
            <a:spLocks noChangeArrowheads="1"/>
          </p:cNvSpPr>
          <p:nvPr/>
        </p:nvSpPr>
        <p:spPr bwMode="auto">
          <a:xfrm>
            <a:off x="4724400" y="1425575"/>
            <a:ext cx="52228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x</a:t>
            </a:r>
            <a:r>
              <a:rPr lang="en-US" sz="1200" baseline="-25000"/>
              <a:t>5 ,</a:t>
            </a:r>
            <a:r>
              <a:rPr lang="en-US" sz="1200"/>
              <a:t>T</a:t>
            </a:r>
            <a:r>
              <a:rPr lang="en-US" sz="1200" baseline="-25000"/>
              <a:t>5</a:t>
            </a:r>
          </a:p>
        </p:txBody>
      </p:sp>
      <p:sp>
        <p:nvSpPr>
          <p:cNvPr id="16407" name="Text Box 23"/>
          <p:cNvSpPr txBox="1">
            <a:spLocks noChangeArrowheads="1"/>
          </p:cNvSpPr>
          <p:nvPr/>
        </p:nvSpPr>
        <p:spPr bwMode="auto">
          <a:xfrm>
            <a:off x="6019800" y="1349375"/>
            <a:ext cx="762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200"/>
              <a:t>x</a:t>
            </a:r>
            <a:r>
              <a:rPr lang="en-US" sz="1200" baseline="-25000"/>
              <a:t>6 ,</a:t>
            </a:r>
            <a:r>
              <a:rPr lang="en-US" sz="1200"/>
              <a:t>T</a:t>
            </a:r>
            <a:r>
              <a:rPr lang="en-US" sz="1200" baseline="-25000"/>
              <a:t>6</a:t>
            </a:r>
          </a:p>
        </p:txBody>
      </p:sp>
      <p:sp>
        <p:nvSpPr>
          <p:cNvPr id="16408" name="Text Box 24"/>
          <p:cNvSpPr txBox="1">
            <a:spLocks noChangeArrowheads="1"/>
          </p:cNvSpPr>
          <p:nvPr/>
        </p:nvSpPr>
        <p:spPr bwMode="auto">
          <a:xfrm>
            <a:off x="1066800" y="3343275"/>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new1</a:t>
            </a:r>
            <a:endParaRPr lang="en-US" sz="1600" dirty="0"/>
          </a:p>
        </p:txBody>
      </p:sp>
      <p:sp>
        <p:nvSpPr>
          <p:cNvPr id="16409" name="Text Box 25"/>
          <p:cNvSpPr txBox="1">
            <a:spLocks noChangeArrowheads="1"/>
          </p:cNvSpPr>
          <p:nvPr/>
        </p:nvSpPr>
        <p:spPr bwMode="auto">
          <a:xfrm>
            <a:off x="1981200" y="3343275"/>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new2</a:t>
            </a:r>
            <a:endParaRPr lang="en-US" sz="1600" dirty="0"/>
          </a:p>
        </p:txBody>
      </p:sp>
      <p:sp>
        <p:nvSpPr>
          <p:cNvPr id="16410" name="Text Box 26"/>
          <p:cNvSpPr txBox="1">
            <a:spLocks noChangeArrowheads="1"/>
          </p:cNvSpPr>
          <p:nvPr/>
        </p:nvSpPr>
        <p:spPr bwMode="auto">
          <a:xfrm>
            <a:off x="3048000" y="3343275"/>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new3</a:t>
            </a:r>
            <a:endParaRPr lang="en-US" sz="1600" dirty="0"/>
          </a:p>
        </p:txBody>
      </p:sp>
      <p:sp>
        <p:nvSpPr>
          <p:cNvPr id="16411" name="Text Box 27"/>
          <p:cNvSpPr txBox="1">
            <a:spLocks noChangeArrowheads="1"/>
          </p:cNvSpPr>
          <p:nvPr/>
        </p:nvSpPr>
        <p:spPr bwMode="auto">
          <a:xfrm>
            <a:off x="4038600" y="3343275"/>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new4</a:t>
            </a:r>
            <a:endParaRPr lang="en-US" sz="1600" dirty="0"/>
          </a:p>
        </p:txBody>
      </p:sp>
      <p:sp>
        <p:nvSpPr>
          <p:cNvPr id="16412" name="Text Box 28"/>
          <p:cNvSpPr txBox="1">
            <a:spLocks noChangeArrowheads="1"/>
          </p:cNvSpPr>
          <p:nvPr/>
        </p:nvSpPr>
        <p:spPr bwMode="auto">
          <a:xfrm>
            <a:off x="4876800" y="3343275"/>
            <a:ext cx="614270"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new5</a:t>
            </a:r>
            <a:endParaRPr lang="en-US" sz="1600" dirty="0"/>
          </a:p>
        </p:txBody>
      </p:sp>
      <p:sp>
        <p:nvSpPr>
          <p:cNvPr id="16413" name="Text Box 29"/>
          <p:cNvSpPr txBox="1">
            <a:spLocks noChangeArrowheads="1"/>
          </p:cNvSpPr>
          <p:nvPr/>
        </p:nvSpPr>
        <p:spPr bwMode="auto">
          <a:xfrm>
            <a:off x="5943600" y="3343275"/>
            <a:ext cx="62068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dirty="0"/>
              <a:t>x</a:t>
            </a:r>
            <a:r>
              <a:rPr lang="en-US" sz="1600" baseline="-25000" dirty="0"/>
              <a:t>new6</a:t>
            </a:r>
          </a:p>
        </p:txBody>
      </p:sp>
      <p:sp>
        <p:nvSpPr>
          <p:cNvPr id="16414" name="Line 30"/>
          <p:cNvSpPr>
            <a:spLocks noChangeShapeType="1"/>
          </p:cNvSpPr>
          <p:nvPr/>
        </p:nvSpPr>
        <p:spPr bwMode="auto">
          <a:xfrm flipV="1">
            <a:off x="3352800" y="1273175"/>
            <a:ext cx="0" cy="18415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15" name="Rectangle 31"/>
          <p:cNvSpPr>
            <a:spLocks noChangeArrowheads="1"/>
          </p:cNvSpPr>
          <p:nvPr/>
        </p:nvSpPr>
        <p:spPr bwMode="auto">
          <a:xfrm>
            <a:off x="533400" y="663575"/>
            <a:ext cx="76200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1600"/>
              <a:t>Let</a:t>
            </a:r>
            <a:r>
              <a:rPr lang="ja-JP" altLang="en-US" sz="1600"/>
              <a:t>’</a:t>
            </a:r>
            <a:r>
              <a:rPr lang="en-US" sz="1600"/>
              <a:t>s say our original measurements are temperature, T, versus distance, x</a:t>
            </a:r>
          </a:p>
        </p:txBody>
      </p:sp>
      <p:sp>
        <p:nvSpPr>
          <p:cNvPr id="16416" name="Line 32"/>
          <p:cNvSpPr>
            <a:spLocks noChangeShapeType="1"/>
          </p:cNvSpPr>
          <p:nvPr/>
        </p:nvSpPr>
        <p:spPr bwMode="auto">
          <a:xfrm flipV="1">
            <a:off x="914400" y="1044575"/>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17" name="Rectangle 33"/>
          <p:cNvSpPr>
            <a:spLocks noChangeArrowheads="1"/>
          </p:cNvSpPr>
          <p:nvPr/>
        </p:nvSpPr>
        <p:spPr bwMode="auto">
          <a:xfrm>
            <a:off x="152400" y="1349375"/>
            <a:ext cx="70326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600"/>
              <a:t>Temp</a:t>
            </a:r>
          </a:p>
        </p:txBody>
      </p:sp>
      <p:sp>
        <p:nvSpPr>
          <p:cNvPr id="16419" name="Rectangle 35"/>
          <p:cNvSpPr>
            <a:spLocks noChangeArrowheads="1"/>
          </p:cNvSpPr>
          <p:nvPr/>
        </p:nvSpPr>
        <p:spPr bwMode="auto">
          <a:xfrm>
            <a:off x="381000" y="4016375"/>
            <a:ext cx="8153400" cy="230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457200" indent="-457200"/>
            <a:endParaRPr lang="en-US" sz="1600" dirty="0"/>
          </a:p>
          <a:p>
            <a:pPr marL="457200" indent="-457200">
              <a:buFont typeface="Arial" charset="0"/>
              <a:buAutoNum type="arabicPeriod" startAt="4"/>
            </a:pPr>
            <a:r>
              <a:rPr lang="en-US" sz="1600" dirty="0"/>
              <a:t>We </a:t>
            </a:r>
            <a:r>
              <a:rPr lang="en-US" sz="1600" dirty="0" smtClean="0"/>
              <a:t>might want </a:t>
            </a:r>
            <a:r>
              <a:rPr lang="en-US" sz="1600" dirty="0"/>
              <a:t>our estimates to be more smoothly varying and fit a polynomial.  </a:t>
            </a:r>
          </a:p>
          <a:p>
            <a:pPr marL="457200" indent="-457200">
              <a:buFont typeface="Arial" charset="0"/>
              <a:buNone/>
            </a:pPr>
            <a:r>
              <a:rPr lang="en-US" sz="1600" dirty="0"/>
              <a:t>	A better version of this approach involves the use of functions called </a:t>
            </a:r>
            <a:r>
              <a:rPr lang="en-US" sz="1600" b="1" dirty="0"/>
              <a:t>splines</a:t>
            </a:r>
            <a:r>
              <a:rPr lang="en-US" sz="1600" dirty="0"/>
              <a:t>.</a:t>
            </a:r>
            <a:endParaRPr lang="en-US" sz="1600" dirty="0">
              <a:solidFill>
                <a:srgbClr val="FF0000"/>
              </a:solidFill>
            </a:endParaRPr>
          </a:p>
          <a:p>
            <a:pPr marL="457200" indent="-457200">
              <a:buFont typeface="Arial" charset="0"/>
              <a:buNone/>
            </a:pPr>
            <a:endParaRPr lang="en-US" sz="1600" baseline="-25000" dirty="0"/>
          </a:p>
          <a:p>
            <a:pPr marL="457200" indent="-457200">
              <a:buFont typeface="Arial" charset="0"/>
              <a:buNone/>
            </a:pPr>
            <a:endParaRPr lang="en-US" sz="1600" baseline="-25000" dirty="0"/>
          </a:p>
          <a:p>
            <a:pPr marL="457200" indent="-457200">
              <a:buFont typeface="Arial" charset="0"/>
              <a:buNone/>
            </a:pPr>
            <a:endParaRPr lang="en-US" sz="1600" baseline="-25000" dirty="0"/>
          </a:p>
          <a:p>
            <a:pPr marL="457200" indent="-457200">
              <a:buFont typeface="Arial" charset="0"/>
              <a:buNone/>
            </a:pPr>
            <a:r>
              <a:rPr lang="en-US" sz="1600" dirty="0">
                <a:solidFill>
                  <a:srgbClr val="FF0000"/>
                </a:solidFill>
              </a:rPr>
              <a:t>	Name:  	cubic splines</a:t>
            </a:r>
          </a:p>
          <a:p>
            <a:pPr marL="457200" indent="-457200">
              <a:buFont typeface="Arial" charset="0"/>
              <a:buNone/>
            </a:pPr>
            <a:r>
              <a:rPr lang="en-US" sz="1600" dirty="0">
                <a:solidFill>
                  <a:srgbClr val="FF0000"/>
                </a:solidFill>
              </a:rPr>
              <a:t>	Advantage:	smooth function, continuous </a:t>
            </a:r>
            <a:r>
              <a:rPr lang="en-US" sz="1600" dirty="0" smtClean="0">
                <a:solidFill>
                  <a:srgbClr val="FF0000"/>
                </a:solidFill>
              </a:rPr>
              <a:t>second derivative</a:t>
            </a:r>
            <a:endParaRPr lang="en-US" sz="1600" dirty="0">
              <a:solidFill>
                <a:srgbClr val="FF0000"/>
              </a:solidFill>
            </a:endParaRPr>
          </a:p>
          <a:p>
            <a:pPr marL="457200" indent="-457200">
              <a:buFont typeface="Arial" charset="0"/>
              <a:buNone/>
            </a:pPr>
            <a:r>
              <a:rPr lang="en-US" sz="1600" dirty="0">
                <a:solidFill>
                  <a:srgbClr val="FF0000"/>
                </a:solidFill>
              </a:rPr>
              <a:t>	Disadvantage: 	slower (not big deal), can produce </a:t>
            </a:r>
            <a:r>
              <a:rPr lang="ja-JP" altLang="en-US" sz="1600" dirty="0">
                <a:solidFill>
                  <a:srgbClr val="FF0000"/>
                </a:solidFill>
              </a:rPr>
              <a:t>“</a:t>
            </a:r>
            <a:r>
              <a:rPr lang="en-US" sz="1600" dirty="0">
                <a:solidFill>
                  <a:srgbClr val="FF0000"/>
                </a:solidFill>
              </a:rPr>
              <a:t>overshoots</a:t>
            </a:r>
            <a:r>
              <a:rPr lang="ja-JP" altLang="en-US" sz="1600" dirty="0">
                <a:solidFill>
                  <a:srgbClr val="FF0000"/>
                </a:solidFill>
              </a:rPr>
              <a:t>”</a:t>
            </a:r>
            <a:r>
              <a:rPr lang="en-US" sz="1600" dirty="0">
                <a:solidFill>
                  <a:srgbClr val="FF0000"/>
                </a:solidFill>
              </a:rPr>
              <a:t> in large data gaps</a:t>
            </a:r>
            <a:endParaRPr lang="en-US" sz="1600" baseline="-25000" dirty="0"/>
          </a:p>
          <a:p>
            <a:pPr marL="914400" lvl="1" indent="-457200">
              <a:buFont typeface="Arial" charset="0"/>
              <a:buNone/>
            </a:pPr>
            <a:endParaRPr lang="en-US" sz="1600" dirty="0"/>
          </a:p>
        </p:txBody>
      </p:sp>
      <p:sp>
        <p:nvSpPr>
          <p:cNvPr id="16420" name="Freeform 36"/>
          <p:cNvSpPr>
            <a:spLocks/>
          </p:cNvSpPr>
          <p:nvPr/>
        </p:nvSpPr>
        <p:spPr bwMode="auto">
          <a:xfrm>
            <a:off x="1143000" y="981075"/>
            <a:ext cx="4876800" cy="812800"/>
          </a:xfrm>
          <a:custGeom>
            <a:avLst/>
            <a:gdLst>
              <a:gd name="T0" fmla="*/ 0 w 3072"/>
              <a:gd name="T1" fmla="*/ 280 h 512"/>
              <a:gd name="T2" fmla="*/ 576 w 3072"/>
              <a:gd name="T3" fmla="*/ 472 h 512"/>
              <a:gd name="T4" fmla="*/ 1200 w 3072"/>
              <a:gd name="T5" fmla="*/ 40 h 512"/>
              <a:gd name="T6" fmla="*/ 2112 w 3072"/>
              <a:gd name="T7" fmla="*/ 232 h 512"/>
              <a:gd name="T8" fmla="*/ 2304 w 3072"/>
              <a:gd name="T9" fmla="*/ 472 h 512"/>
              <a:gd name="T10" fmla="*/ 3072 w 3072"/>
              <a:gd name="T11" fmla="*/ 376 h 512"/>
            </a:gdLst>
            <a:ahLst/>
            <a:cxnLst>
              <a:cxn ang="0">
                <a:pos x="T0" y="T1"/>
              </a:cxn>
              <a:cxn ang="0">
                <a:pos x="T2" y="T3"/>
              </a:cxn>
              <a:cxn ang="0">
                <a:pos x="T4" y="T5"/>
              </a:cxn>
              <a:cxn ang="0">
                <a:pos x="T6" y="T7"/>
              </a:cxn>
              <a:cxn ang="0">
                <a:pos x="T8" y="T9"/>
              </a:cxn>
              <a:cxn ang="0">
                <a:pos x="T10" y="T11"/>
              </a:cxn>
            </a:cxnLst>
            <a:rect l="0" t="0" r="r" b="b"/>
            <a:pathLst>
              <a:path w="3072" h="512">
                <a:moveTo>
                  <a:pt x="0" y="280"/>
                </a:moveTo>
                <a:cubicBezTo>
                  <a:pt x="188" y="396"/>
                  <a:pt x="376" y="512"/>
                  <a:pt x="576" y="472"/>
                </a:cubicBezTo>
                <a:cubicBezTo>
                  <a:pt x="776" y="432"/>
                  <a:pt x="944" y="80"/>
                  <a:pt x="1200" y="40"/>
                </a:cubicBezTo>
                <a:cubicBezTo>
                  <a:pt x="1456" y="0"/>
                  <a:pt x="1928" y="160"/>
                  <a:pt x="2112" y="232"/>
                </a:cubicBezTo>
                <a:cubicBezTo>
                  <a:pt x="2296" y="304"/>
                  <a:pt x="2144" y="448"/>
                  <a:pt x="2304" y="472"/>
                </a:cubicBezTo>
                <a:cubicBezTo>
                  <a:pt x="2464" y="496"/>
                  <a:pt x="2944" y="392"/>
                  <a:pt x="3072" y="376"/>
                </a:cubicBezTo>
              </a:path>
            </a:pathLst>
          </a:cu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6421" name="AutoShape 37"/>
          <p:cNvSpPr>
            <a:spLocks noChangeArrowheads="1"/>
          </p:cNvSpPr>
          <p:nvPr/>
        </p:nvSpPr>
        <p:spPr bwMode="auto">
          <a:xfrm>
            <a:off x="3276600" y="968375"/>
            <a:ext cx="152400" cy="152400"/>
          </a:xfrm>
          <a:prstGeom prst="diamond">
            <a:avLst/>
          </a:prstGeom>
          <a:solidFill>
            <a:srgbClr val="FF0000"/>
          </a:solidFill>
          <a:ln w="9525">
            <a:solidFill>
              <a:srgbClr val="FF0000"/>
            </a:solidFill>
            <a:miter lim="800000"/>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0" y="2819400"/>
            <a:ext cx="3395731" cy="461665"/>
          </a:xfrm>
          <a:prstGeom prst="rect">
            <a:avLst/>
          </a:prstGeom>
          <a:noFill/>
        </p:spPr>
        <p:txBody>
          <a:bodyPr wrap="none" rtlCol="0">
            <a:spAutoFit/>
          </a:bodyPr>
          <a:lstStyle/>
          <a:p>
            <a:r>
              <a:rPr lang="en-US" dirty="0" smtClean="0"/>
              <a:t>Run demoweek11_tues</a:t>
            </a:r>
            <a:endParaRPr lang="en-US" dirty="0"/>
          </a:p>
        </p:txBody>
      </p:sp>
    </p:spTree>
    <p:extLst>
      <p:ext uri="{BB962C8B-B14F-4D97-AF65-F5344CB8AC3E}">
        <p14:creationId xmlns:p14="http://schemas.microsoft.com/office/powerpoint/2010/main" val="2477203312"/>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 b="0" i="0" u="none" strike="noStrike" cap="none" normalizeH="0" baseline="0">
            <a:ln>
              <a:noFill/>
            </a:ln>
            <a:solidFill>
              <a:srgbClr val="FF0000"/>
            </a:solidFill>
            <a:effectLst/>
            <a:latin typeface="Helvetica"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 b="0" i="0" u="none" strike="noStrike" cap="none" normalizeH="0" baseline="0">
            <a:ln>
              <a:noFill/>
            </a:ln>
            <a:solidFill>
              <a:srgbClr val="FF0000"/>
            </a:solidFill>
            <a:effectLst/>
            <a:latin typeface="Helvetica"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3741</TotalTime>
  <Words>689</Words>
  <Application>Microsoft Macintosh PowerPoint</Application>
  <PresentationFormat>On-screen Show (4:3)</PresentationFormat>
  <Paragraphs>184</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IGPP SIO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IGPP SIO</dc:creator>
  <cp:lastModifiedBy>Catherine Johnson</cp:lastModifiedBy>
  <cp:revision>77</cp:revision>
  <cp:lastPrinted>2015-11-17T18:40:58Z</cp:lastPrinted>
  <dcterms:created xsi:type="dcterms:W3CDTF">2007-11-13T00:59:40Z</dcterms:created>
  <dcterms:modified xsi:type="dcterms:W3CDTF">2018-11-13T18:37:49Z</dcterms:modified>
</cp:coreProperties>
</file>