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580" r:id="rId2"/>
    <p:sldId id="582" r:id="rId3"/>
    <p:sldId id="563" r:id="rId4"/>
    <p:sldId id="581" r:id="rId5"/>
    <p:sldId id="564" r:id="rId6"/>
    <p:sldId id="565" r:id="rId7"/>
    <p:sldId id="552" r:id="rId8"/>
    <p:sldId id="558" r:id="rId9"/>
    <p:sldId id="566" r:id="rId10"/>
    <p:sldId id="559" r:id="rId11"/>
    <p:sldId id="556" r:id="rId12"/>
    <p:sldId id="562" r:id="rId13"/>
    <p:sldId id="553" r:id="rId14"/>
    <p:sldId id="567" r:id="rId15"/>
    <p:sldId id="568" r:id="rId16"/>
    <p:sldId id="575" r:id="rId17"/>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1pPr>
    <a:lvl2pPr marL="457200"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2pPr>
    <a:lvl3pPr marL="914400"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3pPr>
    <a:lvl4pPr marL="1371600"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4pPr>
    <a:lvl5pPr marL="1828800" algn="l" rtl="0" fontAlgn="base">
      <a:spcBef>
        <a:spcPct val="0"/>
      </a:spcBef>
      <a:spcAft>
        <a:spcPct val="0"/>
      </a:spcAft>
      <a:defRPr sz="3200" kern="1200">
        <a:solidFill>
          <a:schemeClr val="tx1"/>
        </a:solidFill>
        <a:latin typeface="Comic Sans MS" charset="0"/>
        <a:ea typeface="ＭＳ Ｐゴシック" charset="-128"/>
        <a:cs typeface="ＭＳ Ｐゴシック" charset="-128"/>
      </a:defRPr>
    </a:lvl5pPr>
    <a:lvl6pPr marL="2286000" algn="l" defTabSz="457200" rtl="0" eaLnBrk="1" latinLnBrk="0" hangingPunct="1">
      <a:defRPr sz="3200" kern="1200">
        <a:solidFill>
          <a:schemeClr val="tx1"/>
        </a:solidFill>
        <a:latin typeface="Comic Sans MS" charset="0"/>
        <a:ea typeface="ＭＳ Ｐゴシック" charset="-128"/>
        <a:cs typeface="ＭＳ Ｐゴシック" charset="-128"/>
      </a:defRPr>
    </a:lvl6pPr>
    <a:lvl7pPr marL="2743200" algn="l" defTabSz="457200" rtl="0" eaLnBrk="1" latinLnBrk="0" hangingPunct="1">
      <a:defRPr sz="3200" kern="1200">
        <a:solidFill>
          <a:schemeClr val="tx1"/>
        </a:solidFill>
        <a:latin typeface="Comic Sans MS" charset="0"/>
        <a:ea typeface="ＭＳ Ｐゴシック" charset="-128"/>
        <a:cs typeface="ＭＳ Ｐゴシック" charset="-128"/>
      </a:defRPr>
    </a:lvl7pPr>
    <a:lvl8pPr marL="3200400" algn="l" defTabSz="457200" rtl="0" eaLnBrk="1" latinLnBrk="0" hangingPunct="1">
      <a:defRPr sz="3200" kern="1200">
        <a:solidFill>
          <a:schemeClr val="tx1"/>
        </a:solidFill>
        <a:latin typeface="Comic Sans MS" charset="0"/>
        <a:ea typeface="ＭＳ Ｐゴシック" charset="-128"/>
        <a:cs typeface="ＭＳ Ｐゴシック" charset="-128"/>
      </a:defRPr>
    </a:lvl8pPr>
    <a:lvl9pPr marL="3657600" algn="l" defTabSz="457200" rtl="0" eaLnBrk="1" latinLnBrk="0" hangingPunct="1">
      <a:defRPr sz="3200" kern="1200">
        <a:solidFill>
          <a:schemeClr val="tx1"/>
        </a:solidFill>
        <a:latin typeface="Comic Sans MS" charset="0"/>
        <a:ea typeface="ＭＳ Ｐゴシック" charset="-128"/>
        <a:cs typeface="ＭＳ Ｐゴシック" charset="-128"/>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0FFFF"/>
    <a:srgbClr val="008040"/>
    <a:srgbClr val="FFCC66"/>
    <a:srgbClr val="FF0000"/>
    <a:srgbClr val="E6E6E6"/>
    <a:srgbClr val="CCCCCC"/>
    <a:srgbClr val="B3B3B3"/>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09"/>
    <p:restoredTop sz="86538" autoAdjust="0"/>
  </p:normalViewPr>
  <p:slideViewPr>
    <p:cSldViewPr>
      <p:cViewPr>
        <p:scale>
          <a:sx n="150" d="100"/>
          <a:sy n="150" d="100"/>
        </p:scale>
        <p:origin x="-1120" y="-160"/>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6645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omic Sans MS" pitchFamily="-112" charset="0"/>
                <a:ea typeface="+mn-ea"/>
                <a:cs typeface="+mn-cs"/>
              </a:defRPr>
            </a:lvl1pPr>
          </a:lstStyle>
          <a:p>
            <a:pPr>
              <a:defRPr/>
            </a:pPr>
            <a:endParaRPr lang="en-US"/>
          </a:p>
        </p:txBody>
      </p:sp>
      <p:sp>
        <p:nvSpPr>
          <p:cNvPr id="6645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6645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omic Sans MS" pitchFamily="-112" charset="0"/>
                <a:ea typeface="+mn-ea"/>
                <a:cs typeface="+mn-cs"/>
              </a:defRPr>
            </a:lvl1pPr>
          </a:lstStyle>
          <a:p>
            <a:pPr>
              <a:defRPr/>
            </a:pPr>
            <a:fld id="{B7ABE6A4-3478-C647-9000-E74AF4D65EFB}" type="slidenum">
              <a:rPr lang="en-US"/>
              <a:pPr>
                <a:defRPr/>
              </a:pPr>
              <a:t>‹#›</a:t>
            </a:fld>
            <a:endParaRPr lang="en-US"/>
          </a:p>
        </p:txBody>
      </p:sp>
    </p:spTree>
    <p:extLst>
      <p:ext uri="{BB962C8B-B14F-4D97-AF65-F5344CB8AC3E}">
        <p14:creationId xmlns:p14="http://schemas.microsoft.com/office/powerpoint/2010/main" val="397569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omic Sans MS" pitchFamily="-112" charset="0"/>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Comic Sans MS" pitchFamily="-112" charset="0"/>
                <a:ea typeface="+mn-ea"/>
                <a:cs typeface="+mn-cs"/>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omic Sans MS" pitchFamily="-112" charset="0"/>
                <a:ea typeface="+mn-ea"/>
                <a:cs typeface="+mn-cs"/>
              </a:defRPr>
            </a:lvl1pPr>
          </a:lstStyle>
          <a:p>
            <a:pPr>
              <a:defRPr/>
            </a:pPr>
            <a:fld id="{CECAC3A6-E2C4-784D-8ABD-64422E32C53E}" type="slidenum">
              <a:rPr lang="en-US"/>
              <a:pPr>
                <a:defRPr/>
              </a:pPr>
              <a:t>‹#›</a:t>
            </a:fld>
            <a:endParaRPr lang="en-US"/>
          </a:p>
        </p:txBody>
      </p:sp>
    </p:spTree>
    <p:extLst>
      <p:ext uri="{BB962C8B-B14F-4D97-AF65-F5344CB8AC3E}">
        <p14:creationId xmlns:p14="http://schemas.microsoft.com/office/powerpoint/2010/main" val="2755865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Times"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DAA5D37A-E3C0-4E47-BE4A-89FA00E227A6}" type="slidenum">
              <a:rPr lang="en-US">
                <a:latin typeface="Comic Sans MS" charset="0"/>
                <a:ea typeface="ＭＳ Ｐゴシック" charset="-128"/>
                <a:cs typeface="ＭＳ Ｐゴシック" charset="-128"/>
              </a:rPr>
              <a:pPr/>
              <a:t>1</a:t>
            </a:fld>
            <a:endParaRPr lang="en-US">
              <a:latin typeface="Comic Sans MS" charset="0"/>
              <a:ea typeface="ＭＳ Ｐゴシック" charset="-128"/>
              <a:cs typeface="ＭＳ Ｐゴシック" charset="-128"/>
            </a:endParaRPr>
          </a:p>
        </p:txBody>
      </p:sp>
      <p:sp>
        <p:nvSpPr>
          <p:cNvPr id="16387" name="Rectangle 2"/>
          <p:cNvSpPr>
            <a:spLocks noGrp="1" noRot="1" noChangeAspect="1" noChangeArrowheads="1"/>
          </p:cNvSpPr>
          <p:nvPr>
            <p:ph type="sldImg"/>
          </p:nvPr>
        </p:nvSpPr>
        <p:spPr>
          <a:solidFill>
            <a:srgbClr val="FFFFFF"/>
          </a:solidFill>
          <a:ln/>
        </p:spPr>
      </p:sp>
      <p:sp>
        <p:nvSpPr>
          <p:cNvPr id="16388"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dirty="0" smtClean="0">
                <a:latin typeface="Comic Sans MS" charset="0"/>
                <a:ea typeface="ＭＳ Ｐゴシック" charset="-128"/>
                <a:cs typeface="ＭＳ Ｐゴシック" charset="-128"/>
              </a:rPr>
              <a:t>TIME:  2MINS</a:t>
            </a:r>
          </a:p>
          <a:p>
            <a:pPr>
              <a:spcBef>
                <a:spcPct val="0"/>
              </a:spcBef>
            </a:pPr>
            <a:endParaRPr lang="en-US" sz="1600" dirty="0" smtClean="0">
              <a:latin typeface="Comic Sans MS" charset="0"/>
              <a:ea typeface="ＭＳ Ｐゴシック" charset="-128"/>
              <a:cs typeface="ＭＳ Ｐゴシック" charset="-128"/>
            </a:endParaRPr>
          </a:p>
          <a:p>
            <a:pPr>
              <a:spcBef>
                <a:spcPct val="0"/>
              </a:spcBef>
            </a:pPr>
            <a:r>
              <a:rPr lang="en-US" sz="1600" dirty="0" smtClean="0">
                <a:latin typeface="Comic Sans MS" charset="0"/>
                <a:ea typeface="ＭＳ Ｐゴシック" charset="-128"/>
                <a:cs typeface="ＭＳ Ｐゴシック" charset="-128"/>
              </a:rPr>
              <a:t>TA hours can be either </a:t>
            </a:r>
            <a:r>
              <a:rPr lang="en-US" sz="1600" dirty="0" err="1" smtClean="0">
                <a:latin typeface="Comic Sans MS" charset="0"/>
                <a:ea typeface="ＭＳ Ｐゴシック" charset="-128"/>
                <a:cs typeface="ＭＳ Ｐゴシック" charset="-128"/>
              </a:rPr>
              <a:t>Th</a:t>
            </a:r>
            <a:r>
              <a:rPr lang="en-US" sz="1600" dirty="0" smtClean="0">
                <a:latin typeface="Comic Sans MS" charset="0"/>
                <a:ea typeface="ＭＳ Ｐゴシック" charset="-128"/>
                <a:cs typeface="ＭＳ Ｐゴシック" charset="-128"/>
              </a:rPr>
              <a:t> or M</a:t>
            </a:r>
          </a:p>
          <a:p>
            <a:pPr>
              <a:spcBef>
                <a:spcPct val="0"/>
              </a:spcBef>
            </a:pPr>
            <a:endParaRPr lang="en-US" sz="1600" dirty="0" smtClean="0">
              <a:latin typeface="Comic Sans MS" charset="0"/>
              <a:ea typeface="ＭＳ Ｐゴシック" charset="-128"/>
              <a:cs typeface="ＭＳ Ｐゴシック" charset="-128"/>
            </a:endParaRPr>
          </a:p>
        </p:txBody>
      </p:sp>
    </p:spTree>
    <p:extLst>
      <p:ext uri="{BB962C8B-B14F-4D97-AF65-F5344CB8AC3E}">
        <p14:creationId xmlns:p14="http://schemas.microsoft.com/office/powerpoint/2010/main" val="27085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2B49039-6692-7242-B4E4-E1E0FCC803C0}" type="slidenum">
              <a:rPr lang="en-US">
                <a:latin typeface="Comic Sans MS" charset="0"/>
                <a:ea typeface="ＭＳ Ｐゴシック" charset="-128"/>
                <a:cs typeface="ＭＳ Ｐゴシック" charset="-128"/>
              </a:rPr>
              <a:pPr/>
              <a:t>10</a:t>
            </a:fld>
            <a:endParaRPr lang="en-US">
              <a:latin typeface="Comic Sans MS" charset="0"/>
              <a:ea typeface="ＭＳ Ｐゴシック" charset="-128"/>
              <a:cs typeface="ＭＳ Ｐゴシック" charset="-128"/>
            </a:endParaRPr>
          </a:p>
        </p:txBody>
      </p:sp>
      <p:sp>
        <p:nvSpPr>
          <p:cNvPr id="38915" name="Rectangle 2"/>
          <p:cNvSpPr>
            <a:spLocks noGrp="1" noRot="1" noChangeAspect="1" noChangeArrowheads="1"/>
          </p:cNvSpPr>
          <p:nvPr>
            <p:ph type="sldImg"/>
          </p:nvPr>
        </p:nvSpPr>
        <p:spPr>
          <a:solidFill>
            <a:srgbClr val="FFFFFF"/>
          </a:solidFill>
          <a:ln/>
        </p:spPr>
      </p:sp>
      <p:sp>
        <p:nvSpPr>
          <p:cNvPr id="38916"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128"/>
                <a:cs typeface="ＭＳ Ｐゴシック" charset="-128"/>
              </a:rPr>
              <a:t>Don’t need to write down the stuff in the box</a:t>
            </a:r>
          </a:p>
        </p:txBody>
      </p:sp>
    </p:spTree>
    <p:extLst>
      <p:ext uri="{BB962C8B-B14F-4D97-AF65-F5344CB8AC3E}">
        <p14:creationId xmlns:p14="http://schemas.microsoft.com/office/powerpoint/2010/main" val="162425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25F9855-0D56-4A4C-8130-9B1A42258E60}" type="slidenum">
              <a:rPr lang="en-US">
                <a:latin typeface="Comic Sans MS" charset="0"/>
                <a:ea typeface="ＭＳ Ｐゴシック" charset="-128"/>
                <a:cs typeface="ＭＳ Ｐゴシック" charset="-128"/>
              </a:rPr>
              <a:pPr/>
              <a:t>11</a:t>
            </a:fld>
            <a:endParaRPr lang="en-US">
              <a:latin typeface="Comic Sans MS" charset="0"/>
              <a:ea typeface="ＭＳ Ｐゴシック" charset="-128"/>
              <a:cs typeface="ＭＳ Ｐゴシック" charset="-128"/>
            </a:endParaRPr>
          </a:p>
        </p:txBody>
      </p:sp>
      <p:sp>
        <p:nvSpPr>
          <p:cNvPr id="40963" name="Rectangle 2"/>
          <p:cNvSpPr>
            <a:spLocks noGrp="1" noRot="1" noChangeAspect="1" noChangeArrowheads="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128"/>
                <a:cs typeface="ＭＳ Ｐゴシック" charset="-128"/>
              </a:rPr>
              <a:t>Details of the rules vary from one language to another</a:t>
            </a:r>
          </a:p>
          <a:p>
            <a:pPr>
              <a:spcBef>
                <a:spcPct val="0"/>
              </a:spcBef>
            </a:pPr>
            <a:endParaRPr lang="en-US" sz="1600">
              <a:latin typeface="Comic Sans MS" charset="0"/>
              <a:ea typeface="ＭＳ Ｐゴシック" charset="-128"/>
              <a:cs typeface="ＭＳ Ｐゴシック" charset="-128"/>
            </a:endParaRPr>
          </a:p>
          <a:p>
            <a:pPr>
              <a:spcBef>
                <a:spcPct val="0"/>
              </a:spcBef>
            </a:pPr>
            <a:r>
              <a:rPr lang="en-US" sz="1600">
                <a:latin typeface="Comic Sans MS" charset="0"/>
                <a:ea typeface="ＭＳ Ｐゴシック" charset="-128"/>
                <a:cs typeface="ＭＳ Ｐゴシック" charset="-128"/>
              </a:rPr>
              <a:t>Again don’t copy what’s in the box.</a:t>
            </a:r>
          </a:p>
        </p:txBody>
      </p:sp>
    </p:spTree>
    <p:extLst>
      <p:ext uri="{BB962C8B-B14F-4D97-AF65-F5344CB8AC3E}">
        <p14:creationId xmlns:p14="http://schemas.microsoft.com/office/powerpoint/2010/main" val="426032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BAAB9F29-7267-2547-ADC4-E824086DA917}" type="slidenum">
              <a:rPr lang="en-US">
                <a:latin typeface="Comic Sans MS" charset="0"/>
                <a:ea typeface="ＭＳ Ｐゴシック" charset="-128"/>
                <a:cs typeface="ＭＳ Ｐゴシック" charset="-128"/>
              </a:rPr>
              <a:pPr/>
              <a:t>12</a:t>
            </a:fld>
            <a:endParaRPr lang="en-US">
              <a:latin typeface="Comic Sans MS" charset="0"/>
              <a:ea typeface="ＭＳ Ｐゴシック" charset="-128"/>
              <a:cs typeface="ＭＳ Ｐゴシック" charset="-128"/>
            </a:endParaRPr>
          </a:p>
        </p:txBody>
      </p:sp>
      <p:sp>
        <p:nvSpPr>
          <p:cNvPr id="43011" name="Rectangle 2"/>
          <p:cNvSpPr>
            <a:spLocks noGrp="1" noRot="1" noChangeAspect="1" noChangeArrowheads="1"/>
          </p:cNvSpPr>
          <p:nvPr>
            <p:ph type="sldImg"/>
          </p:nvPr>
        </p:nvSpPr>
        <p:spPr>
          <a:solidFill>
            <a:srgbClr val="FFFFFF"/>
          </a:solidFill>
          <a:ln/>
        </p:spPr>
      </p:sp>
      <p:sp>
        <p:nvSpPr>
          <p:cNvPr id="43012"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a:latin typeface="Comic Sans MS" charset="0"/>
                <a:ea typeface="ＭＳ Ｐゴシック" charset="-128"/>
                <a:cs typeface="ＭＳ Ｐゴシック" charset="-128"/>
              </a:rPr>
              <a:t>Details of the rules vary from one language to another</a:t>
            </a:r>
          </a:p>
          <a:p>
            <a:pPr>
              <a:spcBef>
                <a:spcPct val="0"/>
              </a:spcBef>
            </a:pPr>
            <a:endParaRPr lang="en-US" sz="1600">
              <a:latin typeface="Comic Sans MS" charset="0"/>
              <a:ea typeface="ＭＳ Ｐゴシック" charset="-128"/>
              <a:cs typeface="ＭＳ Ｐゴシック" charset="-128"/>
            </a:endParaRPr>
          </a:p>
          <a:p>
            <a:pPr>
              <a:spcBef>
                <a:spcPct val="0"/>
              </a:spcBef>
            </a:pPr>
            <a:r>
              <a:rPr lang="en-US" sz="1600">
                <a:latin typeface="Comic Sans MS" charset="0"/>
                <a:ea typeface="ＭＳ Ｐゴシック" charset="-128"/>
                <a:cs typeface="ＭＳ Ｐゴシック" charset="-128"/>
              </a:rPr>
              <a:t>Again don’t copy what’s in the box.</a:t>
            </a:r>
          </a:p>
        </p:txBody>
      </p:sp>
    </p:spTree>
    <p:extLst>
      <p:ext uri="{BB962C8B-B14F-4D97-AF65-F5344CB8AC3E}">
        <p14:creationId xmlns:p14="http://schemas.microsoft.com/office/powerpoint/2010/main" val="622538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28B8063-9931-894C-BDE0-C6C05BB9F826}" type="slidenum">
              <a:rPr lang="en-US">
                <a:latin typeface="Comic Sans MS" charset="0"/>
                <a:ea typeface="ＭＳ Ｐゴシック" charset="-128"/>
                <a:cs typeface="ＭＳ Ｐゴシック" charset="-128"/>
              </a:rPr>
              <a:pPr/>
              <a:t>13</a:t>
            </a:fld>
            <a:endParaRPr lang="en-US">
              <a:latin typeface="Comic Sans MS" charset="0"/>
              <a:ea typeface="ＭＳ Ｐゴシック" charset="-128"/>
              <a:cs typeface="ＭＳ Ｐゴシック" charset="-128"/>
            </a:endParaRPr>
          </a:p>
        </p:txBody>
      </p:sp>
      <p:sp>
        <p:nvSpPr>
          <p:cNvPr id="45059" name="Rectangle 2"/>
          <p:cNvSpPr>
            <a:spLocks noGrp="1" noRot="1" noChangeAspect="1" noChangeArrowheads="1"/>
          </p:cNvSpPr>
          <p:nvPr>
            <p:ph type="sldImg"/>
          </p:nvPr>
        </p:nvSpPr>
        <p:spPr>
          <a:solidFill>
            <a:srgbClr val="FFFFFF"/>
          </a:solidFill>
          <a:ln/>
        </p:spPr>
      </p:sp>
      <p:sp>
        <p:nvSpPr>
          <p:cNvPr id="45060"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dirty="0">
                <a:latin typeface="Arial" charset="0"/>
                <a:ea typeface="ＭＳ Ｐゴシック" charset="-128"/>
                <a:cs typeface="ＭＳ Ｐゴシック" charset="-128"/>
              </a:rPr>
              <a:t>The problem is that the program you wrote is not the program you wanted to write. The meaning of the program (its semantics) is wrong. Identifying semantic errors can be tricky because it requires you to work backward by looking at the output of the program and trying to figure out what it is doing.</a:t>
            </a:r>
          </a:p>
        </p:txBody>
      </p:sp>
    </p:spTree>
    <p:extLst>
      <p:ext uri="{BB962C8B-B14F-4D97-AF65-F5344CB8AC3E}">
        <p14:creationId xmlns:p14="http://schemas.microsoft.com/office/powerpoint/2010/main" val="46251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0" hangingPunct="0"/>
            <a:fld id="{821960EF-0567-0443-8B5B-255D6D44E094}" type="slidenum">
              <a:rPr lang="en-US" sz="1200"/>
              <a:pPr algn="r" eaLnBrk="0" hangingPunct="0"/>
              <a:t>14</a:t>
            </a:fld>
            <a:endParaRPr lang="en-US" sz="1200"/>
          </a:p>
        </p:txBody>
      </p:sp>
      <p:sp>
        <p:nvSpPr>
          <p:cNvPr id="47107" name="Rectangle 2"/>
          <p:cNvSpPr>
            <a:spLocks noGrp="1" noRot="1" noChangeAspect="1" noChangeArrowheads="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a:latin typeface="Arial" charset="0"/>
                <a:ea typeface="ＭＳ Ｐゴシック" charset="-128"/>
                <a:cs typeface="ＭＳ Ｐゴシック" charset="-128"/>
              </a:rPr>
              <a:t>The problem is that the program you wrote is not the program you wanted to write. The meaning of the program (its semantics) is wrong. Identifying semantic errors can be tricky because it requires you to work backward by looking at the output of the program and trying to figure out what it is doing.</a:t>
            </a:r>
          </a:p>
        </p:txBody>
      </p:sp>
    </p:spTree>
    <p:extLst>
      <p:ext uri="{BB962C8B-B14F-4D97-AF65-F5344CB8AC3E}">
        <p14:creationId xmlns:p14="http://schemas.microsoft.com/office/powerpoint/2010/main" val="16655288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0" hangingPunct="0"/>
            <a:fld id="{6FF67A09-D91A-A04F-B702-8D7084EED1E1}" type="slidenum">
              <a:rPr lang="en-US" sz="1200"/>
              <a:pPr algn="r" eaLnBrk="0" hangingPunct="0"/>
              <a:t>15</a:t>
            </a:fld>
            <a:endParaRPr lang="en-US" sz="1200"/>
          </a:p>
        </p:txBody>
      </p:sp>
      <p:sp>
        <p:nvSpPr>
          <p:cNvPr id="49155" name="Rectangle 2"/>
          <p:cNvSpPr>
            <a:spLocks noGrp="1" noRot="1" noChangeAspect="1" noChangeArrowheads="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endParaRPr lang="en-US" sz="1600">
              <a:latin typeface="Comic Sans MS" charset="0"/>
              <a:ea typeface="ＭＳ Ｐゴシック" charset="-128"/>
              <a:cs typeface="ＭＳ Ｐゴシック" charset="-128"/>
            </a:endParaRPr>
          </a:p>
        </p:txBody>
      </p:sp>
    </p:spTree>
    <p:extLst>
      <p:ext uri="{BB962C8B-B14F-4D97-AF65-F5344CB8AC3E}">
        <p14:creationId xmlns:p14="http://schemas.microsoft.com/office/powerpoint/2010/main" val="94413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prstTxWarp prst="textNoShape">
              <a:avLst/>
            </a:prstTxWarp>
          </a:bodyPr>
          <a:lstStyle/>
          <a:p>
            <a:pPr algn="r" eaLnBrk="0" hangingPunct="0"/>
            <a:fld id="{C95F9ED7-F20D-784C-9BBB-26F324D793DC}" type="slidenum">
              <a:rPr lang="en-US" sz="1200"/>
              <a:pPr algn="r" eaLnBrk="0" hangingPunct="0"/>
              <a:t>16</a:t>
            </a:fld>
            <a:endParaRPr lang="en-US" sz="1200"/>
          </a:p>
        </p:txBody>
      </p:sp>
      <p:sp>
        <p:nvSpPr>
          <p:cNvPr id="51203" name="Rectangle 2"/>
          <p:cNvSpPr>
            <a:spLocks noGrp="1" noRot="1" noChangeAspect="1" noChangeArrowheads="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smtClean="0">
                <a:latin typeface="Comic Sans MS" charset="0"/>
                <a:ea typeface="ＭＳ Ｐゴシック" charset="-128"/>
                <a:cs typeface="ＭＳ Ｐゴシック" charset="-128"/>
              </a:rPr>
              <a:t>Have MATLAB running</a:t>
            </a:r>
          </a:p>
        </p:txBody>
      </p:sp>
    </p:spTree>
    <p:extLst>
      <p:ext uri="{BB962C8B-B14F-4D97-AF65-F5344CB8AC3E}">
        <p14:creationId xmlns:p14="http://schemas.microsoft.com/office/powerpoint/2010/main" val="195735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D4237507-1E2A-E643-9AE5-909C44F641F6}" type="slidenum">
              <a:rPr lang="en-US">
                <a:latin typeface="Comic Sans MS" charset="0"/>
                <a:ea typeface="ＭＳ Ｐゴシック" charset="-128"/>
                <a:cs typeface="ＭＳ Ｐゴシック" charset="-128"/>
              </a:rPr>
              <a:pPr/>
              <a:t>2</a:t>
            </a:fld>
            <a:endParaRPr lang="en-US">
              <a:latin typeface="Comic Sans MS" charset="0"/>
              <a:ea typeface="ＭＳ Ｐゴシック" charset="-128"/>
              <a:cs typeface="ＭＳ Ｐゴシック" charset="-128"/>
            </a:endParaRPr>
          </a:p>
        </p:txBody>
      </p:sp>
      <p:sp>
        <p:nvSpPr>
          <p:cNvPr id="22531" name="Rectangle 2"/>
          <p:cNvSpPr>
            <a:spLocks noGrp="1" noRot="1" noChangeAspect="1" noChangeArrowheads="1"/>
          </p:cNvSpPr>
          <p:nvPr>
            <p:ph type="sldImg"/>
          </p:nvPr>
        </p:nvSpPr>
        <p:spPr>
          <a:solidFill>
            <a:srgbClr val="FFFFFF"/>
          </a:solidFill>
          <a:ln/>
        </p:spPr>
      </p:sp>
      <p:sp>
        <p:nvSpPr>
          <p:cNvPr id="22532"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dirty="0" smtClean="0">
                <a:latin typeface="Arial" charset="0"/>
                <a:ea typeface="ＭＳ Ｐゴシック" charset="-128"/>
                <a:cs typeface="ＭＳ Ｐゴシック" charset="-128"/>
              </a:rPr>
              <a:t>TIME 5 MINS (3 to write, 2 for </a:t>
            </a:r>
            <a:r>
              <a:rPr lang="en-US" dirty="0" err="1" smtClean="0">
                <a:latin typeface="Arial" charset="0"/>
                <a:ea typeface="ＭＳ Ｐゴシック" charset="-128"/>
                <a:cs typeface="ＭＳ Ｐゴシック" charset="-128"/>
              </a:rPr>
              <a:t>followup</a:t>
            </a:r>
            <a:r>
              <a:rPr lang="en-US" dirty="0" smtClean="0">
                <a:latin typeface="Arial" charset="0"/>
                <a:ea typeface="ＭＳ Ｐゴシック" charset="-128"/>
                <a:cs typeface="ＭＳ Ｐゴシック" charset="-128"/>
              </a:rPr>
              <a:t>)</a:t>
            </a:r>
          </a:p>
          <a:p>
            <a:pPr eaLnBrk="1" hangingPunct="1">
              <a:spcAft>
                <a:spcPts val="1600"/>
              </a:spcAft>
            </a:pPr>
            <a:endParaRPr lang="en-US" dirty="0" smtClean="0">
              <a:latin typeface="Arial" charset="0"/>
              <a:ea typeface="ＭＳ Ｐゴシック" charset="-128"/>
              <a:cs typeface="ＭＳ Ｐゴシック" charset="-128"/>
            </a:endParaRPr>
          </a:p>
          <a:p>
            <a:pPr eaLnBrk="1" hangingPunct="1">
              <a:spcAft>
                <a:spcPts val="1600"/>
              </a:spcAft>
            </a:pPr>
            <a:r>
              <a:rPr lang="en-US" sz="1200" kern="1200" dirty="0" smtClean="0">
                <a:solidFill>
                  <a:schemeClr val="tx1"/>
                </a:solidFill>
                <a:latin typeface="Times" pitchFamily="-112" charset="0"/>
                <a:ea typeface="ＭＳ Ｐゴシック" pitchFamily="-112" charset="-128"/>
                <a:cs typeface="ＭＳ Ｐゴシック" pitchFamily="-112" charset="-128"/>
              </a:rPr>
              <a:t>Note any recent quake that is big here….</a:t>
            </a:r>
            <a:endParaRPr lang="en-US" dirty="0" smtClean="0">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843403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1AD5565D-5EA1-7B4A-92D0-8E044619D8B2}" type="slidenum">
              <a:rPr lang="en-US">
                <a:latin typeface="Comic Sans MS" charset="0"/>
                <a:ea typeface="ＭＳ Ｐゴシック" charset="-128"/>
                <a:cs typeface="ＭＳ Ｐゴシック" charset="-128"/>
              </a:rPr>
              <a:pPr/>
              <a:t>3</a:t>
            </a:fld>
            <a:endParaRPr lang="en-US">
              <a:latin typeface="Comic Sans MS" charset="0"/>
              <a:ea typeface="ＭＳ Ｐゴシック" charset="-128"/>
              <a:cs typeface="ＭＳ Ｐゴシック" charset="-128"/>
            </a:endParaRPr>
          </a:p>
        </p:txBody>
      </p:sp>
      <p:sp>
        <p:nvSpPr>
          <p:cNvPr id="24579" name="Rectangle 2"/>
          <p:cNvSpPr>
            <a:spLocks noGrp="1" noRot="1" noChangeAspect="1" noChangeArrowheads="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dirty="0" smtClean="0">
                <a:latin typeface="Arial" charset="0"/>
                <a:ea typeface="ＭＳ Ｐゴシック" charset="-128"/>
                <a:cs typeface="ＭＳ Ｐゴシック" charset="-128"/>
              </a:rPr>
              <a:t>TIME 3 MINS</a:t>
            </a:r>
          </a:p>
          <a:p>
            <a:pPr eaLnBrk="1" hangingPunct="1">
              <a:spcAft>
                <a:spcPts val="1600"/>
              </a:spcAft>
            </a:pPr>
            <a:r>
              <a:rPr lang="en-US" dirty="0" smtClean="0">
                <a:latin typeface="Arial" charset="0"/>
                <a:ea typeface="ＭＳ Ｐゴシック" charset="-128"/>
                <a:cs typeface="ＭＳ Ｐゴシック" charset="-128"/>
              </a:rPr>
              <a:t>Get answers back from students before this slide……(2 </a:t>
            </a:r>
            <a:r>
              <a:rPr lang="en-US" dirty="0" err="1" smtClean="0">
                <a:latin typeface="Arial" charset="0"/>
                <a:ea typeface="ＭＳ Ｐゴシック" charset="-128"/>
                <a:cs typeface="ＭＳ Ｐゴシック" charset="-128"/>
              </a:rPr>
              <a:t>mins</a:t>
            </a:r>
            <a:r>
              <a:rPr lang="en-US" dirty="0" smtClean="0">
                <a:latin typeface="Arial" charset="0"/>
                <a:ea typeface="ＭＳ Ｐゴシック" charset="-128"/>
                <a:cs typeface="ＭＳ Ｐゴシック" charset="-128"/>
              </a:rPr>
              <a:t>), go over quickly 1 min</a:t>
            </a:r>
          </a:p>
        </p:txBody>
      </p:sp>
    </p:spTree>
    <p:extLst>
      <p:ext uri="{BB962C8B-B14F-4D97-AF65-F5344CB8AC3E}">
        <p14:creationId xmlns:p14="http://schemas.microsoft.com/office/powerpoint/2010/main" val="1695848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0BD5CBD5-F6FF-F744-9622-9E208F4B5A40}" type="slidenum">
              <a:rPr lang="en-US">
                <a:latin typeface="Comic Sans MS" charset="0"/>
                <a:ea typeface="ＭＳ Ｐゴシック" charset="-128"/>
                <a:cs typeface="ＭＳ Ｐゴシック" charset="-128"/>
              </a:rPr>
              <a:pPr/>
              <a:t>4</a:t>
            </a:fld>
            <a:endParaRPr lang="en-US">
              <a:latin typeface="Comic Sans MS" charset="0"/>
              <a:ea typeface="ＭＳ Ｐゴシック" charset="-128"/>
              <a:cs typeface="ＭＳ Ｐゴシック" charset="-128"/>
            </a:endParaRPr>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smtClean="0">
                <a:solidFill>
                  <a:schemeClr val="hlink"/>
                </a:solidFill>
                <a:latin typeface="Times" charset="0"/>
                <a:ea typeface="ＭＳ Ｐゴシック" charset="-128"/>
                <a:cs typeface="ＭＳ Ｐゴシック" charset="-128"/>
              </a:rPr>
              <a:t>TIME 10 MINS including followup, 4 for parts 1 and 2 on this slide, 6 for part 3.</a:t>
            </a:r>
          </a:p>
          <a:p>
            <a:pPr eaLnBrk="1" hangingPunct="1">
              <a:spcAft>
                <a:spcPts val="1600"/>
              </a:spcAft>
            </a:pPr>
            <a:endParaRPr lang="en-US" smtClean="0">
              <a:solidFill>
                <a:schemeClr val="hlink"/>
              </a:solidFill>
              <a:latin typeface="Times" charset="0"/>
              <a:ea typeface="ＭＳ Ｐゴシック" charset="-128"/>
              <a:cs typeface="ＭＳ Ｐゴシック" charset="-128"/>
            </a:endParaRPr>
          </a:p>
          <a:p>
            <a:pPr eaLnBrk="1" hangingPunct="1">
              <a:spcAft>
                <a:spcPts val="1600"/>
              </a:spcAft>
            </a:pPr>
            <a:r>
              <a:rPr lang="en-US" smtClean="0">
                <a:solidFill>
                  <a:schemeClr val="hlink"/>
                </a:solidFill>
                <a:latin typeface="Times" charset="0"/>
                <a:ea typeface="ＭＳ Ｐゴシック" charset="-128"/>
                <a:cs typeface="ＭＳ Ｐゴシック" charset="-128"/>
              </a:rPr>
              <a:t>HINT:  you need to think about what your brain actually does when it finds the largest # in a list</a:t>
            </a:r>
          </a:p>
          <a:p>
            <a:pPr eaLnBrk="1" hangingPunct="1"/>
            <a:r>
              <a:rPr lang="en-US" smtClean="0">
                <a:latin typeface="Times" charset="0"/>
                <a:ea typeface="ＭＳ Ｐゴシック" charset="-128"/>
                <a:cs typeface="ＭＳ Ｐゴシック" charset="-128"/>
              </a:rPr>
              <a:t>Given a list of earthquakes, with magnitude, and depth for each earthquake write down the procedure to:</a:t>
            </a:r>
          </a:p>
          <a:p>
            <a:pPr eaLnBrk="1" hangingPunct="1"/>
            <a:endParaRPr lang="en-US" smtClean="0">
              <a:latin typeface="Times" charset="0"/>
              <a:ea typeface="ＭＳ Ｐゴシック" charset="-128"/>
              <a:cs typeface="ＭＳ Ｐゴシック" charset="-128"/>
            </a:endParaRPr>
          </a:p>
          <a:p>
            <a:pPr eaLnBrk="1" hangingPunct="1">
              <a:buFontTx/>
              <a:buAutoNum type="romanLcParenR"/>
            </a:pPr>
            <a:r>
              <a:rPr lang="en-US" smtClean="0">
                <a:latin typeface="Times" charset="0"/>
                <a:ea typeface="ＭＳ Ｐゴシック" charset="-128"/>
                <a:cs typeface="ＭＳ Ｐゴシック" charset="-128"/>
              </a:rPr>
              <a:t>find largest magnitude earthquake in your list?</a:t>
            </a:r>
          </a:p>
          <a:p>
            <a:pPr eaLnBrk="1" hangingPunct="1">
              <a:buFontTx/>
              <a:buAutoNum type="romanLcParenR"/>
            </a:pPr>
            <a:endParaRPr lang="en-US" smtClean="0">
              <a:latin typeface="Times" charset="0"/>
              <a:ea typeface="ＭＳ Ｐゴシック" charset="-128"/>
              <a:cs typeface="ＭＳ Ｐゴシック" charset="-128"/>
            </a:endParaRPr>
          </a:p>
          <a:p>
            <a:pPr eaLnBrk="1" hangingPunct="1">
              <a:buFontTx/>
              <a:buAutoNum type="romanLcParenR"/>
            </a:pPr>
            <a:r>
              <a:rPr lang="en-US" smtClean="0">
                <a:latin typeface="Times" charset="0"/>
                <a:ea typeface="ＭＳ Ｐゴシック" charset="-128"/>
                <a:cs typeface="ＭＳ Ｐゴシック" charset="-128"/>
              </a:rPr>
              <a:t>find mean magnitude?</a:t>
            </a:r>
          </a:p>
          <a:p>
            <a:pPr eaLnBrk="1" hangingPunct="1">
              <a:buFontTx/>
              <a:buAutoNum type="romanLcParenR"/>
            </a:pPr>
            <a:endParaRPr lang="en-US" smtClean="0">
              <a:latin typeface="Times" charset="0"/>
              <a:ea typeface="ＭＳ Ｐゴシック" charset="-128"/>
              <a:cs typeface="ＭＳ Ｐゴシック" charset="-128"/>
            </a:endParaRPr>
          </a:p>
          <a:p>
            <a:pPr eaLnBrk="1" hangingPunct="1">
              <a:buFontTx/>
              <a:buAutoNum type="romanLcParenR"/>
            </a:pPr>
            <a:r>
              <a:rPr lang="en-US" smtClean="0">
                <a:latin typeface="Times" charset="0"/>
                <a:ea typeface="ＭＳ Ｐゴシック" charset="-128"/>
                <a:cs typeface="ＭＳ Ｐゴシック" charset="-128"/>
              </a:rPr>
              <a:t>find largest magnitude earthquake with a depth greater than 100km?</a:t>
            </a:r>
          </a:p>
          <a:p>
            <a:pPr eaLnBrk="1" hangingPunct="1">
              <a:spcAft>
                <a:spcPts val="1600"/>
              </a:spcAft>
            </a:pPr>
            <a:endParaRPr lang="en-US">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72286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2EF6D4C-0143-3F4E-BFDB-2908998F1000}" type="slidenum">
              <a:rPr lang="en-US">
                <a:latin typeface="Comic Sans MS" charset="0"/>
                <a:ea typeface="ＭＳ Ｐゴシック" charset="-128"/>
                <a:cs typeface="ＭＳ Ｐゴシック" charset="-128"/>
              </a:rPr>
              <a:pPr/>
              <a:t>5</a:t>
            </a:fld>
            <a:endParaRPr lang="en-US">
              <a:latin typeface="Comic Sans MS" charset="0"/>
              <a:ea typeface="ＭＳ Ｐゴシック" charset="-128"/>
              <a:cs typeface="ＭＳ Ｐゴシック" charset="-128"/>
            </a:endParaRPr>
          </a:p>
        </p:txBody>
      </p:sp>
      <p:sp>
        <p:nvSpPr>
          <p:cNvPr id="28675" name="Rectangle 2"/>
          <p:cNvSpPr>
            <a:spLocks noGrp="1" noRot="1" noChangeAspect="1" noChangeArrowheads="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r>
              <a:rPr lang="en-US" smtClean="0">
                <a:latin typeface="Arial" charset="0"/>
                <a:ea typeface="ＭＳ Ｐゴシック" charset="-128"/>
                <a:cs typeface="ＭＳ Ｐゴシック" charset="-128"/>
              </a:rPr>
              <a:t>TIME:  5 MINS</a:t>
            </a:r>
          </a:p>
          <a:p>
            <a:pPr eaLnBrk="1" hangingPunct="1">
              <a:spcAft>
                <a:spcPts val="1600"/>
              </a:spcAft>
            </a:pPr>
            <a:endParaRPr lang="en-US" smtClean="0">
              <a:latin typeface="Arial" charset="0"/>
              <a:ea typeface="ＭＳ Ｐゴシック" charset="-128"/>
              <a:cs typeface="ＭＳ Ｐゴシック" charset="-128"/>
            </a:endParaRPr>
          </a:p>
          <a:p>
            <a:pPr eaLnBrk="1" hangingPunct="1">
              <a:spcAft>
                <a:spcPts val="1600"/>
              </a:spcAft>
            </a:pPr>
            <a:r>
              <a:rPr lang="en-US" smtClean="0">
                <a:latin typeface="Arial" charset="0"/>
                <a:ea typeface="ＭＳ Ｐゴシック" charset="-128"/>
                <a:cs typeface="ＭＳ Ｐゴシック" charset="-128"/>
              </a:rPr>
              <a:t>Break this discussion down into how you would get biggest of 2 quakes, biggest of 3 quakes….</a:t>
            </a:r>
          </a:p>
        </p:txBody>
      </p:sp>
    </p:spTree>
    <p:extLst>
      <p:ext uri="{BB962C8B-B14F-4D97-AF65-F5344CB8AC3E}">
        <p14:creationId xmlns:p14="http://schemas.microsoft.com/office/powerpoint/2010/main" val="80228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BB70DCCB-26D5-C04C-96A3-609FEF0973F7}" type="slidenum">
              <a:rPr lang="en-US">
                <a:latin typeface="Comic Sans MS" charset="0"/>
                <a:ea typeface="ＭＳ Ｐゴシック" charset="-128"/>
                <a:cs typeface="ＭＳ Ｐゴシック" charset="-128"/>
              </a:rPr>
              <a:pPr/>
              <a:t>6</a:t>
            </a:fld>
            <a:endParaRPr lang="en-US">
              <a:latin typeface="Comic Sans MS" charset="0"/>
              <a:ea typeface="ＭＳ Ｐゴシック" charset="-128"/>
              <a:cs typeface="ＭＳ Ｐゴシック" charset="-128"/>
            </a:endParaRPr>
          </a:p>
        </p:txBody>
      </p:sp>
      <p:sp>
        <p:nvSpPr>
          <p:cNvPr id="30723" name="Rectangle 2"/>
          <p:cNvSpPr>
            <a:spLocks noGrp="1" noRot="1" noChangeAspect="1" noChangeArrowheads="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ln>
        </p:spPr>
        <p:txBody>
          <a:bodyPr/>
          <a:lstStyle/>
          <a:p>
            <a:pPr eaLnBrk="1" hangingPunct="1">
              <a:spcAft>
                <a:spcPts val="1600"/>
              </a:spcAft>
            </a:pPr>
            <a:endParaRPr lang="en-US" dirty="0">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1117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86DA070-9CA3-B541-8228-142DA33D81E5}" type="slidenum">
              <a:rPr lang="en-US">
                <a:latin typeface="Comic Sans MS" charset="0"/>
                <a:ea typeface="ＭＳ Ｐゴシック" charset="-128"/>
                <a:cs typeface="ＭＳ Ｐゴシック" charset="-128"/>
              </a:rPr>
              <a:pPr/>
              <a:t>7</a:t>
            </a:fld>
            <a:endParaRPr lang="en-US">
              <a:latin typeface="Comic Sans MS" charset="0"/>
              <a:ea typeface="ＭＳ Ｐゴシック" charset="-128"/>
              <a:cs typeface="ＭＳ Ｐゴシック" charset="-128"/>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smtClean="0">
                <a:latin typeface="Comic Sans MS" charset="0"/>
                <a:ea typeface="ＭＳ Ｐゴシック" charset="-128"/>
                <a:cs typeface="ＭＳ Ｐゴシック" charset="-128"/>
              </a:rPr>
              <a:t>TIME:  2 MINS</a:t>
            </a:r>
          </a:p>
          <a:p>
            <a:pPr>
              <a:spcBef>
                <a:spcPct val="0"/>
              </a:spcBef>
            </a:pPr>
            <a:endParaRPr lang="en-US" sz="1600" smtClean="0">
              <a:latin typeface="Comic Sans MS" charset="0"/>
              <a:ea typeface="ＭＳ Ｐゴシック" charset="-128"/>
              <a:cs typeface="ＭＳ Ｐゴシック" charset="-128"/>
            </a:endParaRPr>
          </a:p>
          <a:p>
            <a:pPr>
              <a:spcBef>
                <a:spcPct val="0"/>
              </a:spcBef>
            </a:pPr>
            <a:r>
              <a:rPr lang="en-US" sz="1600" smtClean="0">
                <a:latin typeface="Comic Sans MS" charset="0"/>
                <a:ea typeface="ＭＳ Ｐゴシック" charset="-128"/>
                <a:cs typeface="ＭＳ Ｐゴシック" charset="-128"/>
              </a:rPr>
              <a:t>Both lexical elements and syntax vary from one language to another.</a:t>
            </a:r>
          </a:p>
          <a:p>
            <a:pPr>
              <a:spcBef>
                <a:spcPct val="0"/>
              </a:spcBef>
            </a:pPr>
            <a:r>
              <a:rPr lang="en-US" sz="1600" smtClean="0">
                <a:latin typeface="Comic Sans MS" charset="0"/>
                <a:ea typeface="ＭＳ Ｐゴシック" charset="-128"/>
                <a:cs typeface="ＭＳ Ｐゴシック" charset="-128"/>
              </a:rPr>
              <a:t>MATLAB is somewhat similar to the programming language FORTAN since it was originally written in FORTRAN</a:t>
            </a:r>
          </a:p>
          <a:p>
            <a:pPr>
              <a:spcBef>
                <a:spcPct val="0"/>
              </a:spcBef>
            </a:pPr>
            <a:r>
              <a:rPr lang="en-US" sz="1600" smtClean="0">
                <a:latin typeface="Comic Sans MS" charset="0"/>
                <a:ea typeface="ＭＳ Ｐゴシック" charset="-128"/>
                <a:cs typeface="ＭＳ Ｐゴシック" charset="-128"/>
              </a:rPr>
              <a:t>FORTRAN was designed for use by scientists and engineers:  MATLAB has capitalized on this and advanced some aspects further.</a:t>
            </a:r>
          </a:p>
        </p:txBody>
      </p:sp>
    </p:spTree>
    <p:extLst>
      <p:ext uri="{BB962C8B-B14F-4D97-AF65-F5344CB8AC3E}">
        <p14:creationId xmlns:p14="http://schemas.microsoft.com/office/powerpoint/2010/main" val="1160573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1268FD-F0D4-FD45-B330-474622723AD7}" type="slidenum">
              <a:rPr lang="en-US">
                <a:latin typeface="Comic Sans MS" charset="0"/>
                <a:ea typeface="ＭＳ Ｐゴシック" charset="-128"/>
                <a:cs typeface="ＭＳ Ｐゴシック" charset="-128"/>
              </a:rPr>
              <a:pPr/>
              <a:t>8</a:t>
            </a:fld>
            <a:endParaRPr lang="en-US">
              <a:latin typeface="Comic Sans MS" charset="0"/>
              <a:ea typeface="ＭＳ Ｐゴシック" charset="-128"/>
              <a:cs typeface="ＭＳ Ｐゴシック" charset="-128"/>
            </a:endParaRPr>
          </a:p>
        </p:txBody>
      </p:sp>
      <p:sp>
        <p:nvSpPr>
          <p:cNvPr id="34819" name="Rectangle 2"/>
          <p:cNvSpPr>
            <a:spLocks noGrp="1" noRot="1" noChangeAspect="1" noChangeArrowheads="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dirty="0" smtClean="0">
                <a:latin typeface="Comic Sans MS" charset="0"/>
                <a:ea typeface="ＭＳ Ｐゴシック" charset="-128"/>
                <a:cs typeface="ＭＳ Ｐゴシック" charset="-128"/>
              </a:rPr>
              <a:t>TIME:  2 MINS</a:t>
            </a:r>
          </a:p>
          <a:p>
            <a:pPr>
              <a:spcBef>
                <a:spcPct val="0"/>
              </a:spcBef>
            </a:pPr>
            <a:endParaRPr lang="en-US" sz="1600" dirty="0" smtClean="0">
              <a:latin typeface="Comic Sans MS" charset="0"/>
              <a:ea typeface="ＭＳ Ｐゴシック" charset="-128"/>
              <a:cs typeface="ＭＳ Ｐゴシック" charset="-128"/>
            </a:endParaRPr>
          </a:p>
          <a:p>
            <a:pPr>
              <a:spcBef>
                <a:spcPct val="0"/>
              </a:spcBef>
            </a:pPr>
            <a:r>
              <a:rPr lang="en-US" sz="1600" dirty="0" smtClean="0">
                <a:latin typeface="Comic Sans MS" charset="0"/>
                <a:ea typeface="ＭＳ Ｐゴシック" charset="-128"/>
                <a:cs typeface="ＭＳ Ｐゴシック" charset="-128"/>
              </a:rPr>
              <a:t>Operators “do things” to variables / numbers</a:t>
            </a:r>
          </a:p>
          <a:p>
            <a:pPr>
              <a:spcBef>
                <a:spcPct val="0"/>
              </a:spcBef>
            </a:pPr>
            <a:r>
              <a:rPr lang="en-US" sz="1600" dirty="0" smtClean="0">
                <a:latin typeface="Comic Sans MS" charset="0"/>
                <a:ea typeface="ＭＳ Ｐゴシック" charset="-128"/>
                <a:cs typeface="ＭＳ Ｐゴシック" charset="-128"/>
              </a:rPr>
              <a:t>	logical - and, or, not (&amp;, |, ~)</a:t>
            </a:r>
          </a:p>
          <a:p>
            <a:pPr>
              <a:spcBef>
                <a:spcPct val="0"/>
              </a:spcBef>
            </a:pPr>
            <a:r>
              <a:rPr lang="en-US" sz="1600" dirty="0" smtClean="0">
                <a:latin typeface="Comic Sans MS" charset="0"/>
                <a:ea typeface="ＭＳ Ｐゴシック" charset="-128"/>
                <a:cs typeface="ＭＳ Ｐゴシック" charset="-128"/>
              </a:rPr>
              <a:t>	mathematical operators - arithmetic such as +,-,/,* or relational such as &gt;= etc</a:t>
            </a:r>
          </a:p>
          <a:p>
            <a:pPr>
              <a:spcBef>
                <a:spcPct val="0"/>
              </a:spcBef>
            </a:pPr>
            <a:endParaRPr lang="en-US" sz="1600" dirty="0" smtClean="0">
              <a:latin typeface="Comic Sans MS" charset="0"/>
              <a:ea typeface="ＭＳ Ｐゴシック" charset="-128"/>
              <a:cs typeface="ＭＳ Ｐゴシック" charset="-128"/>
            </a:endParaRPr>
          </a:p>
          <a:p>
            <a:pPr>
              <a:spcBef>
                <a:spcPct val="0"/>
              </a:spcBef>
            </a:pPr>
            <a:r>
              <a:rPr lang="en-US" sz="1600" dirty="0" smtClean="0">
                <a:latin typeface="Comic Sans MS" charset="0"/>
                <a:ea typeface="ＭＳ Ｐゴシック" charset="-128"/>
                <a:cs typeface="ＭＳ Ｐゴシック" charset="-128"/>
              </a:rPr>
              <a:t>Special characters are like “punctuation marks” in a human language - we’ll see the “;” in the lab this week.  GRAMMAR</a:t>
            </a:r>
          </a:p>
        </p:txBody>
      </p:sp>
    </p:spTree>
    <p:extLst>
      <p:ext uri="{BB962C8B-B14F-4D97-AF65-F5344CB8AC3E}">
        <p14:creationId xmlns:p14="http://schemas.microsoft.com/office/powerpoint/2010/main" val="168378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B463110-571C-694A-A58A-971AB6131914}" type="slidenum">
              <a:rPr lang="en-US">
                <a:latin typeface="Comic Sans MS" charset="0"/>
                <a:ea typeface="ＭＳ Ｐゴシック" charset="-128"/>
                <a:cs typeface="ＭＳ Ｐゴシック" charset="-128"/>
              </a:rPr>
              <a:pPr/>
              <a:t>9</a:t>
            </a:fld>
            <a:endParaRPr lang="en-US">
              <a:latin typeface="Comic Sans MS" charset="0"/>
              <a:ea typeface="ＭＳ Ｐゴシック" charset="-128"/>
              <a:cs typeface="ＭＳ Ｐゴシック" charset="-128"/>
            </a:endParaRPr>
          </a:p>
        </p:txBody>
      </p:sp>
      <p:sp>
        <p:nvSpPr>
          <p:cNvPr id="36867" name="Rectangle 2"/>
          <p:cNvSpPr>
            <a:spLocks noGrp="1" noRot="1" noChangeAspect="1" noChangeArrowheads="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ln>
        </p:spPr>
        <p:txBody>
          <a:bodyPr/>
          <a:lstStyle/>
          <a:p>
            <a:pPr>
              <a:spcBef>
                <a:spcPct val="0"/>
              </a:spcBef>
            </a:pPr>
            <a:r>
              <a:rPr lang="en-US" sz="1600" dirty="0" smtClean="0">
                <a:latin typeface="Comic Sans MS" charset="0"/>
                <a:ea typeface="ＭＳ Ｐゴシック" charset="-128"/>
                <a:cs typeface="ＭＳ Ｐゴシック" charset="-128"/>
              </a:rPr>
              <a:t>4 MINS:  3 MINS</a:t>
            </a:r>
            <a:r>
              <a:rPr lang="en-US" sz="1600" baseline="0" dirty="0" smtClean="0">
                <a:latin typeface="Comic Sans MS" charset="0"/>
                <a:ea typeface="ＭＳ Ｐゴシック" charset="-128"/>
                <a:cs typeface="ＭＳ Ｐゴシック" charset="-128"/>
              </a:rPr>
              <a:t> for part D of worksheet, 1 MIN to discuss</a:t>
            </a:r>
          </a:p>
          <a:p>
            <a:pPr>
              <a:spcBef>
                <a:spcPct val="0"/>
              </a:spcBef>
            </a:pPr>
            <a:endParaRPr lang="en-US" sz="1600" baseline="0" dirty="0" smtClean="0">
              <a:latin typeface="Comic Sans MS" charset="0"/>
              <a:ea typeface="ＭＳ Ｐゴシック" charset="-128"/>
              <a:cs typeface="ＭＳ Ｐゴシック" charset="-128"/>
            </a:endParaRPr>
          </a:p>
          <a:p>
            <a:pPr>
              <a:spcBef>
                <a:spcPct val="0"/>
              </a:spcBef>
            </a:pPr>
            <a:r>
              <a:rPr lang="en-US" sz="1600" dirty="0" smtClean="0">
                <a:latin typeface="Comic Sans MS" charset="0"/>
                <a:ea typeface="ＭＳ Ｐゴシック" charset="-128"/>
                <a:cs typeface="ＭＳ Ｐゴシック" charset="-128"/>
              </a:rPr>
              <a:t>Operators </a:t>
            </a:r>
            <a:r>
              <a:rPr lang="en-US" sz="1600" dirty="0">
                <a:latin typeface="Comic Sans MS" charset="0"/>
                <a:ea typeface="ＭＳ Ｐゴシック" charset="-128"/>
                <a:cs typeface="ＭＳ Ｐゴシック" charset="-128"/>
              </a:rPr>
              <a:t>“do things” to variables / numbers</a:t>
            </a:r>
          </a:p>
          <a:p>
            <a:pPr>
              <a:spcBef>
                <a:spcPct val="0"/>
              </a:spcBef>
            </a:pPr>
            <a:r>
              <a:rPr lang="en-US" sz="1600" dirty="0">
                <a:latin typeface="Comic Sans MS" charset="0"/>
                <a:ea typeface="ＭＳ Ｐゴシック" charset="-128"/>
                <a:cs typeface="ＭＳ Ｐゴシック" charset="-128"/>
              </a:rPr>
              <a:t>	logical - and, or, not (&amp;, |, ~)</a:t>
            </a:r>
          </a:p>
          <a:p>
            <a:pPr>
              <a:spcBef>
                <a:spcPct val="0"/>
              </a:spcBef>
            </a:pPr>
            <a:r>
              <a:rPr lang="en-US" sz="1600" dirty="0">
                <a:latin typeface="Comic Sans MS" charset="0"/>
                <a:ea typeface="ＭＳ Ｐゴシック" charset="-128"/>
                <a:cs typeface="ＭＳ Ｐゴシック" charset="-128"/>
              </a:rPr>
              <a:t>	mathematical operators - arithmetic such as +,-,/,* or relational such as &gt;= etc</a:t>
            </a:r>
          </a:p>
          <a:p>
            <a:pPr>
              <a:spcBef>
                <a:spcPct val="0"/>
              </a:spcBef>
            </a:pPr>
            <a:endParaRPr lang="en-US" sz="1600" dirty="0">
              <a:latin typeface="Comic Sans MS" charset="0"/>
              <a:ea typeface="ＭＳ Ｐゴシック" charset="-128"/>
              <a:cs typeface="ＭＳ Ｐゴシック" charset="-128"/>
            </a:endParaRPr>
          </a:p>
          <a:p>
            <a:pPr>
              <a:spcBef>
                <a:spcPct val="0"/>
              </a:spcBef>
            </a:pPr>
            <a:r>
              <a:rPr lang="en-US" sz="1600" dirty="0">
                <a:latin typeface="Comic Sans MS" charset="0"/>
                <a:ea typeface="ＭＳ Ｐゴシック" charset="-128"/>
                <a:cs typeface="ＭＳ Ｐゴシック" charset="-128"/>
              </a:rPr>
              <a:t>Special characters are like “punctuation marks” in a human language - we’ll see the “;” in the lab this week.</a:t>
            </a:r>
          </a:p>
          <a:p>
            <a:pPr>
              <a:spcBef>
                <a:spcPct val="0"/>
              </a:spcBef>
            </a:pPr>
            <a:endParaRPr lang="en-US" sz="1600" dirty="0">
              <a:latin typeface="Comic Sans MS" charset="0"/>
              <a:ea typeface="ＭＳ Ｐゴシック" charset="-128"/>
              <a:cs typeface="ＭＳ Ｐゴシック" charset="-128"/>
            </a:endParaRPr>
          </a:p>
          <a:p>
            <a:pPr marL="0" marR="0" indent="0" algn="l" defTabSz="914400" rtl="0" eaLnBrk="0" fontAlgn="base" latinLnBrk="0" hangingPunct="0">
              <a:lnSpc>
                <a:spcPct val="100000"/>
              </a:lnSpc>
              <a:spcBef>
                <a:spcPct val="0"/>
              </a:spcBef>
              <a:spcAft>
                <a:spcPct val="0"/>
              </a:spcAft>
              <a:buClrTx/>
              <a:buSzTx/>
              <a:buFontTx/>
              <a:buNone/>
              <a:tabLst/>
              <a:defRPr/>
            </a:pPr>
            <a:r>
              <a:rPr lang="en-US" sz="1600" dirty="0">
                <a:latin typeface="Comic Sans MS" charset="0"/>
                <a:ea typeface="ＭＳ Ｐゴシック" charset="-128"/>
                <a:cs typeface="ＭＳ Ｐゴシック" charset="-128"/>
              </a:rPr>
              <a:t>NOTE:  </a:t>
            </a:r>
            <a:r>
              <a:rPr lang="en-US" sz="1600" dirty="0" smtClean="0">
                <a:latin typeface="Comic Sans MS" charset="0"/>
                <a:ea typeface="ＭＳ Ｐゴシック" charset="-128"/>
                <a:cs typeface="ＭＳ Ｐゴシック" charset="-128"/>
              </a:rPr>
              <a:t>“==“ is a relational operator.</a:t>
            </a:r>
          </a:p>
          <a:p>
            <a:pPr>
              <a:spcBef>
                <a:spcPct val="0"/>
              </a:spcBef>
            </a:pPr>
            <a:r>
              <a:rPr lang="en-US" sz="1600" dirty="0" smtClean="0">
                <a:latin typeface="Comic Sans MS" charset="0"/>
                <a:ea typeface="ＭＳ Ｐゴシック" charset="-128"/>
                <a:cs typeface="ＭＳ Ｐゴシック" charset="-128"/>
              </a:rPr>
              <a:t>“=“ </a:t>
            </a:r>
            <a:r>
              <a:rPr lang="en-US" sz="1600" dirty="0">
                <a:latin typeface="Comic Sans MS" charset="0"/>
                <a:ea typeface="ＭＳ Ｐゴシック" charset="-128"/>
                <a:cs typeface="ＭＳ Ｐゴシック" charset="-128"/>
              </a:rPr>
              <a:t>is </a:t>
            </a:r>
            <a:r>
              <a:rPr lang="en-US" sz="1600" dirty="0" smtClean="0">
                <a:latin typeface="Comic Sans MS" charset="0"/>
                <a:ea typeface="ＭＳ Ｐゴシック" charset="-128"/>
                <a:cs typeface="ＭＳ Ｐゴシック" charset="-128"/>
              </a:rPr>
              <a:t>sometimes listed as arithmetic operator and sometimes as a </a:t>
            </a:r>
            <a:r>
              <a:rPr lang="en-US" sz="1600" dirty="0">
                <a:latin typeface="Comic Sans MS" charset="0"/>
                <a:ea typeface="ＭＳ Ｐゴシック" charset="-128"/>
                <a:cs typeface="ＭＳ Ｐゴシック" charset="-128"/>
              </a:rPr>
              <a:t>special </a:t>
            </a:r>
            <a:r>
              <a:rPr lang="en-US" sz="1600" dirty="0" smtClean="0">
                <a:latin typeface="Comic Sans MS" charset="0"/>
                <a:ea typeface="ＭＳ Ｐゴシック" charset="-128"/>
                <a:cs typeface="ＭＳ Ｐゴシック" charset="-128"/>
              </a:rPr>
              <a:t>character.  More important than definition is what it DOES.</a:t>
            </a:r>
            <a:endParaRPr lang="en-US" sz="1600" dirty="0">
              <a:latin typeface="Comic Sans MS" charset="0"/>
              <a:ea typeface="ＭＳ Ｐゴシック" charset="-128"/>
              <a:cs typeface="ＭＳ Ｐゴシック" charset="-128"/>
            </a:endParaRPr>
          </a:p>
        </p:txBody>
      </p:sp>
    </p:spTree>
    <p:extLst>
      <p:ext uri="{BB962C8B-B14F-4D97-AF65-F5344CB8AC3E}">
        <p14:creationId xmlns:p14="http://schemas.microsoft.com/office/powerpoint/2010/main" val="1697603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5CD2FB-F5FB-2448-9CC9-84C50DC14CF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EB6644-76BF-9648-91AE-492705FE0A4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E39A21C-67AD-2242-A857-1C9023178B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6CF3EA-2361-BA42-844D-C7CA1ED35D2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EC1F75-25FE-0E40-A298-FC2FE95762F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CBB387-FB13-6241-8C86-ECEFCE662BA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8050600-FCCB-3C44-BA26-05712862462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C845E8E-2669-1145-A049-F9A00E006BC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589A7CF-8686-1844-8D74-FF28105C3CB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E9B3400-6BC8-2348-ADD7-E7FC575F934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1C335FD-4623-8F4A-8B73-82BD7FEA5B0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mn-lt"/>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mn-lt"/>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atin typeface="+mn-lt"/>
                <a:ea typeface="+mn-ea"/>
                <a:cs typeface="+mn-cs"/>
              </a:defRPr>
            </a:lvl1pPr>
          </a:lstStyle>
          <a:p>
            <a:pPr>
              <a:defRPr/>
            </a:pPr>
            <a:fld id="{DD793BC7-04B5-6D42-A150-8F20E9AA2B8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ＭＳ Ｐゴシック" pitchFamily="-112" charset="-128"/>
          <a:cs typeface="ＭＳ Ｐゴシック" pitchFamily="-112" charset="-128"/>
        </a:defRPr>
      </a:lvl1pPr>
      <a:lvl2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2pPr>
      <a:lvl3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3pPr>
      <a:lvl4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4pPr>
      <a:lvl5pPr algn="ctr" rtl="0" eaLnBrk="0" fontAlgn="base" hangingPunct="0">
        <a:spcBef>
          <a:spcPct val="0"/>
        </a:spcBef>
        <a:spcAft>
          <a:spcPct val="0"/>
        </a:spcAft>
        <a:defRPr sz="4400">
          <a:solidFill>
            <a:schemeClr val="tx2"/>
          </a:solidFill>
          <a:latin typeface="Times" pitchFamily="-112" charset="0"/>
          <a:ea typeface="ＭＳ Ｐゴシック" pitchFamily="-112" charset="-128"/>
          <a:cs typeface="ＭＳ Ｐゴシック" pitchFamily="-112" charset="-128"/>
        </a:defRPr>
      </a:lvl5pPr>
      <a:lvl6pPr marL="457200" algn="ctr" rtl="0" fontAlgn="base">
        <a:spcBef>
          <a:spcPct val="0"/>
        </a:spcBef>
        <a:spcAft>
          <a:spcPct val="0"/>
        </a:spcAft>
        <a:defRPr sz="4400">
          <a:solidFill>
            <a:schemeClr val="tx2"/>
          </a:solidFill>
          <a:latin typeface="Times" pitchFamily="-112" charset="0"/>
        </a:defRPr>
      </a:lvl6pPr>
      <a:lvl7pPr marL="914400" algn="ctr" rtl="0" fontAlgn="base">
        <a:spcBef>
          <a:spcPct val="0"/>
        </a:spcBef>
        <a:spcAft>
          <a:spcPct val="0"/>
        </a:spcAft>
        <a:defRPr sz="4400">
          <a:solidFill>
            <a:schemeClr val="tx2"/>
          </a:solidFill>
          <a:latin typeface="Times" pitchFamily="-112" charset="0"/>
        </a:defRPr>
      </a:lvl7pPr>
      <a:lvl8pPr marL="1371600" algn="ctr" rtl="0" fontAlgn="base">
        <a:spcBef>
          <a:spcPct val="0"/>
        </a:spcBef>
        <a:spcAft>
          <a:spcPct val="0"/>
        </a:spcAft>
        <a:defRPr sz="4400">
          <a:solidFill>
            <a:schemeClr val="tx2"/>
          </a:solidFill>
          <a:latin typeface="Times" pitchFamily="-112" charset="0"/>
        </a:defRPr>
      </a:lvl8pPr>
      <a:lvl9pPr marL="1828800" algn="ctr" rtl="0" fontAlgn="base">
        <a:spcBef>
          <a:spcPct val="0"/>
        </a:spcBef>
        <a:spcAft>
          <a:spcPct val="0"/>
        </a:spcAft>
        <a:defRPr sz="4400">
          <a:solidFill>
            <a:schemeClr val="tx2"/>
          </a:solidFill>
          <a:latin typeface="Times" pitchFamily="-11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2"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2"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2" charset="-128"/>
        </a:defRPr>
      </a:lvl5pPr>
      <a:lvl6pPr marL="2514600" indent="-228600" algn="l" rtl="0" fontAlgn="base">
        <a:spcBef>
          <a:spcPct val="20000"/>
        </a:spcBef>
        <a:spcAft>
          <a:spcPct val="0"/>
        </a:spcAft>
        <a:buChar char="»"/>
        <a:defRPr sz="2000">
          <a:solidFill>
            <a:schemeClr val="tx1"/>
          </a:solidFill>
          <a:latin typeface="+mn-lt"/>
          <a:ea typeface="ＭＳ Ｐゴシック" pitchFamily="-112" charset="-128"/>
        </a:defRPr>
      </a:lvl6pPr>
      <a:lvl7pPr marL="2971800" indent="-228600" algn="l" rtl="0" fontAlgn="base">
        <a:spcBef>
          <a:spcPct val="20000"/>
        </a:spcBef>
        <a:spcAft>
          <a:spcPct val="0"/>
        </a:spcAft>
        <a:buChar char="»"/>
        <a:defRPr sz="2000">
          <a:solidFill>
            <a:schemeClr val="tx1"/>
          </a:solidFill>
          <a:latin typeface="+mn-lt"/>
          <a:ea typeface="ＭＳ Ｐゴシック" pitchFamily="-112" charset="-128"/>
        </a:defRPr>
      </a:lvl7pPr>
      <a:lvl8pPr marL="3429000" indent="-228600" algn="l" rtl="0" fontAlgn="base">
        <a:spcBef>
          <a:spcPct val="20000"/>
        </a:spcBef>
        <a:spcAft>
          <a:spcPct val="0"/>
        </a:spcAft>
        <a:buChar char="»"/>
        <a:defRPr sz="2000">
          <a:solidFill>
            <a:schemeClr val="tx1"/>
          </a:solidFill>
          <a:latin typeface="+mn-lt"/>
          <a:ea typeface="ＭＳ Ｐゴシック" pitchFamily="-112" charset="-128"/>
        </a:defRPr>
      </a:lvl8pPr>
      <a:lvl9pPr marL="3886200" indent="-228600" algn="l" rtl="0" fontAlgn="base">
        <a:spcBef>
          <a:spcPct val="20000"/>
        </a:spcBef>
        <a:spcAft>
          <a:spcPct val="0"/>
        </a:spcAft>
        <a:buChar char="»"/>
        <a:defRPr sz="2000">
          <a:solidFill>
            <a:schemeClr val="tx1"/>
          </a:solidFill>
          <a:latin typeface="+mn-lt"/>
          <a:ea typeface="ＭＳ Ｐゴシック" pitchFamily="-11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www.iris.edu/hq/audience/public/earthquakes" TargetMode="External"/><Relationship Id="rId4" Type="http://schemas.openxmlformats.org/officeDocument/2006/relationships/hyperlink" Target="http://earthquake.usgs.gov/regional/neic/" TargetMode="External"/><Relationship Id="rId5" Type="http://schemas.openxmlformats.org/officeDocument/2006/relationships/hyperlink" Target="http://earthquakescanada.nrcan.gc.ca/index-eng.php" TargetMode="External"/><Relationship Id="rId6"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0"/>
            <a:ext cx="9144000" cy="2436019"/>
          </a:xfrm>
          <a:prstGeom prst="rect">
            <a:avLst/>
          </a:prstGeom>
        </p:spPr>
      </p:pic>
      <p:sp>
        <p:nvSpPr>
          <p:cNvPr id="15363" name="Rectangle 8"/>
          <p:cNvSpPr>
            <a:spLocks noChangeArrowheads="1"/>
          </p:cNvSpPr>
          <p:nvPr/>
        </p:nvSpPr>
        <p:spPr bwMode="auto">
          <a:xfrm>
            <a:off x="152400" y="917912"/>
            <a:ext cx="8915400" cy="5632311"/>
          </a:xfrm>
          <a:prstGeom prst="rect">
            <a:avLst/>
          </a:prstGeom>
          <a:noFill/>
          <a:ln w="9525">
            <a:noFill/>
            <a:miter lim="800000"/>
            <a:headEnd/>
            <a:tailEnd/>
          </a:ln>
        </p:spPr>
        <p:txBody>
          <a:bodyPr>
            <a:prstTxWarp prst="textNoShape">
              <a:avLst/>
            </a:prstTxWarp>
            <a:spAutoFit/>
          </a:bodyPr>
          <a:lstStyle/>
          <a:p>
            <a:pPr eaLnBrk="0" hangingPunct="0"/>
            <a:r>
              <a:rPr lang="en-US" sz="2000" dirty="0">
                <a:solidFill>
                  <a:schemeClr val="bg1"/>
                </a:solidFill>
                <a:latin typeface="Arial" charset="0"/>
              </a:rPr>
              <a:t>Concepts for Today’s Class:  </a:t>
            </a:r>
            <a:r>
              <a:rPr lang="en-US" sz="2000" dirty="0" smtClean="0">
                <a:solidFill>
                  <a:schemeClr val="bg1"/>
                </a:solidFill>
                <a:latin typeface="Arial" charset="0"/>
              </a:rPr>
              <a:t>			</a:t>
            </a:r>
            <a:endParaRPr lang="en-US" sz="2000" dirty="0">
              <a:solidFill>
                <a:schemeClr val="bg1"/>
              </a:solidFill>
              <a:latin typeface="Arial" charset="0"/>
            </a:endParaRPr>
          </a:p>
          <a:p>
            <a:pPr lvl="2" eaLnBrk="0" hangingPunct="0">
              <a:buFontTx/>
              <a:buChar char="•"/>
            </a:pPr>
            <a:r>
              <a:rPr lang="en-US" sz="2000" dirty="0">
                <a:solidFill>
                  <a:schemeClr val="bg1"/>
                </a:solidFill>
                <a:latin typeface="Arial" charset="0"/>
              </a:rPr>
              <a:t>steps in problem solving</a:t>
            </a:r>
          </a:p>
          <a:p>
            <a:pPr lvl="2" eaLnBrk="0" hangingPunct="0">
              <a:buFontTx/>
              <a:buChar char="•"/>
            </a:pPr>
            <a:r>
              <a:rPr lang="en-US" sz="2000" dirty="0" smtClean="0">
                <a:solidFill>
                  <a:schemeClr val="bg1"/>
                </a:solidFill>
                <a:latin typeface="Arial" charset="0"/>
              </a:rPr>
              <a:t>MATLAB syntax: underlying structure</a:t>
            </a:r>
            <a:endParaRPr lang="en-US" sz="2000" dirty="0">
              <a:solidFill>
                <a:schemeClr val="bg1"/>
              </a:solidFill>
              <a:latin typeface="Arial" charset="0"/>
            </a:endParaRPr>
          </a:p>
          <a:p>
            <a:pPr lvl="2" eaLnBrk="0" hangingPunct="0">
              <a:buFontTx/>
              <a:buChar char="•"/>
            </a:pPr>
            <a:r>
              <a:rPr lang="en-US" sz="2000" dirty="0">
                <a:solidFill>
                  <a:schemeClr val="bg1"/>
                </a:solidFill>
                <a:latin typeface="Arial" charset="0"/>
              </a:rPr>
              <a:t>syntax versus semantics</a:t>
            </a:r>
          </a:p>
          <a:p>
            <a:pPr eaLnBrk="0" hangingPunct="0"/>
            <a:endParaRPr lang="en-US" sz="2000" b="1" dirty="0">
              <a:solidFill>
                <a:srgbClr val="000000"/>
              </a:solidFill>
              <a:latin typeface="Arial" charset="0"/>
            </a:endParaRPr>
          </a:p>
          <a:p>
            <a:pPr eaLnBrk="0" hangingPunct="0"/>
            <a:r>
              <a:rPr lang="en-US" sz="2000" b="1" dirty="0">
                <a:solidFill>
                  <a:srgbClr val="000000"/>
                </a:solidFill>
                <a:latin typeface="Arial" charset="0"/>
              </a:rPr>
              <a:t>Reading:  </a:t>
            </a:r>
          </a:p>
          <a:p>
            <a:pPr lvl="2" eaLnBrk="0" hangingPunct="0">
              <a:buFontTx/>
              <a:buChar char="•"/>
            </a:pPr>
            <a:r>
              <a:rPr lang="en-US" sz="2000" dirty="0">
                <a:latin typeface="Arial" charset="0"/>
              </a:rPr>
              <a:t>See course web site for details, we’ll cover material in:</a:t>
            </a:r>
          </a:p>
          <a:p>
            <a:pPr marL="1257300" lvl="2" indent="-342900" eaLnBrk="0" hangingPunct="0">
              <a:buFont typeface="Arial"/>
              <a:buChar char="•"/>
            </a:pPr>
            <a:r>
              <a:rPr lang="en-US" sz="2000" dirty="0" err="1">
                <a:latin typeface="Arial" charset="0"/>
              </a:rPr>
              <a:t>p</a:t>
            </a:r>
            <a:r>
              <a:rPr lang="en-US" sz="2000" dirty="0" err="1" smtClean="0">
                <a:latin typeface="Arial" charset="0"/>
              </a:rPr>
              <a:t>gs</a:t>
            </a:r>
            <a:r>
              <a:rPr lang="en-US" sz="2000" dirty="0" smtClean="0">
                <a:latin typeface="Arial" charset="0"/>
              </a:rPr>
              <a:t> 6-40			(in class)</a:t>
            </a:r>
          </a:p>
          <a:p>
            <a:pPr marL="1257300" lvl="2" indent="-342900" eaLnBrk="0" hangingPunct="0">
              <a:buFont typeface="Arial"/>
              <a:buChar char="•"/>
            </a:pPr>
            <a:r>
              <a:rPr lang="en-US" sz="2000" dirty="0" err="1" smtClean="0">
                <a:latin typeface="Arial" charset="0"/>
              </a:rPr>
              <a:t>pgs</a:t>
            </a:r>
            <a:r>
              <a:rPr lang="en-US" sz="2000" dirty="0" smtClean="0">
                <a:latin typeface="Arial" charset="0"/>
              </a:rPr>
              <a:t> 3-6, 75-80, 89-101</a:t>
            </a:r>
            <a:r>
              <a:rPr lang="en-US" sz="2000" dirty="0">
                <a:latin typeface="Arial" charset="0"/>
              </a:rPr>
              <a:t>	</a:t>
            </a:r>
            <a:r>
              <a:rPr lang="en-US" sz="2000" dirty="0" smtClean="0">
                <a:latin typeface="Arial" charset="0"/>
              </a:rPr>
              <a:t>(labs)</a:t>
            </a:r>
            <a:endParaRPr lang="en-US" sz="2000" dirty="0">
              <a:latin typeface="Arial" charset="0"/>
            </a:endParaRPr>
          </a:p>
          <a:p>
            <a:pPr marL="1257300" lvl="2" indent="-342900" eaLnBrk="0" hangingPunct="0">
              <a:buFont typeface="Arial"/>
              <a:buChar char="•"/>
            </a:pPr>
            <a:r>
              <a:rPr lang="en-US" sz="2000" dirty="0" err="1" smtClean="0">
                <a:latin typeface="Arial" charset="0"/>
              </a:rPr>
              <a:t>pgs</a:t>
            </a:r>
            <a:r>
              <a:rPr lang="en-US" sz="2000" dirty="0" smtClean="0">
                <a:latin typeface="Arial" charset="0"/>
              </a:rPr>
              <a:t> 557-564		(general reference, will show up in classes)</a:t>
            </a:r>
          </a:p>
          <a:p>
            <a:pPr eaLnBrk="0" hangingPunct="0"/>
            <a:endParaRPr lang="en-US" sz="2000" dirty="0">
              <a:latin typeface="Arial" charset="0"/>
            </a:endParaRPr>
          </a:p>
          <a:p>
            <a:pPr eaLnBrk="0" hangingPunct="0"/>
            <a:r>
              <a:rPr lang="en-US" sz="2000" b="1" dirty="0">
                <a:solidFill>
                  <a:srgbClr val="000000"/>
                </a:solidFill>
                <a:latin typeface="Arial" charset="0"/>
              </a:rPr>
              <a:t>Lab:  </a:t>
            </a:r>
            <a:r>
              <a:rPr lang="en-US" sz="2000" dirty="0">
                <a:latin typeface="Arial" charset="0"/>
              </a:rPr>
              <a:t>	</a:t>
            </a:r>
          </a:p>
          <a:p>
            <a:pPr lvl="2" eaLnBrk="0" hangingPunct="0">
              <a:buFontTx/>
              <a:buChar char="•"/>
            </a:pPr>
            <a:r>
              <a:rPr lang="en-US" sz="2000" dirty="0">
                <a:latin typeface="Arial" charset="0"/>
              </a:rPr>
              <a:t>bring </a:t>
            </a:r>
            <a:r>
              <a:rPr lang="en-US" sz="2000" dirty="0" smtClean="0">
                <a:latin typeface="Arial" charset="0"/>
              </a:rPr>
              <a:t>text</a:t>
            </a:r>
          </a:p>
          <a:p>
            <a:pPr lvl="2" eaLnBrk="0" hangingPunct="0">
              <a:buFontTx/>
              <a:buChar char="•"/>
            </a:pPr>
            <a:r>
              <a:rPr lang="en-US" sz="2000" dirty="0" smtClean="0">
                <a:solidFill>
                  <a:srgbClr val="FF0000"/>
                </a:solidFill>
                <a:latin typeface="Arial" charset="0"/>
              </a:rPr>
              <a:t>Labs due at </a:t>
            </a:r>
            <a:r>
              <a:rPr lang="en-US" sz="2000" b="1" dirty="0">
                <a:solidFill>
                  <a:srgbClr val="FF0000"/>
                </a:solidFill>
                <a:latin typeface="Arial" charset="0"/>
              </a:rPr>
              <a:t>4</a:t>
            </a:r>
            <a:r>
              <a:rPr lang="en-US" sz="2000" b="1" dirty="0" smtClean="0">
                <a:solidFill>
                  <a:srgbClr val="FF0000"/>
                </a:solidFill>
                <a:latin typeface="Arial" charset="0"/>
              </a:rPr>
              <a:t>pm on Fridays</a:t>
            </a:r>
          </a:p>
          <a:p>
            <a:pPr lvl="2" eaLnBrk="0" hangingPunct="0"/>
            <a:endParaRPr lang="en-US" sz="2000" dirty="0" smtClean="0">
              <a:solidFill>
                <a:srgbClr val="FF0000"/>
              </a:solidFill>
              <a:latin typeface="Arial" pitchFamily="-112" charset="0"/>
            </a:endParaRPr>
          </a:p>
          <a:p>
            <a:r>
              <a:rPr lang="en-US" sz="2000" b="1" dirty="0" smtClean="0">
                <a:latin typeface="Arial" pitchFamily="-112" charset="0"/>
              </a:rPr>
              <a:t>TA hours, EOS-Main 203 </a:t>
            </a:r>
            <a:r>
              <a:rPr lang="en-US" sz="2000" dirty="0" smtClean="0">
                <a:latin typeface="Arial" pitchFamily="-112" charset="0"/>
              </a:rPr>
              <a:t>– make sure to note which weeks these carefully!</a:t>
            </a:r>
          </a:p>
          <a:p>
            <a:r>
              <a:rPr lang="en-US" sz="2000" dirty="0">
                <a:solidFill>
                  <a:srgbClr val="FF0000"/>
                </a:solidFill>
                <a:latin typeface="Arial" pitchFamily="-112" charset="0"/>
              </a:rPr>
              <a:t>	</a:t>
            </a:r>
            <a:r>
              <a:rPr lang="en-US" sz="2000" dirty="0" smtClean="0">
                <a:solidFill>
                  <a:srgbClr val="0000FF"/>
                </a:solidFill>
                <a:latin typeface="Arial" pitchFamily="-112" charset="0"/>
              </a:rPr>
              <a:t>Friday </a:t>
            </a:r>
            <a:r>
              <a:rPr lang="en-US" sz="1800" dirty="0" smtClean="0">
                <a:solidFill>
                  <a:srgbClr val="0000FF"/>
                </a:solidFill>
                <a:latin typeface="Arial" pitchFamily="-112" charset="0"/>
              </a:rPr>
              <a:t>(</a:t>
            </a:r>
            <a:r>
              <a:rPr lang="en-US" sz="1800" dirty="0" err="1" smtClean="0">
                <a:solidFill>
                  <a:srgbClr val="0000FF"/>
                </a:solidFill>
                <a:latin typeface="Arial" pitchFamily="-112" charset="0"/>
              </a:rPr>
              <a:t>wks</a:t>
            </a:r>
            <a:r>
              <a:rPr lang="en-US" sz="1800" dirty="0" smtClean="0">
                <a:solidFill>
                  <a:srgbClr val="0000FF"/>
                </a:solidFill>
                <a:latin typeface="Arial" pitchFamily="-112" charset="0"/>
              </a:rPr>
              <a:t> 3,4,5,6,8,9,10,11)</a:t>
            </a:r>
            <a:r>
              <a:rPr lang="en-US" sz="2000" dirty="0" smtClean="0">
                <a:solidFill>
                  <a:srgbClr val="0000FF"/>
                </a:solidFill>
                <a:latin typeface="Arial" pitchFamily="-112" charset="0"/>
              </a:rPr>
              <a:t>:</a:t>
            </a:r>
            <a:r>
              <a:rPr lang="en-US" sz="2000" dirty="0">
                <a:solidFill>
                  <a:srgbClr val="0000FF"/>
                </a:solidFill>
                <a:latin typeface="Arial" pitchFamily="-112" charset="0"/>
              </a:rPr>
              <a:t> </a:t>
            </a:r>
            <a:r>
              <a:rPr lang="en-US" sz="2000" dirty="0" smtClean="0">
                <a:solidFill>
                  <a:srgbClr val="0000FF"/>
                </a:solidFill>
                <a:latin typeface="Arial" pitchFamily="-112" charset="0"/>
              </a:rPr>
              <a:t>   9:30 am – 10:30 am </a:t>
            </a:r>
            <a:r>
              <a:rPr lang="en-US" sz="2000" dirty="0">
                <a:solidFill>
                  <a:srgbClr val="FFCC66"/>
                </a:solidFill>
                <a:latin typeface="Arial" pitchFamily="-112" charset="0"/>
              </a:rPr>
              <a:t>	</a:t>
            </a:r>
            <a:endParaRPr lang="en-US" sz="2000" dirty="0" smtClean="0">
              <a:solidFill>
                <a:srgbClr val="FFCC66"/>
              </a:solidFill>
              <a:latin typeface="Arial" pitchFamily="-112" charset="0"/>
            </a:endParaRPr>
          </a:p>
          <a:p>
            <a:r>
              <a:rPr lang="en-US" sz="2000" dirty="0">
                <a:solidFill>
                  <a:srgbClr val="FFCC66"/>
                </a:solidFill>
                <a:latin typeface="Arial" pitchFamily="-112" charset="0"/>
              </a:rPr>
              <a:t>	</a:t>
            </a:r>
            <a:r>
              <a:rPr lang="en-US" sz="2000" dirty="0" smtClean="0">
                <a:solidFill>
                  <a:srgbClr val="0000FF"/>
                </a:solidFill>
                <a:latin typeface="Arial" pitchFamily="-112" charset="0"/>
              </a:rPr>
              <a:t>Monday </a:t>
            </a:r>
            <a:r>
              <a:rPr lang="en-US" sz="1800" dirty="0" smtClean="0">
                <a:solidFill>
                  <a:srgbClr val="0000FF"/>
                </a:solidFill>
                <a:latin typeface="Arial" pitchFamily="-112" charset="0"/>
              </a:rPr>
              <a:t>(</a:t>
            </a:r>
            <a:r>
              <a:rPr lang="en-US" sz="1800" dirty="0" err="1" smtClean="0">
                <a:solidFill>
                  <a:srgbClr val="0000FF"/>
                </a:solidFill>
                <a:latin typeface="Arial" pitchFamily="-112" charset="0"/>
              </a:rPr>
              <a:t>wks</a:t>
            </a:r>
            <a:r>
              <a:rPr lang="en-US" sz="1800" dirty="0" smtClean="0">
                <a:solidFill>
                  <a:srgbClr val="0000FF"/>
                </a:solidFill>
                <a:latin typeface="Arial" pitchFamily="-112" charset="0"/>
              </a:rPr>
              <a:t> 7,10 </a:t>
            </a:r>
            <a:r>
              <a:rPr lang="en-US" sz="1800" b="1" dirty="0" smtClean="0">
                <a:solidFill>
                  <a:srgbClr val="0000FF"/>
                </a:solidFill>
                <a:latin typeface="Arial" pitchFamily="-112" charset="0"/>
              </a:rPr>
              <a:t>only</a:t>
            </a:r>
            <a:r>
              <a:rPr lang="en-US" sz="1800" dirty="0" smtClean="0">
                <a:solidFill>
                  <a:srgbClr val="0000FF"/>
                </a:solidFill>
                <a:latin typeface="Arial" pitchFamily="-112" charset="0"/>
              </a:rPr>
              <a:t>)</a:t>
            </a:r>
            <a:r>
              <a:rPr lang="en-US" sz="2000" smtClean="0">
                <a:solidFill>
                  <a:srgbClr val="0000FF"/>
                </a:solidFill>
                <a:latin typeface="Arial" pitchFamily="-112" charset="0"/>
              </a:rPr>
              <a:t>:</a:t>
            </a:r>
            <a:r>
              <a:rPr lang="en-US" sz="2000">
                <a:solidFill>
                  <a:srgbClr val="0000FF"/>
                </a:solidFill>
                <a:latin typeface="Arial" pitchFamily="-112" charset="0"/>
              </a:rPr>
              <a:t> </a:t>
            </a:r>
            <a:r>
              <a:rPr lang="en-US" sz="2000" smtClean="0">
                <a:solidFill>
                  <a:srgbClr val="0000FF"/>
                </a:solidFill>
                <a:latin typeface="Arial" pitchFamily="-112" charset="0"/>
              </a:rPr>
              <a:t>         11:00 am – noon.</a:t>
            </a:r>
            <a:endParaRPr lang="en-US" sz="2000" dirty="0" smtClean="0">
              <a:solidFill>
                <a:srgbClr val="FFCC66"/>
              </a:solidFill>
              <a:latin typeface="Arial" charset="0"/>
            </a:endParaRPr>
          </a:p>
        </p:txBody>
      </p:sp>
      <p:sp>
        <p:nvSpPr>
          <p:cNvPr id="3" name="Rectangle 2"/>
          <p:cNvSpPr/>
          <p:nvPr/>
        </p:nvSpPr>
        <p:spPr>
          <a:xfrm>
            <a:off x="5410200" y="0"/>
            <a:ext cx="3668889" cy="738664"/>
          </a:xfrm>
          <a:prstGeom prst="rect">
            <a:avLst/>
          </a:prstGeom>
        </p:spPr>
        <p:txBody>
          <a:bodyPr wrap="square">
            <a:spAutoFit/>
          </a:bodyPr>
          <a:lstStyle/>
          <a:p>
            <a:r>
              <a:rPr lang="en-US" sz="1400" dirty="0"/>
              <a:t>United Launch Alliance Atlas V 411 with NASA OSIRIS-</a:t>
            </a:r>
            <a:r>
              <a:rPr lang="en-US" sz="1400" dirty="0" err="1"/>
              <a:t>REx</a:t>
            </a:r>
            <a:r>
              <a:rPr lang="en-US" sz="1400" dirty="0"/>
              <a:t> mission lifts off from Cape </a:t>
            </a:r>
            <a:r>
              <a:rPr lang="en-US" sz="1400" dirty="0" smtClean="0"/>
              <a:t>Canaveral, Sept 2016</a:t>
            </a:r>
            <a:endParaRPr lang="en-US" sz="1400" dirty="0"/>
          </a:p>
        </p:txBody>
      </p:sp>
    </p:spTree>
    <p:extLst>
      <p:ext uri="{BB962C8B-B14F-4D97-AF65-F5344CB8AC3E}">
        <p14:creationId xmlns:p14="http://schemas.microsoft.com/office/powerpoint/2010/main" val="425629305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Lexical Elements (Building Blocks)</a:t>
            </a:r>
          </a:p>
        </p:txBody>
      </p:sp>
      <p:sp>
        <p:nvSpPr>
          <p:cNvPr id="37891" name="Rectangle 3"/>
          <p:cNvSpPr>
            <a:spLocks noChangeArrowheads="1"/>
          </p:cNvSpPr>
          <p:nvPr/>
        </p:nvSpPr>
        <p:spPr bwMode="auto">
          <a:xfrm>
            <a:off x="304800" y="1219200"/>
            <a:ext cx="4495800" cy="336550"/>
          </a:xfrm>
          <a:prstGeom prst="rect">
            <a:avLst/>
          </a:prstGeom>
          <a:noFill/>
          <a:ln w="9525">
            <a:noFill/>
            <a:miter lim="800000"/>
            <a:headEnd/>
            <a:tailEnd/>
          </a:ln>
        </p:spPr>
        <p:txBody>
          <a:bodyPr>
            <a:prstTxWarp prst="textNoShape">
              <a:avLst/>
            </a:prstTxWarp>
            <a:spAutoFit/>
          </a:bodyPr>
          <a:lstStyle/>
          <a:p>
            <a:pPr marL="457200" indent="-457200" eaLnBrk="0" hangingPunct="0">
              <a:buFont typeface="Arial" charset="0"/>
              <a:buNone/>
            </a:pPr>
            <a:r>
              <a:rPr lang="en-US" sz="1600">
                <a:solidFill>
                  <a:schemeClr val="hlink"/>
                </a:solidFill>
                <a:latin typeface="Arial" charset="0"/>
              </a:rPr>
              <a:t>How are variables assigned in MATLAB?</a:t>
            </a:r>
          </a:p>
        </p:txBody>
      </p:sp>
      <p:sp>
        <p:nvSpPr>
          <p:cNvPr id="658436" name="Rectangle 4"/>
          <p:cNvSpPr>
            <a:spLocks noChangeArrowheads="1"/>
          </p:cNvSpPr>
          <p:nvPr/>
        </p:nvSpPr>
        <p:spPr bwMode="auto">
          <a:xfrm>
            <a:off x="457200" y="2057400"/>
            <a:ext cx="7467600" cy="4276725"/>
          </a:xfrm>
          <a:prstGeom prst="rect">
            <a:avLst/>
          </a:prstGeom>
          <a:noFill/>
          <a:ln w="28575">
            <a:solidFill>
              <a:schemeClr val="tx1"/>
            </a:solidFill>
            <a:miter lim="800000"/>
            <a:headEnd/>
            <a:tailEnd/>
          </a:ln>
        </p:spPr>
        <p:txBody>
          <a:bodyPr>
            <a:prstTxWarp prst="textNoShape">
              <a:avLst/>
            </a:prstTxWarp>
            <a:spAutoFit/>
          </a:bodyPr>
          <a:lstStyle/>
          <a:p>
            <a:pPr marL="457200" indent="-457200" eaLnBrk="0" hangingPunct="0">
              <a:buFont typeface="Arial" charset="0"/>
              <a:buNone/>
            </a:pPr>
            <a:endParaRPr lang="en-US" sz="1600" dirty="0">
              <a:solidFill>
                <a:srgbClr val="FF0000"/>
              </a:solidFill>
              <a:latin typeface="Courier New" charset="0"/>
            </a:endParaRPr>
          </a:p>
          <a:p>
            <a:pPr marL="457200" indent="-457200" eaLnBrk="0" hangingPunct="0">
              <a:buFont typeface="Arial" charset="0"/>
              <a:buNone/>
            </a:pPr>
            <a:r>
              <a:rPr lang="en-US" sz="1600" b="1" dirty="0">
                <a:solidFill>
                  <a:srgbClr val="FF0000"/>
                </a:solidFill>
                <a:latin typeface="Courier New" charset="0"/>
              </a:rPr>
              <a:t>&gt;&gt; mag1 = 4.9</a:t>
            </a:r>
            <a:endParaRPr lang="en-US" sz="1600" dirty="0">
              <a:solidFill>
                <a:srgbClr val="FF0000"/>
              </a:solidFill>
            </a:endParaRPr>
          </a:p>
          <a:p>
            <a:pPr marL="457200" indent="-457200" eaLnBrk="0" hangingPunct="0">
              <a:buFont typeface="Arial" charset="0"/>
              <a:buNone/>
            </a:pPr>
            <a:endParaRPr lang="en-US" sz="1600" dirty="0">
              <a:solidFill>
                <a:srgbClr val="FF0000"/>
              </a:solidFill>
            </a:endParaRPr>
          </a:p>
          <a:p>
            <a:pPr marL="457200" indent="-457200" eaLnBrk="0" hangingPunct="0">
              <a:buFont typeface="Arial" charset="0"/>
              <a:buNone/>
            </a:pPr>
            <a:r>
              <a:rPr lang="en-US" sz="1600" b="1" dirty="0"/>
              <a:t>What does this do?</a:t>
            </a:r>
            <a:endParaRPr lang="en-US" sz="1600" dirty="0"/>
          </a:p>
          <a:p>
            <a:pPr marL="457200" indent="-457200" eaLnBrk="0" hangingPunct="0">
              <a:buFont typeface="Arial" charset="0"/>
              <a:buAutoNum type="arabicPeriod"/>
            </a:pPr>
            <a:r>
              <a:rPr lang="en-US" sz="1600" dirty="0"/>
              <a:t>Creates a space in memory</a:t>
            </a:r>
          </a:p>
          <a:p>
            <a:pPr marL="457200" indent="-457200" eaLnBrk="0" hangingPunct="0">
              <a:buFont typeface="Arial" charset="0"/>
              <a:buAutoNum type="arabicPeriod"/>
            </a:pPr>
            <a:r>
              <a:rPr lang="en-US" sz="1600" dirty="0"/>
              <a:t>Gives the space the name “mag1”.  We call mag1 a VARIABLE</a:t>
            </a:r>
          </a:p>
          <a:p>
            <a:pPr marL="457200" indent="-457200" eaLnBrk="0" hangingPunct="0">
              <a:buFont typeface="Arial" charset="0"/>
              <a:buAutoNum type="arabicPeriod"/>
            </a:pPr>
            <a:r>
              <a:rPr lang="en-US" sz="1600" dirty="0"/>
              <a:t>Stores the value 4.9 in that space (variable)</a:t>
            </a:r>
          </a:p>
          <a:p>
            <a:pPr marL="457200" indent="-457200" eaLnBrk="0" hangingPunct="0">
              <a:buFont typeface="Arial" charset="0"/>
              <a:buAutoNum type="arabicPeriod"/>
            </a:pPr>
            <a:r>
              <a:rPr lang="en-US" sz="1600" dirty="0"/>
              <a:t>Echoes back this information</a:t>
            </a:r>
          </a:p>
          <a:p>
            <a:pPr marL="457200" indent="-457200" eaLnBrk="0" hangingPunct="0">
              <a:buFont typeface="Arial" charset="0"/>
              <a:buAutoNum type="arabicPeriod"/>
            </a:pPr>
            <a:r>
              <a:rPr lang="en-US" sz="1600" dirty="0"/>
              <a:t>The prompt reappears</a:t>
            </a:r>
            <a:endParaRPr lang="en-US" sz="1600" dirty="0">
              <a:solidFill>
                <a:srgbClr val="FF0000"/>
              </a:solidFill>
            </a:endParaRPr>
          </a:p>
          <a:p>
            <a:pPr marL="457200" indent="-457200" eaLnBrk="0" hangingPunct="0">
              <a:buFont typeface="Arial" charset="0"/>
              <a:buAutoNum type="arabicPeriod"/>
            </a:pPr>
            <a:endParaRPr lang="en-US" sz="1600" dirty="0">
              <a:solidFill>
                <a:srgbClr val="FF0000"/>
              </a:solidFill>
            </a:endParaRPr>
          </a:p>
          <a:p>
            <a:pPr marL="457200" indent="-457200" eaLnBrk="0" hangingPunct="0">
              <a:buFont typeface="Arial" charset="0"/>
              <a:buNone/>
            </a:pPr>
            <a:r>
              <a:rPr lang="en-US" sz="1600" b="1" dirty="0">
                <a:solidFill>
                  <a:srgbClr val="FF0000"/>
                </a:solidFill>
                <a:latin typeface="Courier New" charset="0"/>
              </a:rPr>
              <a:t>&gt;&gt; mag1 = 3.7 		overwrites “4.9” with “</a:t>
            </a:r>
            <a:r>
              <a:rPr lang="en-US" sz="1600" b="1" dirty="0" smtClean="0">
                <a:solidFill>
                  <a:srgbClr val="FF0000"/>
                </a:solidFill>
                <a:latin typeface="Courier New" charset="0"/>
              </a:rPr>
              <a:t>3.7</a:t>
            </a:r>
            <a:r>
              <a:rPr lang="en-US" sz="1600" b="1" dirty="0">
                <a:solidFill>
                  <a:srgbClr val="FF0000"/>
                </a:solidFill>
                <a:latin typeface="Courier New" charset="0"/>
              </a:rPr>
              <a:t>”</a:t>
            </a:r>
          </a:p>
          <a:p>
            <a:pPr marL="457200" indent="-457200" eaLnBrk="0" hangingPunct="0">
              <a:buFont typeface="Arial" charset="0"/>
              <a:buNone/>
            </a:pPr>
            <a:endParaRPr lang="en-US" sz="1600" b="1" dirty="0">
              <a:solidFill>
                <a:srgbClr val="FF0000"/>
              </a:solidFill>
              <a:latin typeface="Courier New" charset="0"/>
            </a:endParaRPr>
          </a:p>
          <a:p>
            <a:pPr marL="457200" indent="-457200" eaLnBrk="0" hangingPunct="0">
              <a:buFont typeface="Arial" charset="0"/>
              <a:buNone/>
            </a:pPr>
            <a:r>
              <a:rPr lang="en-US" sz="1600" b="1" dirty="0"/>
              <a:t>Note</a:t>
            </a:r>
          </a:p>
          <a:p>
            <a:pPr marL="457200" indent="-457200" eaLnBrk="0" hangingPunct="0">
              <a:buFont typeface="Arial" charset="0"/>
              <a:buChar char="•"/>
            </a:pPr>
            <a:r>
              <a:rPr lang="en-US" sz="1600" dirty="0"/>
              <a:t>“=“ does not mean = in the mathematical sense.  Instead, it means “assign the number on the RHS to the variable on the LHS”</a:t>
            </a:r>
          </a:p>
          <a:p>
            <a:pPr marL="457200" indent="-457200" eaLnBrk="0" hangingPunct="0">
              <a:buFont typeface="Arial" charset="0"/>
              <a:buChar char="•"/>
            </a:pPr>
            <a:endParaRPr lang="en-US" sz="1600" dirty="0">
              <a:solidFill>
                <a:srgbClr val="FF0000"/>
              </a:solidFill>
            </a:endParaRPr>
          </a:p>
          <a:p>
            <a:pPr marL="457200" indent="-457200" eaLnBrk="0" hangingPunct="0">
              <a:buFont typeface="Arial" charset="0"/>
              <a:buChar char="•"/>
            </a:pPr>
            <a:r>
              <a:rPr lang="en-US" sz="1600" dirty="0"/>
              <a:t>We can do math on the RHS, mixing numbers and variables</a:t>
            </a:r>
            <a:endParaRPr lang="en-US" sz="1600" dirty="0">
              <a:solidFill>
                <a:srgbClr val="FF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Syntax</a:t>
            </a:r>
          </a:p>
        </p:txBody>
      </p:sp>
      <p:sp>
        <p:nvSpPr>
          <p:cNvPr id="39939" name="Rectangle 3"/>
          <p:cNvSpPr>
            <a:spLocks noChangeArrowheads="1"/>
          </p:cNvSpPr>
          <p:nvPr/>
        </p:nvSpPr>
        <p:spPr bwMode="auto">
          <a:xfrm>
            <a:off x="152400" y="1363663"/>
            <a:ext cx="8839200" cy="611187"/>
          </a:xfrm>
          <a:prstGeom prst="rect">
            <a:avLst/>
          </a:prstGeom>
          <a:noFill/>
          <a:ln w="9525">
            <a:noFill/>
            <a:miter lim="800000"/>
            <a:headEnd/>
            <a:tailEnd/>
          </a:ln>
        </p:spPr>
        <p:txBody>
          <a:bodyPr>
            <a:prstTxWarp prst="textNoShape">
              <a:avLst/>
            </a:prstTxWarp>
            <a:spAutoFit/>
          </a:bodyPr>
          <a:lstStyle/>
          <a:p>
            <a:pPr marL="457200" indent="-457200" eaLnBrk="0" hangingPunct="0">
              <a:buFont typeface="Arial" charset="0"/>
              <a:buNone/>
            </a:pPr>
            <a:r>
              <a:rPr lang="en-US" sz="1800">
                <a:latin typeface="Arial" charset="0"/>
              </a:rPr>
              <a:t>Lexical elements are combined using the set of rules known as “syntax”</a:t>
            </a:r>
          </a:p>
          <a:p>
            <a:pPr marL="457200" indent="-457200" eaLnBrk="0" hangingPunct="0">
              <a:buFont typeface="Arial" charset="0"/>
              <a:buNone/>
            </a:pPr>
            <a:endParaRPr lang="en-US" sz="1600">
              <a:latin typeface="Arial" charset="0"/>
            </a:endParaRPr>
          </a:p>
        </p:txBody>
      </p:sp>
      <p:sp>
        <p:nvSpPr>
          <p:cNvPr id="652292" name="Rectangle 4"/>
          <p:cNvSpPr>
            <a:spLocks noChangeArrowheads="1"/>
          </p:cNvSpPr>
          <p:nvPr/>
        </p:nvSpPr>
        <p:spPr bwMode="auto">
          <a:xfrm>
            <a:off x="228600" y="2286000"/>
            <a:ext cx="8305800" cy="1216025"/>
          </a:xfrm>
          <a:prstGeom prst="rect">
            <a:avLst/>
          </a:prstGeom>
          <a:noFill/>
          <a:ln w="28575">
            <a:solidFill>
              <a:schemeClr val="tx1"/>
            </a:solidFill>
            <a:miter lim="800000"/>
            <a:headEnd/>
            <a:tailEnd/>
          </a:ln>
        </p:spPr>
        <p:txBody>
          <a:bodyPr>
            <a:prstTxWarp prst="textNoShape">
              <a:avLst/>
            </a:prstTxWarp>
            <a:spAutoFit/>
          </a:bodyPr>
          <a:lstStyle/>
          <a:p>
            <a:pPr algn="ctr" eaLnBrk="0" hangingPunct="0"/>
            <a:endParaRPr lang="en-US" sz="1200" b="1">
              <a:solidFill>
                <a:srgbClr val="FF0000"/>
              </a:solidFill>
              <a:latin typeface="Courier New" charset="0"/>
            </a:endParaRPr>
          </a:p>
          <a:p>
            <a:pPr algn="ctr" eaLnBrk="0" hangingPunct="0"/>
            <a:endParaRPr lang="en-US" sz="1200" b="1">
              <a:solidFill>
                <a:srgbClr val="FF0000"/>
              </a:solidFill>
              <a:latin typeface="Courier New" charset="0"/>
            </a:endParaRPr>
          </a:p>
          <a:p>
            <a:pPr algn="ctr" eaLnBrk="0" hangingPunct="0"/>
            <a:r>
              <a:rPr lang="en-US" sz="1200" b="1">
                <a:solidFill>
                  <a:srgbClr val="FF0000"/>
                </a:solidFill>
                <a:latin typeface="Courier New" charset="0"/>
              </a:rPr>
              <a:t>I cdnuolt blveiee that I cluod aulacity uesdnatnrd what I was rdgnieg.</a:t>
            </a:r>
          </a:p>
          <a:p>
            <a:pPr eaLnBrk="0" hangingPunct="0"/>
            <a:endParaRPr lang="en-US" sz="1200" b="1">
              <a:solidFill>
                <a:srgbClr val="FF0000"/>
              </a:solidFill>
              <a:latin typeface="Courier New" charset="0"/>
            </a:endParaRPr>
          </a:p>
          <a:p>
            <a:pPr eaLnBrk="0" hangingPunct="0"/>
            <a:endParaRPr lang="en-US" sz="1200" b="1">
              <a:solidFill>
                <a:srgbClr val="FF0000"/>
              </a:solidFill>
              <a:latin typeface="Courier New" charset="0"/>
            </a:endParaRPr>
          </a:p>
          <a:p>
            <a:pPr algn="ctr" eaLnBrk="0" hangingPunct="0"/>
            <a:endParaRPr lang="en-US" sz="1200" b="1">
              <a:solidFill>
                <a:srgbClr val="FF0000"/>
              </a:solidFill>
              <a:latin typeface="Courier New" charset="0"/>
            </a:endParaRPr>
          </a:p>
        </p:txBody>
      </p:sp>
      <p:sp>
        <p:nvSpPr>
          <p:cNvPr id="37893" name="Rectangle 5"/>
          <p:cNvSpPr>
            <a:spLocks noChangeArrowheads="1"/>
          </p:cNvSpPr>
          <p:nvPr/>
        </p:nvSpPr>
        <p:spPr bwMode="auto">
          <a:xfrm>
            <a:off x="152400" y="4038600"/>
            <a:ext cx="8458200" cy="915988"/>
          </a:xfrm>
          <a:prstGeom prst="rect">
            <a:avLst/>
          </a:prstGeom>
          <a:noFill/>
          <a:ln w="9525">
            <a:noFill/>
            <a:miter lim="800000"/>
            <a:headEnd/>
            <a:tailEnd/>
          </a:ln>
        </p:spPr>
        <p:txBody>
          <a:bodyPr>
            <a:prstTxWarp prst="textNoShape">
              <a:avLst/>
            </a:prstTxWarp>
            <a:spAutoFit/>
          </a:bodyPr>
          <a:lstStyle/>
          <a:p>
            <a:pPr eaLnBrk="0" hangingPunct="0">
              <a:buFont typeface="Symbol" charset="2"/>
              <a:buChar char=""/>
            </a:pPr>
            <a:r>
              <a:rPr lang="en-US" sz="1800">
                <a:latin typeface="Arial" charset="0"/>
              </a:rPr>
              <a:t>Important difference between human and programming languages is tolerance to syntax errors versus tolerance to spelling/grammar errors</a:t>
            </a:r>
          </a:p>
          <a:p>
            <a:pPr eaLnBrk="0" hangingPunct="0">
              <a:buFont typeface="Symbol" charset="2"/>
              <a:buNone/>
            </a:pPr>
            <a:endParaRPr lang="en-US" sz="18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Examples of Syntax Errors</a:t>
            </a:r>
          </a:p>
        </p:txBody>
      </p:sp>
      <p:sp>
        <p:nvSpPr>
          <p:cNvPr id="41987" name="Rectangle 3"/>
          <p:cNvSpPr>
            <a:spLocks noChangeArrowheads="1"/>
          </p:cNvSpPr>
          <p:nvPr/>
        </p:nvSpPr>
        <p:spPr bwMode="auto">
          <a:xfrm>
            <a:off x="304800" y="1371600"/>
            <a:ext cx="8458200" cy="366713"/>
          </a:xfrm>
          <a:prstGeom prst="rect">
            <a:avLst/>
          </a:prstGeom>
          <a:noFill/>
          <a:ln w="9525">
            <a:noFill/>
            <a:miter lim="800000"/>
            <a:headEnd/>
            <a:tailEnd/>
          </a:ln>
        </p:spPr>
        <p:txBody>
          <a:bodyPr>
            <a:prstTxWarp prst="textNoShape">
              <a:avLst/>
            </a:prstTxWarp>
            <a:spAutoFit/>
          </a:bodyPr>
          <a:lstStyle/>
          <a:p>
            <a:pPr marL="457200" indent="-457200" eaLnBrk="0" hangingPunct="0">
              <a:buFont typeface="Arial" charset="0"/>
              <a:buNone/>
            </a:pPr>
            <a:r>
              <a:rPr lang="en-US" sz="1800">
                <a:latin typeface="Arial" charset="0"/>
              </a:rPr>
              <a:t>Usually / often your code will not run if you make a syntax error:</a:t>
            </a:r>
            <a:endParaRPr lang="en-US" sz="1600">
              <a:latin typeface="Arial" charset="0"/>
            </a:endParaRPr>
          </a:p>
        </p:txBody>
      </p:sp>
      <p:sp>
        <p:nvSpPr>
          <p:cNvPr id="669700" name="Rectangle 4"/>
          <p:cNvSpPr>
            <a:spLocks noChangeArrowheads="1"/>
          </p:cNvSpPr>
          <p:nvPr/>
        </p:nvSpPr>
        <p:spPr bwMode="auto">
          <a:xfrm>
            <a:off x="304800" y="2057400"/>
            <a:ext cx="8305800" cy="2676525"/>
          </a:xfrm>
          <a:prstGeom prst="rect">
            <a:avLst/>
          </a:prstGeom>
          <a:noFill/>
          <a:ln w="28575">
            <a:solidFill>
              <a:schemeClr val="tx1"/>
            </a:solidFill>
            <a:miter lim="800000"/>
            <a:headEnd/>
            <a:tailEnd/>
          </a:ln>
        </p:spPr>
        <p:txBody>
          <a:bodyPr>
            <a:prstTxWarp prst="textNoShape">
              <a:avLst/>
            </a:prstTxWarp>
            <a:spAutoFit/>
          </a:bodyPr>
          <a:lstStyle/>
          <a:p>
            <a:pPr eaLnBrk="0" hangingPunct="0"/>
            <a:r>
              <a:rPr lang="en-US" sz="1200" b="1">
                <a:latin typeface="Courier New" charset="0"/>
              </a:rPr>
              <a:t>&gt;&gt; x=10;				</a:t>
            </a:r>
            <a:r>
              <a:rPr lang="en-US" sz="1200" b="1" i="1">
                <a:solidFill>
                  <a:srgbClr val="008040"/>
                </a:solidFill>
                <a:latin typeface="Arial" charset="0"/>
              </a:rPr>
              <a:t>defined my variable x and assigned it a value of 10</a:t>
            </a:r>
            <a:endParaRPr lang="en-US" sz="1200" b="1">
              <a:solidFill>
                <a:srgbClr val="008040"/>
              </a:solidFill>
              <a:latin typeface="Courier New" charset="0"/>
            </a:endParaRPr>
          </a:p>
          <a:p>
            <a:pPr eaLnBrk="0" hangingPunct="0"/>
            <a:endParaRPr lang="en-US" sz="1200" b="1">
              <a:latin typeface="Courier New" charset="0"/>
            </a:endParaRPr>
          </a:p>
          <a:p>
            <a:pPr eaLnBrk="0" hangingPunct="0"/>
            <a:endParaRPr lang="en-US" sz="1200" b="1">
              <a:latin typeface="Courier New" charset="0"/>
            </a:endParaRPr>
          </a:p>
          <a:p>
            <a:pPr eaLnBrk="0" hangingPunct="0"/>
            <a:r>
              <a:rPr lang="en-US" sz="1200" b="1">
                <a:latin typeface="Courier New" charset="0"/>
              </a:rPr>
              <a:t>&gt;&gt; y=cos(x			</a:t>
            </a:r>
            <a:r>
              <a:rPr lang="en-US" sz="1200" b="1" i="1">
                <a:solidFill>
                  <a:srgbClr val="008040"/>
                </a:solidFill>
                <a:latin typeface="Arial" charset="0"/>
              </a:rPr>
              <a:t>trying to compute cos(x) and assign it to variable y</a:t>
            </a:r>
            <a:endParaRPr lang="en-US" sz="1200" b="1">
              <a:latin typeface="Courier New" charset="0"/>
            </a:endParaRPr>
          </a:p>
          <a:p>
            <a:pPr eaLnBrk="0" hangingPunct="0"/>
            <a:r>
              <a:rPr lang="en-US" sz="1200" b="1">
                <a:solidFill>
                  <a:srgbClr val="FF0000"/>
                </a:solidFill>
                <a:latin typeface="Courier New" charset="0"/>
              </a:rPr>
              <a:t>??? y=cos(x			</a:t>
            </a:r>
            <a:r>
              <a:rPr lang="en-US" sz="1200" b="1">
                <a:solidFill>
                  <a:schemeClr val="hlink"/>
                </a:solidFill>
                <a:latin typeface="Courier New" charset="0"/>
              </a:rPr>
              <a:t>Correct: y = cos(x)</a:t>
            </a:r>
            <a:endParaRPr lang="en-US" sz="1200" b="1">
              <a:solidFill>
                <a:srgbClr val="FF0000"/>
              </a:solidFill>
              <a:latin typeface="Courier New" charset="0"/>
            </a:endParaRPr>
          </a:p>
          <a:p>
            <a:pPr eaLnBrk="0" hangingPunct="0"/>
            <a:r>
              <a:rPr lang="en-US" sz="1200" b="1">
                <a:solidFill>
                  <a:srgbClr val="FF0000"/>
                </a:solidFill>
                <a:latin typeface="Courier New" charset="0"/>
              </a:rPr>
              <a:t>           |</a:t>
            </a:r>
          </a:p>
          <a:p>
            <a:pPr eaLnBrk="0" hangingPunct="0"/>
            <a:r>
              <a:rPr lang="en-US" sz="1200" b="1">
                <a:solidFill>
                  <a:srgbClr val="FF0000"/>
                </a:solidFill>
                <a:latin typeface="Courier New" charset="0"/>
              </a:rPr>
              <a:t>Error: Expression or statement is incorrect--possibly unbalanced (, {, or [.</a:t>
            </a:r>
            <a:endParaRPr lang="en-US" sz="1200" b="1">
              <a:latin typeface="Courier New" charset="0"/>
            </a:endParaRPr>
          </a:p>
          <a:p>
            <a:pPr eaLnBrk="0" hangingPunct="0"/>
            <a:endParaRPr lang="en-US" sz="1200" b="1">
              <a:latin typeface="Courier New" charset="0"/>
            </a:endParaRPr>
          </a:p>
          <a:p>
            <a:pPr eaLnBrk="0" hangingPunct="0"/>
            <a:endParaRPr lang="en-US" sz="1200" b="1">
              <a:latin typeface="Courier New" charset="0"/>
            </a:endParaRPr>
          </a:p>
          <a:p>
            <a:pPr eaLnBrk="0" hangingPunct="0"/>
            <a:endParaRPr lang="en-US" sz="1200" b="1">
              <a:latin typeface="Courier New" charset="0"/>
            </a:endParaRPr>
          </a:p>
          <a:p>
            <a:pPr eaLnBrk="0" hangingPunct="0"/>
            <a:r>
              <a:rPr lang="en-US" sz="1200" b="1">
                <a:latin typeface="Courier New" charset="0"/>
              </a:rPr>
              <a:t>&gt;&gt; y=2x				</a:t>
            </a:r>
            <a:r>
              <a:rPr lang="en-US" sz="1200" b="1" i="1">
                <a:solidFill>
                  <a:srgbClr val="008040"/>
                </a:solidFill>
                <a:latin typeface="Arial" charset="0"/>
              </a:rPr>
              <a:t>trying to compute “2 times x” and assign it to “y” </a:t>
            </a:r>
            <a:endParaRPr lang="en-US" sz="1200" b="1">
              <a:latin typeface="Courier New" charset="0"/>
            </a:endParaRPr>
          </a:p>
          <a:p>
            <a:pPr eaLnBrk="0" hangingPunct="0"/>
            <a:r>
              <a:rPr lang="en-US" sz="1200" b="1">
                <a:solidFill>
                  <a:srgbClr val="FF0000"/>
                </a:solidFill>
                <a:latin typeface="Courier New" charset="0"/>
              </a:rPr>
              <a:t>??? y=2x				</a:t>
            </a:r>
            <a:r>
              <a:rPr lang="en-US" sz="1200" b="1">
                <a:solidFill>
                  <a:schemeClr val="hlink"/>
                </a:solidFill>
                <a:latin typeface="Courier New" charset="0"/>
              </a:rPr>
              <a:t>Correct: y = 2*x (spaces around = don’t matter)</a:t>
            </a:r>
            <a:endParaRPr lang="en-US" sz="1200" b="1">
              <a:solidFill>
                <a:srgbClr val="FF0000"/>
              </a:solidFill>
              <a:latin typeface="Courier New" charset="0"/>
            </a:endParaRPr>
          </a:p>
          <a:p>
            <a:pPr eaLnBrk="0" hangingPunct="0"/>
            <a:r>
              <a:rPr lang="en-US" sz="1200" b="1">
                <a:solidFill>
                  <a:srgbClr val="FF0000"/>
                </a:solidFill>
                <a:latin typeface="Courier New" charset="0"/>
              </a:rPr>
              <a:t>       |</a:t>
            </a:r>
          </a:p>
          <a:p>
            <a:pPr eaLnBrk="0" hangingPunct="0"/>
            <a:r>
              <a:rPr lang="en-US" sz="1200" b="1">
                <a:solidFill>
                  <a:srgbClr val="FF0000"/>
                </a:solidFill>
                <a:latin typeface="Courier New" charset="0"/>
              </a:rPr>
              <a:t>Error: Unexpected MATLAB expression.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9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Syntax versus Semantics</a:t>
            </a:r>
          </a:p>
        </p:txBody>
      </p:sp>
      <p:sp>
        <p:nvSpPr>
          <p:cNvPr id="646147" name="Rectangle 3"/>
          <p:cNvSpPr>
            <a:spLocks noChangeArrowheads="1"/>
          </p:cNvSpPr>
          <p:nvPr/>
        </p:nvSpPr>
        <p:spPr bwMode="auto">
          <a:xfrm>
            <a:off x="228600" y="1219200"/>
            <a:ext cx="8610600" cy="2289175"/>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a:latin typeface="Arial" charset="0"/>
              </a:rPr>
              <a:t>When a program doesn’t work this can happen because:</a:t>
            </a:r>
          </a:p>
          <a:p>
            <a:pPr marL="457200" indent="-457200" eaLnBrk="0" hangingPunct="0"/>
            <a:endParaRPr lang="en-US" sz="1800">
              <a:latin typeface="Arial" charset="0"/>
            </a:endParaRPr>
          </a:p>
          <a:p>
            <a:pPr marL="457200" indent="-457200" eaLnBrk="0" hangingPunct="0">
              <a:buFont typeface="Arial" charset="0"/>
              <a:buAutoNum type="alphaLcParenR"/>
            </a:pPr>
            <a:r>
              <a:rPr lang="en-US" sz="1800">
                <a:solidFill>
                  <a:srgbClr val="FF0000"/>
                </a:solidFill>
                <a:latin typeface="Arial" charset="0"/>
              </a:rPr>
              <a:t>SYNTAX is incorrect - e.g.,</a:t>
            </a:r>
            <a:endParaRPr lang="en-US" sz="1800">
              <a:latin typeface="Arial" charset="0"/>
            </a:endParaRPr>
          </a:p>
          <a:p>
            <a:pPr marL="457200" indent="-457200" eaLnBrk="0" hangingPunct="0">
              <a:buFont typeface="Arial" charset="0"/>
              <a:buNone/>
            </a:pPr>
            <a:r>
              <a:rPr lang="en-US" sz="1800">
                <a:latin typeface="Arial" charset="0"/>
              </a:rPr>
              <a:t>	</a:t>
            </a:r>
          </a:p>
          <a:p>
            <a:pPr marL="457200" indent="-457200" eaLnBrk="0" hangingPunct="0">
              <a:buFont typeface="Arial" charset="0"/>
              <a:buNone/>
            </a:pPr>
            <a:r>
              <a:rPr lang="en-US" sz="1800">
                <a:latin typeface="Arial" charset="0"/>
              </a:rPr>
              <a:t>	&gt;&gt; distance = speed *</a:t>
            </a:r>
          </a:p>
          <a:p>
            <a:pPr marL="457200" indent="-457200" eaLnBrk="0" hangingPunct="0">
              <a:buFont typeface="Arial" charset="0"/>
              <a:buNone/>
            </a:pPr>
            <a:endParaRPr lang="en-US" sz="1800">
              <a:latin typeface="Arial" charset="0"/>
            </a:endParaRPr>
          </a:p>
          <a:p>
            <a:pPr marL="457200" indent="-457200" eaLnBrk="0" hangingPunct="0">
              <a:buFont typeface="Arial" charset="0"/>
              <a:buNone/>
            </a:pPr>
            <a:r>
              <a:rPr lang="en-US" sz="1800">
                <a:latin typeface="Arial" charset="0"/>
              </a:rPr>
              <a:t>	- multiplication (*) needs numbers or variables on both sides of *</a:t>
            </a:r>
          </a:p>
          <a:p>
            <a:pPr marL="457200" indent="-457200" eaLnBrk="0" hangingPunct="0">
              <a:buFont typeface="Arial" charset="0"/>
              <a:buNone/>
            </a:pPr>
            <a:endParaRPr lang="en-US" sz="1800">
              <a:latin typeface="Arial" charset="0"/>
            </a:endParaRPr>
          </a:p>
        </p:txBody>
      </p:sp>
      <p:grpSp>
        <p:nvGrpSpPr>
          <p:cNvPr id="2" name="Group 7"/>
          <p:cNvGrpSpPr>
            <a:grpSpLocks/>
          </p:cNvGrpSpPr>
          <p:nvPr/>
        </p:nvGrpSpPr>
        <p:grpSpPr bwMode="auto">
          <a:xfrm>
            <a:off x="990600" y="5791200"/>
            <a:ext cx="6934200" cy="762000"/>
            <a:chOff x="624" y="3696"/>
            <a:chExt cx="4368" cy="480"/>
          </a:xfrm>
        </p:grpSpPr>
        <p:sp>
          <p:nvSpPr>
            <p:cNvPr id="44038" name="AutoShape 6"/>
            <p:cNvSpPr>
              <a:spLocks noChangeArrowheads="1"/>
            </p:cNvSpPr>
            <p:nvPr/>
          </p:nvSpPr>
          <p:spPr bwMode="auto">
            <a:xfrm>
              <a:off x="624" y="3696"/>
              <a:ext cx="4176" cy="480"/>
            </a:xfrm>
            <a:prstGeom prst="roundRect">
              <a:avLst>
                <a:gd name="adj" fmla="val 16667"/>
              </a:avLst>
            </a:prstGeom>
            <a:solidFill>
              <a:srgbClr val="FFCC66"/>
            </a:solidFill>
            <a:ln w="9525">
              <a:noFill/>
              <a:round/>
              <a:headEnd/>
              <a:tailEnd/>
            </a:ln>
          </p:spPr>
          <p:txBody>
            <a:bodyPr wrap="none" anchor="ctr">
              <a:prstTxWarp prst="textNoShape">
                <a:avLst/>
              </a:prstTxWarp>
            </a:bodyPr>
            <a:lstStyle/>
            <a:p>
              <a:pPr eaLnBrk="0" hangingPunct="0"/>
              <a:endParaRPr lang="en-US">
                <a:latin typeface="Arial" charset="0"/>
              </a:endParaRPr>
            </a:p>
          </p:txBody>
        </p:sp>
        <p:sp>
          <p:nvSpPr>
            <p:cNvPr id="44039" name="AutoShape 4"/>
            <p:cNvSpPr>
              <a:spLocks noChangeArrowheads="1"/>
            </p:cNvSpPr>
            <p:nvPr/>
          </p:nvSpPr>
          <p:spPr bwMode="auto">
            <a:xfrm>
              <a:off x="768" y="3840"/>
              <a:ext cx="1344" cy="192"/>
            </a:xfrm>
            <a:prstGeom prst="rightArrow">
              <a:avLst>
                <a:gd name="adj1" fmla="val 50000"/>
                <a:gd name="adj2" fmla="val 175000"/>
              </a:avLst>
            </a:prstGeom>
            <a:solidFill>
              <a:schemeClr val="bg2"/>
            </a:solidFill>
            <a:ln w="9525">
              <a:noFill/>
              <a:miter lim="800000"/>
              <a:headEnd/>
              <a:tailEnd/>
            </a:ln>
          </p:spPr>
          <p:txBody>
            <a:bodyPr wrap="none" anchor="ctr">
              <a:prstTxWarp prst="textNoShape">
                <a:avLst/>
              </a:prstTxWarp>
            </a:bodyPr>
            <a:lstStyle/>
            <a:p>
              <a:pPr eaLnBrk="0" hangingPunct="0"/>
              <a:endParaRPr lang="en-US">
                <a:latin typeface="Arial" charset="0"/>
              </a:endParaRPr>
            </a:p>
          </p:txBody>
        </p:sp>
        <p:sp>
          <p:nvSpPr>
            <p:cNvPr id="44040" name="Rectangle 5"/>
            <p:cNvSpPr>
              <a:spLocks noChangeArrowheads="1"/>
            </p:cNvSpPr>
            <p:nvPr/>
          </p:nvSpPr>
          <p:spPr bwMode="auto">
            <a:xfrm>
              <a:off x="2112" y="3724"/>
              <a:ext cx="2880" cy="404"/>
            </a:xfrm>
            <a:prstGeom prst="rect">
              <a:avLst/>
            </a:prstGeom>
            <a:noFill/>
            <a:ln w="9525">
              <a:noFill/>
              <a:miter lim="800000"/>
              <a:headEnd/>
              <a:tailEnd/>
            </a:ln>
          </p:spPr>
          <p:txBody>
            <a:bodyPr>
              <a:prstTxWarp prst="textNoShape">
                <a:avLst/>
              </a:prstTxWarp>
              <a:spAutoFit/>
            </a:bodyPr>
            <a:lstStyle/>
            <a:p>
              <a:pPr eaLnBrk="0" hangingPunct="0"/>
              <a:r>
                <a:rPr lang="en-US" sz="1800">
                  <a:latin typeface="Arial" charset="0"/>
                </a:rPr>
                <a:t>can reduce both types of errors using </a:t>
              </a:r>
            </a:p>
            <a:p>
              <a:pPr eaLnBrk="0" hangingPunct="0"/>
              <a:r>
                <a:rPr lang="en-US" sz="1800">
                  <a:latin typeface="Arial" charset="0"/>
                </a:rPr>
                <a:t>good problem solving techniques</a:t>
              </a:r>
            </a:p>
          </p:txBody>
        </p:sp>
      </p:grpSp>
      <p:sp>
        <p:nvSpPr>
          <p:cNvPr id="41993" name="Rectangle 9"/>
          <p:cNvSpPr>
            <a:spLocks noChangeArrowheads="1"/>
          </p:cNvSpPr>
          <p:nvPr/>
        </p:nvSpPr>
        <p:spPr bwMode="auto">
          <a:xfrm>
            <a:off x="228600" y="3352800"/>
            <a:ext cx="7489825" cy="2014538"/>
          </a:xfrm>
          <a:prstGeom prst="rect">
            <a:avLst/>
          </a:prstGeom>
          <a:noFill/>
          <a:ln w="9525">
            <a:noFill/>
            <a:miter lim="800000"/>
            <a:headEnd/>
            <a:tailEnd/>
          </a:ln>
        </p:spPr>
        <p:txBody>
          <a:bodyPr wrap="none">
            <a:prstTxWarp prst="textNoShape">
              <a:avLst/>
            </a:prstTxWarp>
            <a:spAutoFit/>
          </a:bodyPr>
          <a:lstStyle/>
          <a:p>
            <a:pPr marL="609600" indent="-609600" eaLnBrk="0" hangingPunct="0">
              <a:buFont typeface="Arial" charset="0"/>
              <a:buNone/>
            </a:pPr>
            <a:endParaRPr lang="en-US" sz="1800">
              <a:latin typeface="Arial" charset="0"/>
            </a:endParaRPr>
          </a:p>
          <a:p>
            <a:pPr marL="609600" indent="-609600" eaLnBrk="0" hangingPunct="0">
              <a:buFont typeface="Arial" charset="0"/>
              <a:buNone/>
            </a:pPr>
            <a:r>
              <a:rPr lang="en-US" sz="1800">
                <a:solidFill>
                  <a:srgbClr val="FF0000"/>
                </a:solidFill>
                <a:latin typeface="Arial" charset="0"/>
              </a:rPr>
              <a:t>b)	SEMANTICS are incorrect</a:t>
            </a:r>
            <a:endParaRPr lang="en-US" sz="1800">
              <a:latin typeface="Arial" charset="0"/>
            </a:endParaRPr>
          </a:p>
          <a:p>
            <a:pPr marL="609600" indent="-609600" eaLnBrk="0" hangingPunct="0">
              <a:buFont typeface="Arial" charset="0"/>
              <a:buAutoNum type="alphaLcParenR"/>
            </a:pPr>
            <a:endParaRPr lang="en-US" sz="1800">
              <a:latin typeface="Arial" charset="0"/>
            </a:endParaRPr>
          </a:p>
          <a:p>
            <a:pPr marL="609600" indent="-609600" eaLnBrk="0" hangingPunct="0">
              <a:buFont typeface="Arial" charset="0"/>
              <a:buNone/>
            </a:pPr>
            <a:r>
              <a:rPr lang="en-US" sz="1800">
                <a:latin typeface="Arial" charset="0"/>
              </a:rPr>
              <a:t>	&gt;&gt; distance = speed / time</a:t>
            </a:r>
          </a:p>
          <a:p>
            <a:pPr marL="609600" indent="-609600" eaLnBrk="0" hangingPunct="0">
              <a:buFont typeface="Arial" charset="0"/>
              <a:buNone/>
            </a:pPr>
            <a:endParaRPr lang="en-US" sz="1800">
              <a:latin typeface="Arial" charset="0"/>
            </a:endParaRPr>
          </a:p>
          <a:p>
            <a:pPr marL="609600" indent="-609600" eaLnBrk="0" hangingPunct="0">
              <a:buFont typeface="Arial" charset="0"/>
              <a:buNone/>
            </a:pPr>
            <a:r>
              <a:rPr lang="en-US" sz="1800">
                <a:latin typeface="Arial" charset="0"/>
              </a:rPr>
              <a:t>	- may or may not run but will </a:t>
            </a:r>
            <a:r>
              <a:rPr lang="en-US" sz="1800" u="sng">
                <a:latin typeface="Arial" charset="0"/>
              </a:rPr>
              <a:t>certainly</a:t>
            </a:r>
            <a:r>
              <a:rPr lang="en-US" sz="1800">
                <a:latin typeface="Arial" charset="0"/>
              </a:rPr>
              <a:t> give you the wrong answer!!</a:t>
            </a:r>
          </a:p>
          <a:p>
            <a:pPr marL="609600" indent="-609600" eaLnBrk="0" hangingPunct="0">
              <a:buFont typeface="Arial" charset="0"/>
              <a:buNone/>
            </a:pPr>
            <a:r>
              <a:rPr lang="en-US" sz="1800">
                <a:latin typeface="Arial" charset="0"/>
              </a:rPr>
              <a:t>	The program you wrote is not the program you meant to write!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6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autoUpdateAnimBg="0"/>
      <p:bldP spid="4199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Example of Semantics Error</a:t>
            </a:r>
          </a:p>
        </p:txBody>
      </p:sp>
      <p:sp>
        <p:nvSpPr>
          <p:cNvPr id="46083" name="TextBox 7"/>
          <p:cNvSpPr txBox="1">
            <a:spLocks noChangeArrowheads="1"/>
          </p:cNvSpPr>
          <p:nvPr/>
        </p:nvSpPr>
        <p:spPr bwMode="auto">
          <a:xfrm>
            <a:off x="1905000" y="2743200"/>
            <a:ext cx="4800600" cy="2014538"/>
          </a:xfrm>
          <a:prstGeom prst="rect">
            <a:avLst/>
          </a:prstGeom>
          <a:noFill/>
          <a:ln w="9525">
            <a:noFill/>
            <a:miter lim="800000"/>
            <a:headEnd/>
            <a:tailEnd/>
          </a:ln>
        </p:spPr>
        <p:txBody>
          <a:bodyPr>
            <a:prstTxWarp prst="textNoShape">
              <a:avLst/>
            </a:prstTxWarp>
            <a:spAutoFit/>
          </a:bodyPr>
          <a:lstStyle/>
          <a:p>
            <a:pPr eaLnBrk="0" hangingPunct="0"/>
            <a:r>
              <a:rPr lang="en-US" sz="1800">
                <a:solidFill>
                  <a:srgbClr val="000000"/>
                </a:solidFill>
                <a:latin typeface="Lucida Sans Typewriter" charset="0"/>
              </a:rPr>
              <a:t>mag1 =4.9;</a:t>
            </a:r>
          </a:p>
          <a:p>
            <a:pPr eaLnBrk="0" hangingPunct="0"/>
            <a:r>
              <a:rPr lang="en-US" sz="1800">
                <a:solidFill>
                  <a:srgbClr val="000000"/>
                </a:solidFill>
                <a:latin typeface="Lucida Sans Typewriter" charset="0"/>
              </a:rPr>
              <a:t>mag2 =5.3;</a:t>
            </a:r>
          </a:p>
          <a:p>
            <a:pPr eaLnBrk="0" hangingPunct="0"/>
            <a:r>
              <a:rPr lang="en-US" sz="1800">
                <a:solidFill>
                  <a:srgbClr val="000000"/>
                </a:solidFill>
                <a:latin typeface="Lucida Sans Typewriter" charset="0"/>
              </a:rPr>
              <a:t>if (mag1 &lt; mag2) </a:t>
            </a:r>
          </a:p>
          <a:p>
            <a:pPr eaLnBrk="0" hangingPunct="0"/>
            <a:r>
              <a:rPr lang="en-US" sz="1800">
                <a:solidFill>
                  <a:srgbClr val="000000"/>
                </a:solidFill>
                <a:latin typeface="Lucida Sans Typewriter" charset="0"/>
              </a:rPr>
              <a:t>	max_mag = mag1;</a:t>
            </a:r>
          </a:p>
          <a:p>
            <a:pPr eaLnBrk="0" hangingPunct="0"/>
            <a:r>
              <a:rPr lang="en-US" sz="1800">
                <a:solidFill>
                  <a:srgbClr val="000000"/>
                </a:solidFill>
                <a:latin typeface="Lucida Sans Typewriter" charset="0"/>
              </a:rPr>
              <a:t>else</a:t>
            </a:r>
          </a:p>
          <a:p>
            <a:pPr eaLnBrk="0" hangingPunct="0"/>
            <a:r>
              <a:rPr lang="en-US" sz="1800">
                <a:solidFill>
                  <a:srgbClr val="000000"/>
                </a:solidFill>
                <a:latin typeface="Lucida Sans Typewriter" charset="0"/>
              </a:rPr>
              <a:t>	max_mag = mag2;</a:t>
            </a:r>
          </a:p>
          <a:p>
            <a:pPr eaLnBrk="0" hangingPunct="0"/>
            <a:r>
              <a:rPr lang="en-US" sz="1800">
                <a:solidFill>
                  <a:srgbClr val="000000"/>
                </a:solidFill>
                <a:latin typeface="Lucida Sans Typewriter" charset="0"/>
              </a:rPr>
              <a:t>end</a:t>
            </a:r>
          </a:p>
        </p:txBody>
      </p:sp>
      <p:sp>
        <p:nvSpPr>
          <p:cNvPr id="46084" name="Rectangle 9"/>
          <p:cNvSpPr>
            <a:spLocks noChangeArrowheads="1"/>
          </p:cNvSpPr>
          <p:nvPr/>
        </p:nvSpPr>
        <p:spPr bwMode="auto">
          <a:xfrm>
            <a:off x="533400" y="1371600"/>
            <a:ext cx="7391400" cy="641350"/>
          </a:xfrm>
          <a:prstGeom prst="rect">
            <a:avLst/>
          </a:prstGeom>
          <a:noFill/>
          <a:ln w="9525">
            <a:noFill/>
            <a:miter lim="800000"/>
            <a:headEnd/>
            <a:tailEnd/>
          </a:ln>
        </p:spPr>
        <p:txBody>
          <a:bodyPr>
            <a:prstTxWarp prst="textNoShape">
              <a:avLst/>
            </a:prstTxWarp>
            <a:spAutoFit/>
          </a:bodyPr>
          <a:lstStyle/>
          <a:p>
            <a:pPr eaLnBrk="0" hangingPunct="0"/>
            <a:r>
              <a:rPr lang="en-US" sz="1800">
                <a:latin typeface="Arial" charset="0"/>
              </a:rPr>
              <a:t>Here’s a code snippet for finding the largest of 2 earthquakes.</a:t>
            </a:r>
          </a:p>
          <a:p>
            <a:pPr eaLnBrk="0" hangingPunct="0"/>
            <a:r>
              <a:rPr lang="en-US" sz="1800">
                <a:latin typeface="Arial" charset="0"/>
              </a:rPr>
              <a:t>What is wrong?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 Wrap Up</a:t>
            </a:r>
          </a:p>
        </p:txBody>
      </p:sp>
      <p:sp>
        <p:nvSpPr>
          <p:cNvPr id="48131" name="Rectangle 4"/>
          <p:cNvSpPr>
            <a:spLocks noChangeArrowheads="1"/>
          </p:cNvSpPr>
          <p:nvPr/>
        </p:nvSpPr>
        <p:spPr bwMode="auto">
          <a:xfrm>
            <a:off x="-457200" y="1447800"/>
            <a:ext cx="9029700" cy="4054475"/>
          </a:xfrm>
          <a:prstGeom prst="rect">
            <a:avLst/>
          </a:prstGeom>
          <a:noFill/>
          <a:ln w="9525">
            <a:noFill/>
            <a:miter lim="800000"/>
            <a:headEnd/>
            <a:tailEnd/>
          </a:ln>
        </p:spPr>
        <p:txBody>
          <a:bodyPr wrap="none">
            <a:prstTxWarp prst="textNoShape">
              <a:avLst/>
            </a:prstTxWarp>
            <a:spAutoFit/>
          </a:bodyPr>
          <a:lstStyle/>
          <a:p>
            <a:pPr lvl="2" eaLnBrk="0" hangingPunct="0"/>
            <a:r>
              <a:rPr lang="en-US" sz="2000">
                <a:latin typeface="Arial" charset="0"/>
              </a:rPr>
              <a:t>Steps in problem solving</a:t>
            </a:r>
          </a:p>
          <a:p>
            <a:pPr lvl="2" eaLnBrk="0" hangingPunct="0"/>
            <a:r>
              <a:rPr lang="en-US" sz="2000">
                <a:solidFill>
                  <a:srgbClr val="0000FF"/>
                </a:solidFill>
                <a:latin typeface="Arial" charset="0"/>
              </a:rPr>
              <a:t>	1. state problem clearly</a:t>
            </a:r>
          </a:p>
          <a:p>
            <a:pPr lvl="2" eaLnBrk="0" hangingPunct="0"/>
            <a:r>
              <a:rPr lang="en-US" sz="2000">
                <a:solidFill>
                  <a:srgbClr val="0000FF"/>
                </a:solidFill>
                <a:latin typeface="Arial" charset="0"/>
              </a:rPr>
              <a:t>	2. define the input/output</a:t>
            </a:r>
          </a:p>
          <a:p>
            <a:pPr lvl="2" eaLnBrk="0" hangingPunct="0"/>
            <a:r>
              <a:rPr lang="en-US" sz="2000">
                <a:solidFill>
                  <a:srgbClr val="0000FF"/>
                </a:solidFill>
                <a:latin typeface="Arial" charset="0"/>
              </a:rPr>
              <a:t>	3. write down algorithm by hand: ie., think the problem through</a:t>
            </a:r>
          </a:p>
          <a:p>
            <a:pPr lvl="2" eaLnBrk="0" hangingPunct="0"/>
            <a:r>
              <a:rPr lang="en-US" sz="2000">
                <a:solidFill>
                  <a:srgbClr val="0000FF"/>
                </a:solidFill>
                <a:latin typeface="Arial" charset="0"/>
              </a:rPr>
              <a:t>	4. code in MATLAB</a:t>
            </a:r>
          </a:p>
          <a:p>
            <a:pPr lvl="2" eaLnBrk="0" hangingPunct="0"/>
            <a:r>
              <a:rPr lang="en-US" sz="2000">
                <a:solidFill>
                  <a:srgbClr val="0000FF"/>
                </a:solidFill>
                <a:latin typeface="Arial" charset="0"/>
              </a:rPr>
              <a:t>	5. test, test, test…</a:t>
            </a:r>
            <a:endParaRPr lang="en-US" sz="2000">
              <a:latin typeface="Arial" charset="0"/>
            </a:endParaRPr>
          </a:p>
          <a:p>
            <a:pPr lvl="2" eaLnBrk="0" hangingPunct="0"/>
            <a:endParaRPr lang="en-US" sz="2000">
              <a:latin typeface="Arial" charset="0"/>
            </a:endParaRPr>
          </a:p>
          <a:p>
            <a:pPr lvl="2" eaLnBrk="0" hangingPunct="0"/>
            <a:r>
              <a:rPr lang="en-US" sz="2000">
                <a:latin typeface="Arial" charset="0"/>
              </a:rPr>
              <a:t>Underlying structure of MATLAB syntax</a:t>
            </a:r>
          </a:p>
          <a:p>
            <a:pPr lvl="2" eaLnBrk="0" hangingPunct="0"/>
            <a:r>
              <a:rPr lang="en-US" sz="2000">
                <a:latin typeface="Arial" charset="0"/>
              </a:rPr>
              <a:t>	</a:t>
            </a:r>
            <a:r>
              <a:rPr lang="en-US" sz="2000">
                <a:solidFill>
                  <a:srgbClr val="0000FF"/>
                </a:solidFill>
                <a:latin typeface="Arial" charset="0"/>
              </a:rPr>
              <a:t>- building blocks: names, operators, special characters</a:t>
            </a:r>
            <a:endParaRPr lang="en-US" sz="2000">
              <a:latin typeface="Arial" charset="0"/>
            </a:endParaRPr>
          </a:p>
          <a:p>
            <a:pPr lvl="2" eaLnBrk="0" hangingPunct="0"/>
            <a:endParaRPr lang="en-US" sz="2000">
              <a:latin typeface="Arial" charset="0"/>
            </a:endParaRPr>
          </a:p>
          <a:p>
            <a:pPr lvl="2" eaLnBrk="0" hangingPunct="0"/>
            <a:r>
              <a:rPr lang="en-US" sz="2000">
                <a:latin typeface="Arial" charset="0"/>
              </a:rPr>
              <a:t>Syntax versus semantics</a:t>
            </a:r>
          </a:p>
          <a:p>
            <a:pPr lvl="2" eaLnBrk="0" hangingPunct="0"/>
            <a:r>
              <a:rPr lang="en-US" sz="2000">
                <a:solidFill>
                  <a:srgbClr val="0000FF"/>
                </a:solidFill>
                <a:latin typeface="Arial" charset="0"/>
              </a:rPr>
              <a:t>	- syntax errors are about bugs in step 4 above</a:t>
            </a:r>
          </a:p>
          <a:p>
            <a:pPr lvl="2" eaLnBrk="0" hangingPunct="0"/>
            <a:r>
              <a:rPr lang="en-US" sz="2000">
                <a:solidFill>
                  <a:srgbClr val="0000FF"/>
                </a:solidFill>
                <a:latin typeface="Arial" charset="0"/>
              </a:rPr>
              <a:t>	- semantics errors usually result from skipping step 3</a:t>
            </a:r>
            <a:endParaRPr lang="en-US" sz="2000">
              <a:latin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381000" y="76200"/>
            <a:ext cx="8458200" cy="685800"/>
          </a:xfrm>
        </p:spPr>
        <p:txBody>
          <a:bodyPr/>
          <a:lstStyle/>
          <a:p>
            <a:pPr eaLnBrk="1" hangingPunct="1"/>
            <a:r>
              <a:rPr lang="en-US" sz="2800" dirty="0" smtClean="0">
                <a:solidFill>
                  <a:schemeClr val="tx1"/>
                </a:solidFill>
                <a:latin typeface="Arial" charset="0"/>
                <a:ea typeface="ＭＳ Ｐゴシック" charset="-128"/>
                <a:cs typeface="ＭＳ Ｐゴシック" charset="-128"/>
              </a:rPr>
              <a:t> Lab Overview</a:t>
            </a:r>
          </a:p>
        </p:txBody>
      </p:sp>
      <p:pic>
        <p:nvPicPr>
          <p:cNvPr id="50179" name="Picture 3" descr="sandheadsmap.jpeg"/>
          <p:cNvPicPr>
            <a:picLocks noChangeAspect="1"/>
          </p:cNvPicPr>
          <p:nvPr/>
        </p:nvPicPr>
        <p:blipFill>
          <a:blip r:embed="rId3"/>
          <a:srcRect/>
          <a:stretch>
            <a:fillRect/>
          </a:stretch>
        </p:blipFill>
        <p:spPr bwMode="auto">
          <a:xfrm>
            <a:off x="5486400" y="1447800"/>
            <a:ext cx="3526814" cy="3810000"/>
          </a:xfrm>
          <a:prstGeom prst="rect">
            <a:avLst/>
          </a:prstGeom>
          <a:noFill/>
          <a:ln w="9525">
            <a:noFill/>
            <a:miter lim="800000"/>
            <a:headEnd/>
            <a:tailEnd/>
          </a:ln>
        </p:spPr>
      </p:pic>
      <p:pic>
        <p:nvPicPr>
          <p:cNvPr id="50180" name="Picture 5" descr="tfig.jpg"/>
          <p:cNvPicPr>
            <a:picLocks noChangeAspect="1"/>
          </p:cNvPicPr>
          <p:nvPr/>
        </p:nvPicPr>
        <p:blipFill>
          <a:blip r:embed="rId4"/>
          <a:srcRect/>
          <a:stretch>
            <a:fillRect/>
          </a:stretch>
        </p:blipFill>
        <p:spPr bwMode="auto">
          <a:xfrm>
            <a:off x="838200" y="2133600"/>
            <a:ext cx="3993235" cy="3332010"/>
          </a:xfrm>
          <a:prstGeom prst="rect">
            <a:avLst/>
          </a:prstGeom>
          <a:noFill/>
          <a:ln w="9525">
            <a:noFill/>
            <a:miter lim="800000"/>
            <a:headEnd/>
            <a:tailEnd/>
          </a:ln>
        </p:spPr>
      </p:pic>
      <p:sp>
        <p:nvSpPr>
          <p:cNvPr id="50181" name="TextBox 6"/>
          <p:cNvSpPr txBox="1">
            <a:spLocks noChangeArrowheads="1"/>
          </p:cNvSpPr>
          <p:nvPr/>
        </p:nvSpPr>
        <p:spPr bwMode="auto">
          <a:xfrm>
            <a:off x="381000" y="868740"/>
            <a:ext cx="8458200" cy="1323439"/>
          </a:xfrm>
          <a:prstGeom prst="rect">
            <a:avLst/>
          </a:prstGeom>
          <a:noFill/>
          <a:ln w="9525">
            <a:noFill/>
            <a:miter lim="800000"/>
            <a:headEnd/>
            <a:tailEnd/>
          </a:ln>
        </p:spPr>
        <p:txBody>
          <a:bodyPr wrap="square">
            <a:prstTxWarp prst="textNoShape">
              <a:avLst/>
            </a:prstTxWarp>
            <a:spAutoFit/>
          </a:bodyPr>
          <a:lstStyle/>
          <a:p>
            <a:pPr>
              <a:buFont typeface="Arial" charset="0"/>
              <a:buChar char="•"/>
            </a:pPr>
            <a:r>
              <a:rPr lang="en-US" sz="2000" dirty="0" smtClean="0">
                <a:latin typeface="Arial" charset="0"/>
                <a:ea typeface="Arial" charset="0"/>
                <a:cs typeface="Arial" charset="0"/>
              </a:rPr>
              <a:t>become familiar with MATLAB environment</a:t>
            </a:r>
          </a:p>
          <a:p>
            <a:pPr>
              <a:buFont typeface="Arial" charset="0"/>
              <a:buChar char="•"/>
            </a:pPr>
            <a:r>
              <a:rPr lang="en-US" sz="2000" dirty="0" smtClean="0">
                <a:latin typeface="Arial" charset="0"/>
                <a:ea typeface="Arial" charset="0"/>
                <a:cs typeface="Arial" charset="0"/>
              </a:rPr>
              <a:t>load, plot and save data</a:t>
            </a:r>
          </a:p>
          <a:p>
            <a:pPr>
              <a:buFont typeface="Arial" charset="0"/>
              <a:buChar char="•"/>
            </a:pPr>
            <a:r>
              <a:rPr lang="en-US" sz="2000" dirty="0" smtClean="0">
                <a:latin typeface="Arial" charset="0"/>
                <a:ea typeface="Arial" charset="0"/>
                <a:cs typeface="Arial" charset="0"/>
              </a:rPr>
              <a:t>try some simple operations</a:t>
            </a:r>
          </a:p>
          <a:p>
            <a:pPr>
              <a:buFont typeface="Arial" charset="0"/>
              <a:buChar char="•"/>
            </a:pPr>
            <a:r>
              <a:rPr lang="en-US" sz="2000" dirty="0" smtClean="0">
                <a:latin typeface="Arial" charset="0"/>
                <a:ea typeface="Arial" charset="0"/>
                <a:cs typeface="Arial" charset="0"/>
              </a:rPr>
              <a:t>write MATLAB scripts</a:t>
            </a:r>
            <a:endParaRPr lang="en-US" sz="2000" dirty="0">
              <a:latin typeface="Arial" charset="0"/>
              <a:ea typeface="Arial" charset="0"/>
              <a:cs typeface="Arial" charset="0"/>
            </a:endParaRPr>
          </a:p>
        </p:txBody>
      </p:sp>
      <p:sp>
        <p:nvSpPr>
          <p:cNvPr id="2" name="Rectangle 1"/>
          <p:cNvSpPr/>
          <p:nvPr/>
        </p:nvSpPr>
        <p:spPr>
          <a:xfrm>
            <a:off x="228600" y="5486400"/>
            <a:ext cx="8305800" cy="1015663"/>
          </a:xfrm>
          <a:prstGeom prst="rect">
            <a:avLst/>
          </a:prstGeom>
        </p:spPr>
        <p:txBody>
          <a:bodyPr wrap="square">
            <a:spAutoFit/>
          </a:bodyPr>
          <a:lstStyle/>
          <a:p>
            <a:r>
              <a:rPr lang="en-US" sz="2000" dirty="0" smtClean="0">
                <a:latin typeface="Arial"/>
                <a:cs typeface="Arial"/>
              </a:rPr>
              <a:t>a</a:t>
            </a:r>
            <a:r>
              <a:rPr lang="en-US" sz="2000" dirty="0" smtClean="0">
                <a:latin typeface="Arial"/>
                <a:cs typeface="Arial"/>
              </a:rPr>
              <a:t>) pair programming</a:t>
            </a:r>
            <a:endParaRPr lang="en-US" sz="2000" dirty="0">
              <a:latin typeface="Arial"/>
              <a:cs typeface="Arial"/>
            </a:endParaRPr>
          </a:p>
          <a:p>
            <a:r>
              <a:rPr lang="en-US" sz="2000" dirty="0">
                <a:latin typeface="Arial"/>
                <a:cs typeface="Arial"/>
              </a:rPr>
              <a:t>b</a:t>
            </a:r>
            <a:r>
              <a:rPr lang="en-US" sz="2000" dirty="0" smtClean="0">
                <a:latin typeface="Arial"/>
                <a:cs typeface="Arial"/>
              </a:rPr>
              <a:t>) need </a:t>
            </a:r>
            <a:r>
              <a:rPr lang="en-US" sz="2000" dirty="0">
                <a:latin typeface="Arial"/>
                <a:cs typeface="Arial"/>
              </a:rPr>
              <a:t>either an account, or </a:t>
            </a:r>
            <a:r>
              <a:rPr lang="en-US" sz="2000" dirty="0" smtClean="0">
                <a:latin typeface="Arial"/>
                <a:cs typeface="Arial"/>
              </a:rPr>
              <a:t>your own</a:t>
            </a:r>
            <a:r>
              <a:rPr lang="en-US" sz="2000" dirty="0">
                <a:latin typeface="Arial"/>
                <a:cs typeface="Arial"/>
              </a:rPr>
              <a:t> </a:t>
            </a:r>
            <a:r>
              <a:rPr lang="en-US" sz="2000" dirty="0" smtClean="0">
                <a:latin typeface="Arial"/>
                <a:cs typeface="Arial"/>
              </a:rPr>
              <a:t>version </a:t>
            </a:r>
            <a:r>
              <a:rPr lang="en-US" sz="2000" dirty="0">
                <a:latin typeface="Arial"/>
                <a:cs typeface="Arial"/>
              </a:rPr>
              <a:t>of </a:t>
            </a:r>
            <a:r>
              <a:rPr lang="en-US" sz="2000" dirty="0" smtClean="0">
                <a:latin typeface="Arial"/>
                <a:cs typeface="Arial"/>
              </a:rPr>
              <a:t>MATLAB</a:t>
            </a:r>
          </a:p>
          <a:p>
            <a:r>
              <a:rPr lang="en-US" sz="2000" dirty="0" smtClean="0">
                <a:latin typeface="Arial"/>
                <a:cs typeface="Arial"/>
              </a:rPr>
              <a:t>c) turn in requested file on </a:t>
            </a:r>
            <a:r>
              <a:rPr lang="en-US" sz="2000" dirty="0" smtClean="0">
                <a:latin typeface="Arial"/>
                <a:cs typeface="Arial"/>
              </a:rPr>
              <a:t>Canvas (</a:t>
            </a:r>
            <a:r>
              <a:rPr lang="en-US" sz="2000" dirty="0" smtClean="0">
                <a:latin typeface="Arial"/>
                <a:cs typeface="Arial"/>
              </a:rPr>
              <a:t>not </a:t>
            </a:r>
            <a:r>
              <a:rPr lang="en-US" sz="2000" dirty="0" smtClean="0">
                <a:latin typeface="Arial"/>
                <a:cs typeface="Arial"/>
              </a:rPr>
              <a:t>graded but will use later in term)</a:t>
            </a:r>
            <a:endParaRPr lang="en-US" sz="2000" dirty="0">
              <a:latin typeface="Arial"/>
              <a:cs typeface="Arial"/>
            </a:endParaRPr>
          </a:p>
        </p:txBody>
      </p:sp>
    </p:spTree>
    <p:extLst>
      <p:ext uri="{BB962C8B-B14F-4D97-AF65-F5344CB8AC3E}">
        <p14:creationId xmlns:p14="http://schemas.microsoft.com/office/powerpoint/2010/main" val="258090971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Good Problem Solving Techniques</a:t>
            </a:r>
          </a:p>
        </p:txBody>
      </p:sp>
      <p:pic>
        <p:nvPicPr>
          <p:cNvPr id="5" name="Picture 4"/>
          <p:cNvPicPr>
            <a:picLocks noChangeAspect="1"/>
          </p:cNvPicPr>
          <p:nvPr/>
        </p:nvPicPr>
        <p:blipFill>
          <a:blip r:embed="rId3"/>
          <a:stretch>
            <a:fillRect/>
          </a:stretch>
        </p:blipFill>
        <p:spPr>
          <a:xfrm>
            <a:off x="1524000" y="990600"/>
            <a:ext cx="6156088" cy="4736084"/>
          </a:xfrm>
          <a:prstGeom prst="rect">
            <a:avLst/>
          </a:prstGeom>
        </p:spPr>
      </p:pic>
    </p:spTree>
    <p:extLst>
      <p:ext uri="{BB962C8B-B14F-4D97-AF65-F5344CB8AC3E}">
        <p14:creationId xmlns:p14="http://schemas.microsoft.com/office/powerpoint/2010/main" val="13234983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Good Problem Solving Techniques</a:t>
            </a:r>
          </a:p>
        </p:txBody>
      </p:sp>
      <p:sp>
        <p:nvSpPr>
          <p:cNvPr id="19459" name="Rectangle 3"/>
          <p:cNvSpPr>
            <a:spLocks noChangeArrowheads="1"/>
          </p:cNvSpPr>
          <p:nvPr/>
        </p:nvSpPr>
        <p:spPr bwMode="auto">
          <a:xfrm>
            <a:off x="228600" y="1219200"/>
            <a:ext cx="8610600" cy="5078314"/>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dirty="0">
                <a:latin typeface="Arial" charset="0"/>
              </a:rPr>
              <a:t>We will adopt the 5-step </a:t>
            </a:r>
            <a:r>
              <a:rPr lang="en-US" sz="1800" dirty="0" smtClean="0">
                <a:latin typeface="Arial" charset="0"/>
              </a:rPr>
              <a:t>program  </a:t>
            </a:r>
            <a:r>
              <a:rPr lang="en-US" sz="1800" b="1" dirty="0" smtClean="0">
                <a:latin typeface="Arial" charset="0"/>
              </a:rPr>
              <a:t>(NOTE: this is more complete than the approach in the text book on page 76)</a:t>
            </a:r>
          </a:p>
          <a:p>
            <a:pPr marL="457200" indent="-457200" eaLnBrk="0" hangingPunct="0"/>
            <a:endParaRPr lang="en-US" sz="1800" dirty="0">
              <a:latin typeface="Arial" charset="0"/>
            </a:endParaRPr>
          </a:p>
          <a:p>
            <a:pPr marL="457200" indent="-457200" eaLnBrk="0" hangingPunct="0">
              <a:buFont typeface="Arial" charset="0"/>
              <a:buAutoNum type="arabicPeriod"/>
            </a:pPr>
            <a:r>
              <a:rPr lang="en-US" sz="1800" dirty="0">
                <a:latin typeface="Arial" charset="0"/>
              </a:rPr>
              <a:t>State the problem clearly</a:t>
            </a:r>
          </a:p>
          <a:p>
            <a:pPr marL="457200" indent="-457200" eaLnBrk="0" hangingPunct="0">
              <a:buFont typeface="Arial" charset="0"/>
              <a:buAutoNum type="arabicPeriod"/>
            </a:pPr>
            <a:endParaRPr lang="en-US" sz="1800" dirty="0">
              <a:latin typeface="Arial" charset="0"/>
            </a:endParaRPr>
          </a:p>
          <a:p>
            <a:pPr marL="457200" indent="-457200" eaLnBrk="0" hangingPunct="0">
              <a:buFont typeface="Arial" charset="0"/>
              <a:buAutoNum type="arabicPeriod"/>
            </a:pPr>
            <a:r>
              <a:rPr lang="en-US" sz="1800" dirty="0">
                <a:latin typeface="Arial" charset="0"/>
              </a:rPr>
              <a:t>Describe your input and output info / data</a:t>
            </a:r>
          </a:p>
          <a:p>
            <a:pPr marL="457200" indent="-457200" eaLnBrk="0" hangingPunct="0">
              <a:buFont typeface="Arial" charset="0"/>
              <a:buAutoNum type="arabicPeriod"/>
            </a:pPr>
            <a:endParaRPr lang="en-US" sz="1800" dirty="0">
              <a:latin typeface="Arial" charset="0"/>
            </a:endParaRPr>
          </a:p>
          <a:p>
            <a:pPr marL="457200" indent="-457200" eaLnBrk="0" hangingPunct="0">
              <a:buFont typeface="Arial" charset="0"/>
              <a:buAutoNum type="arabicPeriod"/>
            </a:pPr>
            <a:r>
              <a:rPr lang="en-US" sz="1800" dirty="0">
                <a:latin typeface="Arial" charset="0"/>
              </a:rPr>
              <a:t>Write down the problem-solving procedure IN WORDS</a:t>
            </a:r>
          </a:p>
          <a:p>
            <a:pPr marL="457200" indent="-457200" eaLnBrk="0" hangingPunct="0">
              <a:buFont typeface="Arial" charset="0"/>
              <a:buNone/>
            </a:pPr>
            <a:r>
              <a:rPr lang="en-US" sz="1800" dirty="0">
                <a:latin typeface="Arial" charset="0"/>
              </a:rPr>
              <a:t>		- pay special attention to the logic</a:t>
            </a:r>
          </a:p>
          <a:p>
            <a:pPr marL="457200" indent="-457200" eaLnBrk="0" hangingPunct="0">
              <a:buFont typeface="Arial" charset="0"/>
              <a:buNone/>
            </a:pPr>
            <a:r>
              <a:rPr lang="en-US" sz="1800" dirty="0">
                <a:latin typeface="Arial" charset="0"/>
              </a:rPr>
              <a:t>		- if possible work the problem “by hand” for a simple set of data</a:t>
            </a:r>
          </a:p>
          <a:p>
            <a:pPr marL="457200" indent="-457200" eaLnBrk="0" hangingPunct="0">
              <a:buFont typeface="Arial" charset="0"/>
              <a:buNone/>
            </a:pPr>
            <a:endParaRPr lang="en-US" sz="1800" dirty="0">
              <a:latin typeface="Arial" charset="0"/>
            </a:endParaRPr>
          </a:p>
          <a:p>
            <a:pPr marL="457200" indent="-457200" eaLnBrk="0" hangingPunct="0">
              <a:buFont typeface="Arial" charset="0"/>
              <a:buAutoNum type="arabicPeriod" startAt="4"/>
            </a:pPr>
            <a:r>
              <a:rPr lang="en-US" sz="1800" dirty="0">
                <a:latin typeface="Arial" charset="0"/>
              </a:rPr>
              <a:t>Develop a MATLAB code to do (3)</a:t>
            </a:r>
          </a:p>
          <a:p>
            <a:pPr marL="457200" indent="-457200" eaLnBrk="0" hangingPunct="0">
              <a:buFont typeface="Arial" charset="0"/>
              <a:buAutoNum type="arabicPeriod" startAt="4"/>
            </a:pPr>
            <a:endParaRPr lang="en-US" sz="1800" dirty="0">
              <a:latin typeface="Arial" charset="0"/>
            </a:endParaRPr>
          </a:p>
          <a:p>
            <a:pPr marL="457200" indent="-457200" eaLnBrk="0" hangingPunct="0">
              <a:buFont typeface="Arial" charset="0"/>
              <a:buAutoNum type="arabicPeriod" startAt="4"/>
            </a:pPr>
            <a:r>
              <a:rPr lang="en-US" sz="1800" dirty="0">
                <a:latin typeface="Arial" charset="0"/>
              </a:rPr>
              <a:t>Test your code with a variety of data or different cases</a:t>
            </a:r>
          </a:p>
          <a:p>
            <a:pPr marL="457200" indent="-457200" algn="r" eaLnBrk="0" hangingPunct="0"/>
            <a:endParaRPr lang="en-US" sz="1800" dirty="0">
              <a:latin typeface="Arial" charset="0"/>
            </a:endParaRPr>
          </a:p>
          <a:p>
            <a:pPr marL="457200" indent="-457200" eaLnBrk="0" hangingPunct="0"/>
            <a:endParaRPr lang="en-US" sz="1800" dirty="0">
              <a:latin typeface="Arial" charset="0"/>
            </a:endParaRPr>
          </a:p>
          <a:p>
            <a:pPr marL="457200" indent="-457200" algn="r" eaLnBrk="0" hangingPunct="0"/>
            <a:endParaRPr lang="en-US" sz="1800" dirty="0">
              <a:latin typeface="Arial" charset="0"/>
            </a:endParaRPr>
          </a:p>
          <a:p>
            <a:pPr marL="457200" indent="-457200" eaLnBrk="0" hangingPunct="0">
              <a:buFont typeface="Arial" charset="0"/>
              <a:buNone/>
            </a:pPr>
            <a:endParaRPr lang="en-US" sz="1800" dirty="0"/>
          </a:p>
        </p:txBody>
      </p:sp>
      <p:sp>
        <p:nvSpPr>
          <p:cNvPr id="19460" name="Rectangle 8"/>
          <p:cNvSpPr>
            <a:spLocks noChangeArrowheads="1"/>
          </p:cNvSpPr>
          <p:nvPr/>
        </p:nvSpPr>
        <p:spPr bwMode="auto">
          <a:xfrm>
            <a:off x="1219200" y="5410200"/>
            <a:ext cx="6858000" cy="641350"/>
          </a:xfrm>
          <a:prstGeom prst="rect">
            <a:avLst/>
          </a:prstGeom>
          <a:noFill/>
          <a:ln w="9525">
            <a:noFill/>
            <a:miter lim="800000"/>
            <a:headEnd/>
            <a:tailEnd/>
          </a:ln>
        </p:spPr>
        <p:txBody>
          <a:bodyPr>
            <a:prstTxWarp prst="textNoShape">
              <a:avLst/>
            </a:prstTxWarp>
            <a:spAutoFit/>
          </a:bodyPr>
          <a:lstStyle/>
          <a:p>
            <a:pPr algn="ctr" eaLnBrk="0" hangingPunct="0"/>
            <a:r>
              <a:rPr lang="en-US" sz="1800">
                <a:solidFill>
                  <a:srgbClr val="FF0000"/>
                </a:solidFill>
                <a:latin typeface="Arial" charset="0"/>
              </a:rPr>
              <a:t>Example:  What was the largest earthquake in the Vancouver / Vancouver Island region in the past year?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381000" y="152400"/>
            <a:ext cx="8610600" cy="1431925"/>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2000" dirty="0">
                <a:latin typeface="Arial" charset="0"/>
                <a:hlinkClick r:id="rId3"/>
              </a:rPr>
              <a:t>http://www.iris.edu/hq/audience/public/earthquakes</a:t>
            </a:r>
            <a:endParaRPr lang="en-US" sz="2000" dirty="0">
              <a:latin typeface="Arial" charset="0"/>
            </a:endParaRPr>
          </a:p>
          <a:p>
            <a:pPr marL="457200" indent="-457200" eaLnBrk="0" hangingPunct="0">
              <a:buFont typeface="Arial" charset="0"/>
              <a:buNone/>
            </a:pPr>
            <a:r>
              <a:rPr lang="en-US" sz="2000" dirty="0">
                <a:latin typeface="Arial" charset="0"/>
                <a:hlinkClick r:id="rId4"/>
              </a:rPr>
              <a:t>http://earthquake.usgs.gov/regional/neic/</a:t>
            </a:r>
            <a:endParaRPr lang="en-US" sz="2000" dirty="0">
              <a:latin typeface="Arial" charset="0"/>
            </a:endParaRPr>
          </a:p>
          <a:p>
            <a:pPr marL="457200" indent="-457200" eaLnBrk="0" hangingPunct="0">
              <a:buFont typeface="Arial" charset="0"/>
              <a:buNone/>
            </a:pPr>
            <a:r>
              <a:rPr lang="en-US" sz="2400" dirty="0" smtClean="0">
                <a:latin typeface="Arial" charset="0"/>
                <a:hlinkClick r:id="rId5"/>
              </a:rPr>
              <a:t>http://earthquakescanada.nrcan.gc.ca/index-eng.php</a:t>
            </a:r>
            <a:endParaRPr lang="en-US" sz="2400" dirty="0">
              <a:latin typeface="Arial" charset="0"/>
            </a:endParaRPr>
          </a:p>
          <a:p>
            <a:pPr marL="457200" indent="-457200" eaLnBrk="0" hangingPunct="0">
              <a:buFont typeface="Arial" charset="0"/>
              <a:buNone/>
            </a:pPr>
            <a:endParaRPr lang="en-US" sz="2400" dirty="0">
              <a:latin typeface="Arial" charset="0"/>
            </a:endParaRPr>
          </a:p>
        </p:txBody>
      </p:sp>
      <p:pic>
        <p:nvPicPr>
          <p:cNvPr id="7" name="Picture 6"/>
          <p:cNvPicPr>
            <a:picLocks noChangeAspect="1"/>
          </p:cNvPicPr>
          <p:nvPr/>
        </p:nvPicPr>
        <p:blipFill>
          <a:blip r:embed="rId6"/>
          <a:stretch>
            <a:fillRect/>
          </a:stretch>
        </p:blipFill>
        <p:spPr>
          <a:xfrm>
            <a:off x="381000" y="1676400"/>
            <a:ext cx="5744714" cy="4419600"/>
          </a:xfrm>
          <a:prstGeom prst="rect">
            <a:avLst/>
          </a:prstGeom>
        </p:spPr>
      </p:pic>
      <p:sp>
        <p:nvSpPr>
          <p:cNvPr id="21507" name="Rectangle 7"/>
          <p:cNvSpPr>
            <a:spLocks noChangeArrowheads="1"/>
          </p:cNvSpPr>
          <p:nvPr/>
        </p:nvSpPr>
        <p:spPr bwMode="auto">
          <a:xfrm>
            <a:off x="6172200" y="1600200"/>
            <a:ext cx="2819400" cy="5355313"/>
          </a:xfrm>
          <a:prstGeom prst="rect">
            <a:avLst/>
          </a:prstGeom>
          <a:noFill/>
          <a:ln w="9525">
            <a:noFill/>
            <a:miter lim="800000"/>
            <a:headEnd/>
            <a:tailEnd/>
          </a:ln>
        </p:spPr>
        <p:txBody>
          <a:bodyPr>
            <a:prstTxWarp prst="textNoShape">
              <a:avLst/>
            </a:prstTxWarp>
            <a:spAutoFit/>
          </a:bodyPr>
          <a:lstStyle/>
          <a:p>
            <a:pPr marL="495300" indent="-495300" eaLnBrk="0" hangingPunct="0"/>
            <a:r>
              <a:rPr lang="en-US" sz="1800" dirty="0">
                <a:latin typeface="Arial" charset="0"/>
              </a:rPr>
              <a:t>Goal:  find the largest earthquake in the Pacific Northwest during</a:t>
            </a:r>
            <a:r>
              <a:rPr lang="en-US" sz="1800" dirty="0" smtClean="0">
                <a:latin typeface="Arial" charset="0"/>
              </a:rPr>
              <a:t> 08/30/2017– 08/31/2018. </a:t>
            </a:r>
            <a:r>
              <a:rPr lang="en-US" sz="1800" dirty="0">
                <a:latin typeface="Arial" charset="0"/>
              </a:rPr>
              <a:t>I have only printed out </a:t>
            </a:r>
            <a:r>
              <a:rPr lang="en-US" sz="1800" dirty="0" err="1">
                <a:latin typeface="Arial" charset="0"/>
              </a:rPr>
              <a:t>eqs</a:t>
            </a:r>
            <a:r>
              <a:rPr lang="en-US" sz="1800" dirty="0">
                <a:latin typeface="Arial" charset="0"/>
              </a:rPr>
              <a:t> </a:t>
            </a:r>
            <a:r>
              <a:rPr lang="en-US" sz="1800" dirty="0" err="1">
                <a:latin typeface="Arial" charset="0"/>
              </a:rPr>
              <a:t>w</a:t>
            </a:r>
            <a:r>
              <a:rPr lang="en-US" sz="1800" dirty="0">
                <a:latin typeface="Arial" charset="0"/>
              </a:rPr>
              <a:t>/ magnitudes larger than 4.0</a:t>
            </a:r>
          </a:p>
          <a:p>
            <a:pPr marL="495300" indent="-495300" eaLnBrk="0" hangingPunct="0"/>
            <a:endParaRPr lang="en-US" sz="1800" dirty="0">
              <a:latin typeface="Arial" charset="0"/>
            </a:endParaRPr>
          </a:p>
          <a:p>
            <a:pPr marL="495300" indent="-495300" eaLnBrk="0" hangingPunct="0">
              <a:buFontTx/>
              <a:buAutoNum type="arabicPeriod"/>
            </a:pPr>
            <a:r>
              <a:rPr lang="en-US" sz="1800" dirty="0">
                <a:latin typeface="Arial" charset="0"/>
              </a:rPr>
              <a:t>Write down input and output in </a:t>
            </a:r>
            <a:r>
              <a:rPr lang="en-US" sz="1800" dirty="0" smtClean="0">
                <a:latin typeface="Arial" charset="0"/>
              </a:rPr>
              <a:t>words</a:t>
            </a:r>
          </a:p>
          <a:p>
            <a:pPr marL="495300" indent="-495300" eaLnBrk="0" hangingPunct="0"/>
            <a:endParaRPr lang="en-US" sz="1800" dirty="0" smtClean="0">
              <a:latin typeface="Arial" charset="0"/>
            </a:endParaRPr>
          </a:p>
          <a:p>
            <a:pPr marL="495300" indent="-495300" eaLnBrk="0" hangingPunct="0">
              <a:buFont typeface="+mj-lt"/>
              <a:buAutoNum type="arabicPeriod" startAt="2"/>
            </a:pPr>
            <a:r>
              <a:rPr lang="en-US" sz="1800" dirty="0">
                <a:latin typeface="Arial" charset="0"/>
              </a:rPr>
              <a:t>Give numeric value for the actual output</a:t>
            </a:r>
          </a:p>
          <a:p>
            <a:pPr marL="495300" indent="-495300" eaLnBrk="0" hangingPunct="0"/>
            <a:endParaRPr lang="en-US" sz="1800" dirty="0">
              <a:latin typeface="Arial" charset="0"/>
            </a:endParaRPr>
          </a:p>
          <a:p>
            <a:pPr marL="495300" indent="-495300" eaLnBrk="0" hangingPunct="0"/>
            <a:r>
              <a:rPr lang="en-US" sz="1800" dirty="0">
                <a:latin typeface="Arial" charset="0"/>
              </a:rPr>
              <a:t>3.	Write down the procedure you used to get your answer</a:t>
            </a:r>
          </a:p>
          <a:p>
            <a:pPr marL="495300" indent="-495300" eaLnBrk="0" hangingPunct="0"/>
            <a:endParaRPr lang="en-US" sz="1800" dirty="0">
              <a:latin typeface="Arial" charset="0"/>
            </a:endParaRPr>
          </a:p>
        </p:txBody>
      </p:sp>
    </p:spTree>
    <p:extLst>
      <p:ext uri="{BB962C8B-B14F-4D97-AF65-F5344CB8AC3E}">
        <p14:creationId xmlns:p14="http://schemas.microsoft.com/office/powerpoint/2010/main" val="2470458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228600"/>
            <a:ext cx="8458200" cy="685800"/>
          </a:xfrm>
        </p:spPr>
        <p:txBody>
          <a:bodyPr/>
          <a:lstStyle/>
          <a:p>
            <a:pPr eaLnBrk="1" hangingPunct="1"/>
            <a:r>
              <a:rPr lang="en-US" sz="2800" smtClean="0">
                <a:solidFill>
                  <a:schemeClr val="tx1"/>
                </a:solidFill>
                <a:latin typeface="Arial" charset="0"/>
                <a:ea typeface="ＭＳ Ｐゴシック" charset="-128"/>
                <a:cs typeface="ＭＳ Ｐゴシック" charset="-128"/>
              </a:rPr>
              <a:t>Finding the Largest Earthquake</a:t>
            </a:r>
          </a:p>
        </p:txBody>
      </p:sp>
      <p:sp>
        <p:nvSpPr>
          <p:cNvPr id="27651" name="Rectangle 3"/>
          <p:cNvSpPr>
            <a:spLocks noChangeArrowheads="1"/>
          </p:cNvSpPr>
          <p:nvPr/>
        </p:nvSpPr>
        <p:spPr bwMode="auto">
          <a:xfrm>
            <a:off x="228600" y="1219200"/>
            <a:ext cx="8534400" cy="5310188"/>
          </a:xfrm>
          <a:prstGeom prst="rect">
            <a:avLst/>
          </a:prstGeom>
          <a:noFill/>
          <a:ln w="9525">
            <a:noFill/>
            <a:miter lim="800000"/>
            <a:headEnd/>
            <a:tailEnd/>
          </a:ln>
        </p:spPr>
        <p:txBody>
          <a:bodyPr>
            <a:prstTxWarp prst="textNoShape">
              <a:avLst/>
            </a:prstTxWarp>
            <a:spAutoFit/>
          </a:bodyPr>
          <a:lstStyle/>
          <a:p>
            <a:pPr marL="609600" indent="-609600" eaLnBrk="0" hangingPunct="0"/>
            <a:r>
              <a:rPr lang="en-US" sz="1800">
                <a:solidFill>
                  <a:srgbClr val="0000FF"/>
                </a:solidFill>
                <a:latin typeface="Arial" charset="0"/>
              </a:rPr>
              <a:t>My procedure or algorithm:</a:t>
            </a:r>
            <a:endParaRPr lang="en-US" sz="1800">
              <a:latin typeface="Arial" charset="0"/>
            </a:endParaRPr>
          </a:p>
          <a:p>
            <a:pPr marL="609600" indent="-609600" eaLnBrk="0" hangingPunct="0"/>
            <a:endParaRPr lang="en-US" sz="1800">
              <a:latin typeface="Arial" charset="0"/>
            </a:endParaRPr>
          </a:p>
          <a:p>
            <a:pPr marL="609600" indent="-609600" eaLnBrk="0" hangingPunct="0">
              <a:buFont typeface="Arial" charset="0"/>
              <a:buAutoNum type="arabicPeriod"/>
            </a:pPr>
            <a:r>
              <a:rPr lang="en-US" sz="1800">
                <a:latin typeface="Arial" charset="0"/>
              </a:rPr>
              <a:t>read magnitude on first line, and remember</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read magnitude on second line</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compare with first, and</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remember only the largest of the 2</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read magnitude on the next line</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compare with largest, and</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remember the largest of these two</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repeat steps 5-7, until reach end of list</a:t>
            </a:r>
          </a:p>
          <a:p>
            <a:pPr marL="609600" indent="-609600" eaLnBrk="0" hangingPunct="0">
              <a:buFont typeface="Arial" charset="0"/>
              <a:buAutoNum type="arabicPeriod"/>
            </a:pPr>
            <a:endParaRPr lang="en-US" sz="1800">
              <a:latin typeface="Arial" charset="0"/>
            </a:endParaRPr>
          </a:p>
          <a:p>
            <a:pPr marL="609600" indent="-609600" eaLnBrk="0" hangingPunct="0">
              <a:buFont typeface="Arial" charset="0"/>
              <a:buAutoNum type="arabicPeriod"/>
            </a:pPr>
            <a:r>
              <a:rPr lang="en-US" sz="1800">
                <a:latin typeface="Arial" charset="0"/>
              </a:rPr>
              <a:t>tell you my largest magnitude</a:t>
            </a:r>
            <a:endParaRPr lang="en-US" sz="18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228600"/>
            <a:ext cx="8458200" cy="685800"/>
          </a:xfrm>
        </p:spPr>
        <p:txBody>
          <a:bodyPr/>
          <a:lstStyle/>
          <a:p>
            <a:pPr eaLnBrk="1" hangingPunct="1"/>
            <a:r>
              <a:rPr lang="en-US" sz="2800" smtClean="0">
                <a:solidFill>
                  <a:schemeClr val="tx1"/>
                </a:solidFill>
                <a:latin typeface="Arial" charset="0"/>
                <a:ea typeface="ＭＳ Ｐゴシック" charset="-128"/>
                <a:cs typeface="ＭＳ Ｐゴシック" charset="-128"/>
              </a:rPr>
              <a:t>Finding the Largest Earthquake</a:t>
            </a:r>
          </a:p>
        </p:txBody>
      </p:sp>
      <p:sp>
        <p:nvSpPr>
          <p:cNvPr id="29699" name="Rectangle 3"/>
          <p:cNvSpPr>
            <a:spLocks noChangeArrowheads="1"/>
          </p:cNvSpPr>
          <p:nvPr/>
        </p:nvSpPr>
        <p:spPr bwMode="auto">
          <a:xfrm>
            <a:off x="228600" y="1219200"/>
            <a:ext cx="4876800" cy="4247317"/>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dirty="0">
                <a:solidFill>
                  <a:srgbClr val="0000FF"/>
                </a:solidFill>
                <a:latin typeface="Arial" charset="0"/>
              </a:rPr>
              <a:t>My procedure or algorithm:</a:t>
            </a:r>
            <a:endParaRPr lang="en-US" sz="1800" dirty="0">
              <a:latin typeface="Arial" charset="0"/>
            </a:endParaRPr>
          </a:p>
          <a:p>
            <a:pPr marL="457200" indent="-457200" eaLnBrk="0" hangingPunct="0"/>
            <a:endParaRPr lang="en-US" sz="1800" dirty="0">
              <a:latin typeface="Arial" charset="0"/>
            </a:endParaRPr>
          </a:p>
          <a:p>
            <a:pPr marL="457200" indent="-457200" eaLnBrk="0" hangingPunct="0"/>
            <a:r>
              <a:rPr lang="en-US" sz="1800" dirty="0">
                <a:latin typeface="Arial" charset="0"/>
              </a:rPr>
              <a:t>read mag1</a:t>
            </a:r>
          </a:p>
          <a:p>
            <a:pPr marL="457200" indent="-457200" eaLnBrk="0" hangingPunct="0"/>
            <a:r>
              <a:rPr lang="en-US" sz="1800" dirty="0">
                <a:latin typeface="Arial" charset="0"/>
              </a:rPr>
              <a:t>read mag2</a:t>
            </a:r>
          </a:p>
          <a:p>
            <a:pPr marL="457200" indent="-457200" eaLnBrk="0" hangingPunct="0"/>
            <a:endParaRPr lang="en-US" sz="1800" dirty="0">
              <a:latin typeface="Arial" charset="0"/>
            </a:endParaRPr>
          </a:p>
          <a:p>
            <a:pPr marL="457200" indent="-457200" eaLnBrk="0" hangingPunct="0"/>
            <a:r>
              <a:rPr lang="en-US" sz="1800" dirty="0">
                <a:latin typeface="Arial" charset="0"/>
              </a:rPr>
              <a:t>Is mag2 &gt; mag1  ?</a:t>
            </a:r>
          </a:p>
          <a:p>
            <a:pPr marL="457200" indent="-457200" eaLnBrk="0" hangingPunct="0"/>
            <a:r>
              <a:rPr lang="en-US" sz="1800" dirty="0">
                <a:latin typeface="Arial" charset="0"/>
              </a:rPr>
              <a:t>	YES:  biggest = mag2</a:t>
            </a:r>
          </a:p>
          <a:p>
            <a:pPr marL="457200" indent="-457200" eaLnBrk="0" hangingPunct="0"/>
            <a:r>
              <a:rPr lang="en-US" sz="1800" dirty="0">
                <a:latin typeface="Arial" charset="0"/>
              </a:rPr>
              <a:t>	NO:   biggest = mag1</a:t>
            </a:r>
          </a:p>
          <a:p>
            <a:pPr marL="457200" indent="-457200" eaLnBrk="0" hangingPunct="0"/>
            <a:endParaRPr lang="en-US" sz="1800" dirty="0">
              <a:latin typeface="Arial" charset="0"/>
            </a:endParaRPr>
          </a:p>
          <a:p>
            <a:pPr marL="457200" indent="-457200" eaLnBrk="0" hangingPunct="0"/>
            <a:r>
              <a:rPr lang="en-US" sz="1800" dirty="0">
                <a:latin typeface="Arial" charset="0"/>
              </a:rPr>
              <a:t>read </a:t>
            </a:r>
            <a:r>
              <a:rPr lang="en-US" sz="1800" dirty="0" err="1" smtClean="0">
                <a:latin typeface="Arial" charset="0"/>
              </a:rPr>
              <a:t>next_mag</a:t>
            </a:r>
            <a:endParaRPr lang="en-US" sz="1800" dirty="0">
              <a:latin typeface="Arial" charset="0"/>
            </a:endParaRPr>
          </a:p>
          <a:p>
            <a:pPr marL="457200" indent="-457200" eaLnBrk="0" hangingPunct="0"/>
            <a:r>
              <a:rPr lang="en-US" sz="1800" dirty="0">
                <a:latin typeface="Arial" charset="0"/>
              </a:rPr>
              <a:t>Is </a:t>
            </a:r>
            <a:r>
              <a:rPr lang="en-US" sz="1800" dirty="0" err="1" smtClean="0">
                <a:latin typeface="Arial" charset="0"/>
              </a:rPr>
              <a:t>next_mag</a:t>
            </a:r>
            <a:r>
              <a:rPr lang="en-US" sz="1800" dirty="0" smtClean="0">
                <a:latin typeface="Arial" charset="0"/>
              </a:rPr>
              <a:t> &gt; </a:t>
            </a:r>
            <a:r>
              <a:rPr lang="en-US" sz="1800" dirty="0">
                <a:latin typeface="Arial" charset="0"/>
              </a:rPr>
              <a:t>biggest  ?</a:t>
            </a:r>
          </a:p>
          <a:p>
            <a:pPr marL="457200" indent="-457200" eaLnBrk="0" hangingPunct="0"/>
            <a:r>
              <a:rPr lang="en-US" sz="1800" dirty="0">
                <a:latin typeface="Arial" charset="0"/>
              </a:rPr>
              <a:t>	YES:  biggest = </a:t>
            </a:r>
            <a:r>
              <a:rPr lang="en-US" sz="1800" dirty="0" err="1" smtClean="0">
                <a:latin typeface="Arial" charset="0"/>
              </a:rPr>
              <a:t>next_mag</a:t>
            </a:r>
            <a:endParaRPr lang="en-US" sz="1800" dirty="0">
              <a:latin typeface="Arial" charset="0"/>
            </a:endParaRPr>
          </a:p>
          <a:p>
            <a:pPr marL="457200" indent="-457200" eaLnBrk="0" hangingPunct="0"/>
            <a:r>
              <a:rPr lang="en-US" sz="1800" dirty="0">
                <a:latin typeface="Arial" charset="0"/>
              </a:rPr>
              <a:t>	NO:    don’t need to update biggest</a:t>
            </a:r>
          </a:p>
          <a:p>
            <a:pPr marL="457200" indent="-457200" eaLnBrk="0" hangingPunct="0"/>
            <a:endParaRPr lang="en-US" sz="1800" dirty="0">
              <a:latin typeface="Arial" charset="0"/>
            </a:endParaRPr>
          </a:p>
          <a:p>
            <a:pPr marL="457200" indent="-457200" eaLnBrk="0" hangingPunct="0"/>
            <a:r>
              <a:rPr lang="en-US" sz="1800" dirty="0">
                <a:latin typeface="Arial" charset="0"/>
              </a:rPr>
              <a:t>write out biggest</a:t>
            </a:r>
            <a:endParaRPr lang="en-US" sz="1800" dirty="0"/>
          </a:p>
        </p:txBody>
      </p:sp>
      <p:cxnSp>
        <p:nvCxnSpPr>
          <p:cNvPr id="29700" name="Straight Arrow Connector 11"/>
          <p:cNvCxnSpPr>
            <a:cxnSpLocks noChangeShapeType="1"/>
          </p:cNvCxnSpPr>
          <p:nvPr/>
        </p:nvCxnSpPr>
        <p:spPr bwMode="auto">
          <a:xfrm>
            <a:off x="3810000" y="5181600"/>
            <a:ext cx="1143000" cy="1588"/>
          </a:xfrm>
          <a:prstGeom prst="straightConnector1">
            <a:avLst/>
          </a:prstGeom>
          <a:noFill/>
          <a:ln w="9525">
            <a:solidFill>
              <a:schemeClr val="tx1"/>
            </a:solidFill>
            <a:round/>
            <a:headEnd/>
            <a:tailEnd type="arrow" w="med" len="med"/>
          </a:ln>
        </p:spPr>
      </p:cxnSp>
      <p:cxnSp>
        <p:nvCxnSpPr>
          <p:cNvPr id="29701" name="Straight Arrow Connector 12"/>
          <p:cNvCxnSpPr>
            <a:cxnSpLocks noChangeShapeType="1"/>
          </p:cNvCxnSpPr>
          <p:nvPr/>
        </p:nvCxnSpPr>
        <p:spPr bwMode="auto">
          <a:xfrm rot="5400000">
            <a:off x="3505201" y="5029200"/>
            <a:ext cx="304800" cy="3175"/>
          </a:xfrm>
          <a:prstGeom prst="straightConnector1">
            <a:avLst/>
          </a:prstGeom>
          <a:noFill/>
          <a:ln w="9525">
            <a:solidFill>
              <a:schemeClr val="tx1"/>
            </a:solidFill>
            <a:round/>
            <a:headEnd/>
            <a:tailEnd type="arrow" w="med" len="med"/>
          </a:ln>
        </p:spPr>
      </p:cxnSp>
      <p:cxnSp>
        <p:nvCxnSpPr>
          <p:cNvPr id="29702" name="Straight Arrow Connector 17"/>
          <p:cNvCxnSpPr>
            <a:cxnSpLocks noChangeShapeType="1"/>
          </p:cNvCxnSpPr>
          <p:nvPr/>
        </p:nvCxnSpPr>
        <p:spPr bwMode="auto">
          <a:xfrm rot="10800000">
            <a:off x="2057400" y="3810000"/>
            <a:ext cx="2895600" cy="1588"/>
          </a:xfrm>
          <a:prstGeom prst="straightConnector1">
            <a:avLst/>
          </a:prstGeom>
          <a:noFill/>
          <a:ln w="9525">
            <a:solidFill>
              <a:schemeClr val="tx1"/>
            </a:solidFill>
            <a:round/>
            <a:headEnd/>
            <a:tailEnd type="arrow" w="med" len="med"/>
          </a:ln>
        </p:spPr>
      </p:cxnSp>
      <p:cxnSp>
        <p:nvCxnSpPr>
          <p:cNvPr id="29703" name="Straight Arrow Connector 19"/>
          <p:cNvCxnSpPr>
            <a:cxnSpLocks noChangeShapeType="1"/>
          </p:cNvCxnSpPr>
          <p:nvPr/>
        </p:nvCxnSpPr>
        <p:spPr bwMode="auto">
          <a:xfrm rot="16200000" flipV="1">
            <a:off x="4267200" y="4495800"/>
            <a:ext cx="1220788" cy="1588"/>
          </a:xfrm>
          <a:prstGeom prst="straightConnector1">
            <a:avLst/>
          </a:prstGeom>
          <a:noFill/>
          <a:ln w="9525">
            <a:solidFill>
              <a:schemeClr val="tx1"/>
            </a:solidFill>
            <a:round/>
            <a:headEnd/>
            <a:tailEnd type="arrow" w="med" len="med"/>
          </a:ln>
        </p:spPr>
      </p:cxnSp>
      <p:sp>
        <p:nvSpPr>
          <p:cNvPr id="25609" name="Rectangle 1033"/>
          <p:cNvSpPr>
            <a:spLocks noChangeArrowheads="1"/>
          </p:cNvSpPr>
          <p:nvPr/>
        </p:nvSpPr>
        <p:spPr bwMode="auto">
          <a:xfrm>
            <a:off x="5562600" y="4038600"/>
            <a:ext cx="2971800" cy="822325"/>
          </a:xfrm>
          <a:prstGeom prst="rect">
            <a:avLst/>
          </a:prstGeom>
          <a:noFill/>
          <a:ln w="9525">
            <a:noFill/>
            <a:miter lim="800000"/>
            <a:headEnd/>
            <a:tailEnd/>
          </a:ln>
        </p:spPr>
        <p:txBody>
          <a:bodyPr>
            <a:prstTxWarp prst="textNoShape">
              <a:avLst/>
            </a:prstTxWarp>
            <a:spAutoFit/>
          </a:bodyPr>
          <a:lstStyle/>
          <a:p>
            <a:pPr eaLnBrk="0" hangingPunct="0">
              <a:buFontTx/>
              <a:buChar char="•"/>
            </a:pPr>
            <a:r>
              <a:rPr lang="en-US" sz="2400" dirty="0">
                <a:solidFill>
                  <a:srgbClr val="0000FF"/>
                </a:solidFill>
                <a:latin typeface="Arial" charset="0"/>
              </a:rPr>
              <a:t>how do we turn this into </a:t>
            </a:r>
            <a:r>
              <a:rPr lang="en-US" sz="2400" dirty="0" err="1">
                <a:solidFill>
                  <a:srgbClr val="0000FF"/>
                </a:solidFill>
                <a:latin typeface="Arial" charset="0"/>
              </a:rPr>
              <a:t>matlab</a:t>
            </a:r>
            <a:r>
              <a:rPr lang="en-US" sz="2400" dirty="0">
                <a:solidFill>
                  <a:srgbClr val="0000FF"/>
                </a:solidFill>
                <a:latin typeface="Arial" charset="0"/>
              </a:rPr>
              <a:t> code?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28600"/>
            <a:ext cx="8458200" cy="685800"/>
          </a:xfrm>
        </p:spPr>
        <p:txBody>
          <a:bodyPr/>
          <a:lstStyle/>
          <a:p>
            <a:pPr eaLnBrk="1" hangingPunct="1"/>
            <a:r>
              <a:rPr lang="en-US" sz="2800" dirty="0">
                <a:solidFill>
                  <a:schemeClr val="tx1"/>
                </a:solidFill>
                <a:latin typeface="Arial" charset="0"/>
                <a:ea typeface="ＭＳ Ｐゴシック" charset="-128"/>
                <a:cs typeface="ＭＳ Ｐゴシック" charset="-128"/>
              </a:rPr>
              <a:t>MATLAB:  Programming elements (overview)</a:t>
            </a:r>
          </a:p>
        </p:txBody>
      </p:sp>
      <p:sp>
        <p:nvSpPr>
          <p:cNvPr id="644099" name="Rectangle 3"/>
          <p:cNvSpPr>
            <a:spLocks noChangeArrowheads="1"/>
          </p:cNvSpPr>
          <p:nvPr/>
        </p:nvSpPr>
        <p:spPr bwMode="auto">
          <a:xfrm>
            <a:off x="152400" y="1169988"/>
            <a:ext cx="8839200" cy="1200329"/>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dirty="0">
                <a:latin typeface="Arial" charset="0"/>
              </a:rPr>
              <a:t>The structure of </a:t>
            </a:r>
            <a:r>
              <a:rPr lang="en-US" sz="1800" dirty="0" smtClean="0">
                <a:latin typeface="Arial" charset="0"/>
              </a:rPr>
              <a:t>MATLAB</a:t>
            </a:r>
          </a:p>
          <a:p>
            <a:pPr marL="457200" indent="-457200" eaLnBrk="0" hangingPunct="0"/>
            <a:endParaRPr lang="en-US" sz="1800" dirty="0">
              <a:latin typeface="Arial" charset="0"/>
            </a:endParaRPr>
          </a:p>
          <a:p>
            <a:pPr marL="457200" indent="-457200" eaLnBrk="0" hangingPunct="0">
              <a:buFont typeface="Arial" charset="0"/>
              <a:buAutoNum type="arabicPeriod"/>
            </a:pPr>
            <a:r>
              <a:rPr lang="en-US" sz="1800" dirty="0">
                <a:latin typeface="Arial" charset="0"/>
              </a:rPr>
              <a:t>Lexical Elements </a:t>
            </a:r>
          </a:p>
          <a:p>
            <a:pPr marL="914400" lvl="1" indent="-457200" eaLnBrk="0" hangingPunct="0">
              <a:buFont typeface="Arial" charset="0"/>
              <a:buNone/>
            </a:pPr>
            <a:r>
              <a:rPr lang="en-US" sz="1800" dirty="0">
                <a:latin typeface="Arial" charset="0"/>
              </a:rPr>
              <a:t>	- building blocks</a:t>
            </a:r>
          </a:p>
        </p:txBody>
      </p:sp>
      <p:sp>
        <p:nvSpPr>
          <p:cNvPr id="644100" name="Rectangle 4"/>
          <p:cNvSpPr>
            <a:spLocks noChangeArrowheads="1"/>
          </p:cNvSpPr>
          <p:nvPr/>
        </p:nvSpPr>
        <p:spPr bwMode="auto">
          <a:xfrm>
            <a:off x="152400" y="3581400"/>
            <a:ext cx="8610600" cy="915988"/>
          </a:xfrm>
          <a:prstGeom prst="rect">
            <a:avLst/>
          </a:prstGeom>
          <a:noFill/>
          <a:ln w="9525">
            <a:noFill/>
            <a:miter lim="800000"/>
            <a:headEnd/>
            <a:tailEnd/>
          </a:ln>
        </p:spPr>
        <p:txBody>
          <a:bodyPr>
            <a:prstTxWarp prst="textNoShape">
              <a:avLst/>
            </a:prstTxWarp>
            <a:spAutoFit/>
          </a:bodyPr>
          <a:lstStyle/>
          <a:p>
            <a:pPr marL="457200" indent="-457200" eaLnBrk="0" hangingPunct="0"/>
            <a:r>
              <a:rPr lang="en-US" sz="1800">
                <a:latin typeface="Arial" charset="0"/>
              </a:rPr>
              <a:t>	</a:t>
            </a:r>
          </a:p>
          <a:p>
            <a:pPr marL="457200" indent="-457200" eaLnBrk="0" hangingPunct="0">
              <a:buFont typeface="Arial" charset="0"/>
              <a:buAutoNum type="arabicPeriod" startAt="2"/>
            </a:pPr>
            <a:r>
              <a:rPr lang="en-US" sz="1800">
                <a:latin typeface="Arial" charset="0"/>
              </a:rPr>
              <a:t>Syntax 	</a:t>
            </a:r>
          </a:p>
          <a:p>
            <a:pPr marL="457200" indent="-457200" eaLnBrk="0" hangingPunct="0">
              <a:buFont typeface="Arial" charset="0"/>
              <a:buNone/>
            </a:pPr>
            <a:r>
              <a:rPr lang="en-US" sz="1800">
                <a:latin typeface="Arial" charset="0"/>
              </a:rPr>
              <a:t>		- set of rules to combine lexical elements into legitimate constructs</a:t>
            </a:r>
            <a:endParaRPr lang="en-US" sz="1600">
              <a:latin typeface="Arial" charset="0"/>
            </a:endParaRPr>
          </a:p>
        </p:txBody>
      </p:sp>
      <p:sp>
        <p:nvSpPr>
          <p:cNvPr id="31749" name="AutoShape 1029"/>
          <p:cNvSpPr>
            <a:spLocks noChangeArrowheads="1"/>
          </p:cNvSpPr>
          <p:nvPr/>
        </p:nvSpPr>
        <p:spPr bwMode="auto">
          <a:xfrm>
            <a:off x="5715000" y="2438400"/>
            <a:ext cx="2743200" cy="685800"/>
          </a:xfrm>
          <a:prstGeom prst="roundRect">
            <a:avLst>
              <a:gd name="adj" fmla="val 16667"/>
            </a:avLst>
          </a:prstGeom>
          <a:noFill/>
          <a:ln w="9525">
            <a:noFill/>
            <a:round/>
            <a:headEnd/>
            <a:tailEnd/>
          </a:ln>
        </p:spPr>
        <p:txBody>
          <a:bodyPr wrap="none" anchor="ctr">
            <a:prstTxWarp prst="textNoShape">
              <a:avLst/>
            </a:prstTxWarp>
          </a:bodyPr>
          <a:lstStyle/>
          <a:p>
            <a:pPr eaLnBrk="0" hangingPunct="0"/>
            <a:endParaRPr lang="en-US"/>
          </a:p>
        </p:txBody>
      </p:sp>
      <p:sp>
        <p:nvSpPr>
          <p:cNvPr id="27656" name="Text Box 1032"/>
          <p:cNvSpPr txBox="1">
            <a:spLocks noChangeArrowheads="1"/>
          </p:cNvSpPr>
          <p:nvPr/>
        </p:nvSpPr>
        <p:spPr bwMode="auto">
          <a:xfrm>
            <a:off x="609600" y="2362200"/>
            <a:ext cx="8305800" cy="581025"/>
          </a:xfrm>
          <a:prstGeom prst="rect">
            <a:avLst/>
          </a:prstGeom>
          <a:noFill/>
          <a:ln w="9525">
            <a:noFill/>
            <a:miter lim="800000"/>
            <a:headEnd/>
            <a:tailEnd/>
          </a:ln>
        </p:spPr>
        <p:txBody>
          <a:bodyPr>
            <a:prstTxWarp prst="textNoShape">
              <a:avLst/>
            </a:prstTxWarp>
            <a:spAutoFit/>
          </a:bodyPr>
          <a:lstStyle/>
          <a:p>
            <a:pPr eaLnBrk="0" hangingPunct="0">
              <a:buFont typeface="Arial" charset="0"/>
              <a:buNone/>
            </a:pPr>
            <a:r>
              <a:rPr lang="en-US" sz="1600" u="sng" dirty="0">
                <a:solidFill>
                  <a:srgbClr val="FF0000"/>
                </a:solidFill>
                <a:latin typeface="Arial" charset="0"/>
              </a:rPr>
              <a:t>Programming language</a:t>
            </a:r>
            <a:r>
              <a:rPr lang="en-US" sz="1600" dirty="0">
                <a:latin typeface="Arial" charset="0"/>
              </a:rPr>
              <a:t>			</a:t>
            </a:r>
          </a:p>
          <a:p>
            <a:pPr eaLnBrk="0" hangingPunct="0"/>
            <a:r>
              <a:rPr lang="en-US" sz="1600" dirty="0">
                <a:solidFill>
                  <a:srgbClr val="FF0000"/>
                </a:solidFill>
                <a:latin typeface="Arial" charset="0"/>
              </a:rPr>
              <a:t>names, operators, special characters</a:t>
            </a:r>
            <a:r>
              <a:rPr lang="en-US" sz="1600" dirty="0">
                <a:latin typeface="Arial" charset="0"/>
              </a:rPr>
              <a:t> 		</a:t>
            </a:r>
            <a:endParaRPr lang="en-US" sz="1600" dirty="0">
              <a:solidFill>
                <a:schemeClr val="hlink"/>
              </a:solidFill>
              <a:latin typeface="Arial" charset="0"/>
            </a:endParaRPr>
          </a:p>
        </p:txBody>
      </p:sp>
      <p:sp>
        <p:nvSpPr>
          <p:cNvPr id="27657" name="Rectangle 1033"/>
          <p:cNvSpPr>
            <a:spLocks noChangeArrowheads="1"/>
          </p:cNvSpPr>
          <p:nvPr/>
        </p:nvSpPr>
        <p:spPr bwMode="auto">
          <a:xfrm>
            <a:off x="600075" y="4899025"/>
            <a:ext cx="4800600" cy="830263"/>
          </a:xfrm>
          <a:prstGeom prst="rect">
            <a:avLst/>
          </a:prstGeom>
          <a:noFill/>
          <a:ln w="9525">
            <a:noFill/>
            <a:miter lim="800000"/>
            <a:headEnd/>
            <a:tailEnd/>
          </a:ln>
        </p:spPr>
        <p:txBody>
          <a:bodyPr wrap="none">
            <a:prstTxWarp prst="textNoShape">
              <a:avLst/>
            </a:prstTxWarp>
            <a:spAutoFit/>
          </a:bodyPr>
          <a:lstStyle/>
          <a:p>
            <a:pPr eaLnBrk="0" hangingPunct="0">
              <a:buFont typeface="Arial" charset="0"/>
              <a:buNone/>
            </a:pPr>
            <a:r>
              <a:rPr lang="en-US" sz="1600" u="sng">
                <a:solidFill>
                  <a:srgbClr val="FF0000"/>
                </a:solidFill>
                <a:latin typeface="Arial" charset="0"/>
              </a:rPr>
              <a:t>Programming language</a:t>
            </a:r>
            <a:r>
              <a:rPr lang="en-US" sz="1600">
                <a:latin typeface="Arial" charset="0"/>
              </a:rPr>
              <a:t>		     </a:t>
            </a:r>
          </a:p>
          <a:p>
            <a:pPr eaLnBrk="0" hangingPunct="0"/>
            <a:r>
              <a:rPr lang="en-US" sz="1600">
                <a:solidFill>
                  <a:srgbClr val="FF0000"/>
                </a:solidFill>
                <a:latin typeface="Arial" charset="0"/>
              </a:rPr>
              <a:t>how to build expressions, statements,</a:t>
            </a:r>
            <a:r>
              <a:rPr lang="en-US" sz="1600">
                <a:latin typeface="Arial" charset="0"/>
              </a:rPr>
              <a:t> 		     </a:t>
            </a:r>
          </a:p>
          <a:p>
            <a:pPr eaLnBrk="0" hangingPunct="0"/>
            <a:r>
              <a:rPr lang="en-US" sz="1600">
                <a:solidFill>
                  <a:srgbClr val="FF0000"/>
                </a:solidFill>
                <a:latin typeface="Arial" charset="0"/>
              </a:rPr>
              <a:t>functions &amp; programs</a:t>
            </a:r>
            <a:r>
              <a:rPr lang="en-US" sz="1600">
                <a:latin typeface="Arial" charset="0"/>
              </a:rPr>
              <a:t>			     </a:t>
            </a:r>
            <a:endParaRPr lang="en-US" sz="1600">
              <a:solidFill>
                <a:schemeClr val="hlink"/>
              </a:solidFill>
              <a:latin typeface="Arial" charset="0"/>
            </a:endParaRPr>
          </a:p>
        </p:txBody>
      </p:sp>
      <p:sp>
        <p:nvSpPr>
          <p:cNvPr id="27658" name="Rectangle 1034"/>
          <p:cNvSpPr>
            <a:spLocks noChangeArrowheads="1"/>
          </p:cNvSpPr>
          <p:nvPr/>
        </p:nvSpPr>
        <p:spPr bwMode="auto">
          <a:xfrm>
            <a:off x="4953000" y="2314575"/>
            <a:ext cx="2747963" cy="581025"/>
          </a:xfrm>
          <a:prstGeom prst="rect">
            <a:avLst/>
          </a:prstGeom>
          <a:noFill/>
          <a:ln w="9525">
            <a:noFill/>
            <a:miter lim="800000"/>
            <a:headEnd/>
            <a:tailEnd/>
          </a:ln>
        </p:spPr>
        <p:txBody>
          <a:bodyPr wrap="none">
            <a:prstTxWarp prst="textNoShape">
              <a:avLst/>
            </a:prstTxWarp>
            <a:spAutoFit/>
          </a:bodyPr>
          <a:lstStyle/>
          <a:p>
            <a:pPr eaLnBrk="0" hangingPunct="0"/>
            <a:r>
              <a:rPr lang="en-US" sz="1600" u="sng">
                <a:solidFill>
                  <a:schemeClr val="hlink"/>
                </a:solidFill>
                <a:latin typeface="Arial" charset="0"/>
              </a:rPr>
              <a:t>Human Language</a:t>
            </a:r>
          </a:p>
          <a:p>
            <a:pPr eaLnBrk="0" hangingPunct="0"/>
            <a:r>
              <a:rPr lang="en-US" sz="1600">
                <a:solidFill>
                  <a:schemeClr val="hlink"/>
                </a:solidFill>
                <a:latin typeface="Arial" charset="0"/>
              </a:rPr>
              <a:t>words, symbols, punctuation</a:t>
            </a:r>
          </a:p>
        </p:txBody>
      </p:sp>
      <p:sp>
        <p:nvSpPr>
          <p:cNvPr id="27659" name="Rectangle 1035"/>
          <p:cNvSpPr>
            <a:spLocks noChangeArrowheads="1"/>
          </p:cNvSpPr>
          <p:nvPr/>
        </p:nvSpPr>
        <p:spPr bwMode="auto">
          <a:xfrm>
            <a:off x="4930775" y="4876800"/>
            <a:ext cx="3527425" cy="581025"/>
          </a:xfrm>
          <a:prstGeom prst="rect">
            <a:avLst/>
          </a:prstGeom>
          <a:noFill/>
          <a:ln w="9525">
            <a:noFill/>
            <a:miter lim="800000"/>
            <a:headEnd/>
            <a:tailEnd/>
          </a:ln>
        </p:spPr>
        <p:txBody>
          <a:bodyPr wrap="none">
            <a:prstTxWarp prst="textNoShape">
              <a:avLst/>
            </a:prstTxWarp>
            <a:spAutoFit/>
          </a:bodyPr>
          <a:lstStyle/>
          <a:p>
            <a:pPr eaLnBrk="0" hangingPunct="0"/>
            <a:r>
              <a:rPr lang="en-US" sz="1600" u="sng">
                <a:solidFill>
                  <a:schemeClr val="hlink"/>
                </a:solidFill>
                <a:latin typeface="Arial" charset="0"/>
              </a:rPr>
              <a:t>Human Language</a:t>
            </a:r>
          </a:p>
          <a:p>
            <a:pPr eaLnBrk="0" hangingPunct="0"/>
            <a:r>
              <a:rPr lang="en-US" sz="1600">
                <a:solidFill>
                  <a:schemeClr val="hlink"/>
                </a:solidFill>
                <a:latin typeface="Arial" charset="0"/>
              </a:rPr>
              <a:t>how to build sentences &amp; paragraphs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4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6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p:bldP spid="644100" grpId="0"/>
      <p:bldP spid="27656" grpId="1"/>
      <p:bldP spid="27657" grpId="0"/>
      <p:bldP spid="27658" grpId="0"/>
      <p:bldP spid="276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Lexical Elements (Building Blocks)</a:t>
            </a:r>
          </a:p>
        </p:txBody>
      </p:sp>
      <p:sp>
        <p:nvSpPr>
          <p:cNvPr id="33796" name="Rectangle 3"/>
          <p:cNvSpPr>
            <a:spLocks noChangeArrowheads="1"/>
          </p:cNvSpPr>
          <p:nvPr/>
        </p:nvSpPr>
        <p:spPr bwMode="auto">
          <a:xfrm>
            <a:off x="152400" y="1066800"/>
            <a:ext cx="8839200" cy="1100138"/>
          </a:xfrm>
          <a:prstGeom prst="rect">
            <a:avLst/>
          </a:prstGeom>
          <a:noFill/>
          <a:ln w="9525">
            <a:noFill/>
            <a:miter lim="800000"/>
            <a:headEnd/>
            <a:tailEnd/>
          </a:ln>
        </p:spPr>
        <p:txBody>
          <a:bodyPr>
            <a:prstTxWarp prst="textNoShape">
              <a:avLst/>
            </a:prstTxWarp>
            <a:spAutoFit/>
          </a:bodyPr>
          <a:lstStyle/>
          <a:p>
            <a:pPr marL="457200" indent="-457200" eaLnBrk="0" hangingPunct="0">
              <a:buFont typeface="Arial" charset="0"/>
              <a:buAutoNum type="arabicPeriod"/>
            </a:pPr>
            <a:r>
              <a:rPr lang="en-US" sz="1800">
                <a:latin typeface="Arial" charset="0"/>
              </a:rPr>
              <a:t>Names</a:t>
            </a:r>
          </a:p>
          <a:p>
            <a:pPr marL="914400" lvl="1" indent="-457200" eaLnBrk="0" hangingPunct="0">
              <a:buFont typeface="Arial" charset="0"/>
              <a:buAutoNum type="alphaLcParenR"/>
            </a:pPr>
            <a:r>
              <a:rPr lang="en-US" sz="1600">
                <a:latin typeface="Arial" charset="0"/>
              </a:rPr>
              <a:t>Variable names:		</a:t>
            </a:r>
          </a:p>
          <a:p>
            <a:pPr marL="914400" lvl="1" indent="-457200" eaLnBrk="0" hangingPunct="0">
              <a:buFont typeface="Arial" charset="0"/>
              <a:buAutoNum type="alphaLcParenR"/>
            </a:pPr>
            <a:r>
              <a:rPr lang="en-US" sz="1600">
                <a:latin typeface="Arial" charset="0"/>
              </a:rPr>
              <a:t>Reserved words:		</a:t>
            </a:r>
          </a:p>
          <a:p>
            <a:pPr marL="914400" lvl="1" indent="-457200" eaLnBrk="0" hangingPunct="0">
              <a:buFont typeface="Arial" charset="0"/>
              <a:buAutoNum type="alphaLcParenR"/>
            </a:pPr>
            <a:r>
              <a:rPr lang="en-US" sz="1600">
                <a:latin typeface="Arial" charset="0"/>
              </a:rPr>
              <a:t>Function names:		</a:t>
            </a:r>
          </a:p>
        </p:txBody>
      </p:sp>
      <p:sp>
        <p:nvSpPr>
          <p:cNvPr id="656388" name="Rectangle 4"/>
          <p:cNvSpPr>
            <a:spLocks noChangeArrowheads="1"/>
          </p:cNvSpPr>
          <p:nvPr/>
        </p:nvSpPr>
        <p:spPr bwMode="auto">
          <a:xfrm>
            <a:off x="152400" y="2438400"/>
            <a:ext cx="8153400" cy="1924050"/>
          </a:xfrm>
          <a:prstGeom prst="rect">
            <a:avLst/>
          </a:prstGeom>
          <a:noFill/>
          <a:ln w="9525">
            <a:noFill/>
            <a:miter lim="800000"/>
            <a:headEnd/>
            <a:tailEnd/>
          </a:ln>
        </p:spPr>
        <p:txBody>
          <a:bodyPr wrap="square">
            <a:prstTxWarp prst="textNoShape">
              <a:avLst/>
            </a:prstTxWarp>
            <a:spAutoFit/>
          </a:bodyPr>
          <a:lstStyle/>
          <a:p>
            <a:pPr marL="914400" lvl="1" indent="-457200" eaLnBrk="0" hangingPunct="0">
              <a:buFont typeface="Arial" charset="0"/>
              <a:buNone/>
            </a:pPr>
            <a:endParaRPr lang="en-US" sz="1800" dirty="0">
              <a:latin typeface="Arial" charset="0"/>
            </a:endParaRPr>
          </a:p>
          <a:p>
            <a:pPr marL="457200" indent="-457200" eaLnBrk="0" hangingPunct="0">
              <a:buFont typeface="Arial" charset="0"/>
              <a:buNone/>
            </a:pPr>
            <a:r>
              <a:rPr lang="en-US" sz="1800" dirty="0">
                <a:latin typeface="Arial" charset="0"/>
              </a:rPr>
              <a:t>2.	Operators</a:t>
            </a:r>
          </a:p>
          <a:p>
            <a:pPr marL="914400" lvl="1" indent="-457200" eaLnBrk="0" hangingPunct="0">
              <a:buFont typeface="Arial" charset="0"/>
              <a:buAutoNum type="alphaLcParenR"/>
            </a:pPr>
            <a:r>
              <a:rPr lang="en-US" sz="1600" dirty="0">
                <a:latin typeface="Arial" charset="0"/>
              </a:rPr>
              <a:t>Logical:			</a:t>
            </a:r>
          </a:p>
          <a:p>
            <a:pPr marL="914400" lvl="1" indent="-457200" eaLnBrk="0" hangingPunct="0">
              <a:buFont typeface="Arial" charset="0"/>
              <a:buAutoNum type="alphaLcParenR"/>
            </a:pPr>
            <a:r>
              <a:rPr lang="en-US" sz="1600" dirty="0">
                <a:latin typeface="Arial" charset="0"/>
              </a:rPr>
              <a:t>Arithmetic:		</a:t>
            </a:r>
          </a:p>
          <a:p>
            <a:pPr marL="914400" lvl="1" indent="-457200" eaLnBrk="0" hangingPunct="0">
              <a:buFont typeface="Arial" charset="0"/>
              <a:buAutoNum type="alphaLcParenR"/>
            </a:pPr>
            <a:r>
              <a:rPr lang="en-US" sz="1600" dirty="0">
                <a:latin typeface="Arial" charset="0"/>
              </a:rPr>
              <a:t>Relational:		</a:t>
            </a:r>
          </a:p>
          <a:p>
            <a:pPr marL="914400" lvl="1" indent="-457200" eaLnBrk="0" hangingPunct="0">
              <a:buFont typeface="Arial" charset="0"/>
              <a:buNone/>
            </a:pPr>
            <a:endParaRPr lang="en-US" sz="1800" dirty="0">
              <a:latin typeface="Arial" charset="0"/>
            </a:endParaRPr>
          </a:p>
          <a:p>
            <a:pPr marL="914400" lvl="1" indent="-457200" eaLnBrk="0" hangingPunct="0">
              <a:buFont typeface="Arial" charset="0"/>
              <a:buNone/>
            </a:pPr>
            <a:endParaRPr lang="en-US" sz="1800" dirty="0">
              <a:latin typeface="Arial" charset="0"/>
            </a:endParaRPr>
          </a:p>
        </p:txBody>
      </p:sp>
      <p:sp>
        <p:nvSpPr>
          <p:cNvPr id="29702" name="Rectangle 1030"/>
          <p:cNvSpPr>
            <a:spLocks noChangeArrowheads="1"/>
          </p:cNvSpPr>
          <p:nvPr/>
        </p:nvSpPr>
        <p:spPr bwMode="auto">
          <a:xfrm>
            <a:off x="3733800" y="1828800"/>
            <a:ext cx="2657475" cy="336550"/>
          </a:xfrm>
          <a:prstGeom prst="rect">
            <a:avLst/>
          </a:prstGeom>
          <a:noFill/>
          <a:ln w="9525">
            <a:noFill/>
            <a:miter lim="800000"/>
            <a:headEnd/>
            <a:tailEnd/>
          </a:ln>
        </p:spPr>
        <p:txBody>
          <a:bodyPr wrap="none">
            <a:prstTxWarp prst="textNoShape">
              <a:avLst/>
            </a:prstTxWarp>
            <a:spAutoFit/>
          </a:bodyPr>
          <a:lstStyle/>
          <a:p>
            <a:pPr eaLnBrk="0" hangingPunct="0"/>
            <a:r>
              <a:rPr lang="en-US" sz="1600">
                <a:solidFill>
                  <a:schemeClr val="hlink"/>
                </a:solidFill>
                <a:latin typeface="Arial" charset="0"/>
              </a:rPr>
              <a:t>sequences of code; </a:t>
            </a:r>
            <a:r>
              <a:rPr lang="en-US" sz="1600">
                <a:solidFill>
                  <a:srgbClr val="FF0000"/>
                </a:solidFill>
                <a:latin typeface="Arial" charset="0"/>
              </a:rPr>
              <a:t>e.g. sin</a:t>
            </a:r>
          </a:p>
        </p:txBody>
      </p:sp>
      <p:sp>
        <p:nvSpPr>
          <p:cNvPr id="29703" name="Rectangle 1031"/>
          <p:cNvSpPr>
            <a:spLocks noChangeArrowheads="1"/>
          </p:cNvSpPr>
          <p:nvPr/>
        </p:nvSpPr>
        <p:spPr bwMode="auto">
          <a:xfrm>
            <a:off x="3733800" y="1600200"/>
            <a:ext cx="4973638" cy="336550"/>
          </a:xfrm>
          <a:prstGeom prst="rect">
            <a:avLst/>
          </a:prstGeom>
          <a:noFill/>
          <a:ln w="9525">
            <a:noFill/>
            <a:miter lim="800000"/>
            <a:headEnd/>
            <a:tailEnd/>
          </a:ln>
        </p:spPr>
        <p:txBody>
          <a:bodyPr wrap="none">
            <a:prstTxWarp prst="textNoShape">
              <a:avLst/>
            </a:prstTxWarp>
            <a:spAutoFit/>
          </a:bodyPr>
          <a:lstStyle/>
          <a:p>
            <a:pPr eaLnBrk="0" hangingPunct="0"/>
            <a:r>
              <a:rPr lang="en-US" sz="1600">
                <a:solidFill>
                  <a:schemeClr val="hlink"/>
                </a:solidFill>
                <a:latin typeface="Arial" charset="0"/>
              </a:rPr>
              <a:t>have a special meaning, cannot be redefined; </a:t>
            </a:r>
            <a:r>
              <a:rPr lang="en-US" sz="1600">
                <a:solidFill>
                  <a:srgbClr val="FF0000"/>
                </a:solidFill>
                <a:latin typeface="Arial" charset="0"/>
              </a:rPr>
              <a:t>e.g. for</a:t>
            </a:r>
          </a:p>
        </p:txBody>
      </p:sp>
      <p:sp>
        <p:nvSpPr>
          <p:cNvPr id="29704" name="Rectangle 1032"/>
          <p:cNvSpPr>
            <a:spLocks noChangeArrowheads="1"/>
          </p:cNvSpPr>
          <p:nvPr/>
        </p:nvSpPr>
        <p:spPr bwMode="auto">
          <a:xfrm>
            <a:off x="3733800" y="1339850"/>
            <a:ext cx="4521200" cy="336550"/>
          </a:xfrm>
          <a:prstGeom prst="rect">
            <a:avLst/>
          </a:prstGeom>
          <a:noFill/>
          <a:ln w="9525">
            <a:noFill/>
            <a:miter lim="800000"/>
            <a:headEnd/>
            <a:tailEnd/>
          </a:ln>
        </p:spPr>
        <p:txBody>
          <a:bodyPr wrap="none">
            <a:prstTxWarp prst="textNoShape">
              <a:avLst/>
            </a:prstTxWarp>
            <a:spAutoFit/>
          </a:bodyPr>
          <a:lstStyle/>
          <a:p>
            <a:pPr eaLnBrk="0" hangingPunct="0"/>
            <a:r>
              <a:rPr lang="en-US" sz="1600">
                <a:solidFill>
                  <a:schemeClr val="hlink"/>
                </a:solidFill>
                <a:latin typeface="Arial" charset="0"/>
              </a:rPr>
              <a:t>store data: </a:t>
            </a:r>
            <a:r>
              <a:rPr lang="en-US" sz="1600">
                <a:solidFill>
                  <a:srgbClr val="FF0000"/>
                </a:solidFill>
                <a:latin typeface="Arial" charset="0"/>
              </a:rPr>
              <a:t>e.g., our user-defined variable: mag1</a:t>
            </a:r>
          </a:p>
        </p:txBody>
      </p:sp>
      <p:sp>
        <p:nvSpPr>
          <p:cNvPr id="29705" name="Rectangle 1033"/>
          <p:cNvSpPr>
            <a:spLocks noChangeArrowheads="1"/>
          </p:cNvSpPr>
          <p:nvPr/>
        </p:nvSpPr>
        <p:spPr bwMode="auto">
          <a:xfrm>
            <a:off x="3429000" y="2938046"/>
            <a:ext cx="4775802" cy="338554"/>
          </a:xfrm>
          <a:prstGeom prst="rect">
            <a:avLst/>
          </a:prstGeom>
          <a:noFill/>
          <a:ln w="9525">
            <a:noFill/>
            <a:miter lim="800000"/>
            <a:headEnd/>
            <a:tailEnd/>
          </a:ln>
        </p:spPr>
        <p:txBody>
          <a:bodyPr wrap="square">
            <a:prstTxWarp prst="textNoShape">
              <a:avLst/>
            </a:prstTxWarp>
            <a:spAutoFit/>
          </a:bodyPr>
          <a:lstStyle/>
          <a:p>
            <a:pPr algn="just" eaLnBrk="0" hangingPunct="0"/>
            <a:r>
              <a:rPr lang="en-US" sz="1600" dirty="0">
                <a:solidFill>
                  <a:schemeClr val="hlink"/>
                </a:solidFill>
                <a:latin typeface="Arial" charset="0"/>
              </a:rPr>
              <a:t>e.g.,   </a:t>
            </a:r>
            <a:r>
              <a:rPr lang="en-US" sz="1600" dirty="0" smtClean="0">
                <a:solidFill>
                  <a:schemeClr val="hlink"/>
                </a:solidFill>
                <a:latin typeface="Arial" charset="0"/>
              </a:rPr>
              <a:t>&amp;&amp;</a:t>
            </a:r>
            <a:r>
              <a:rPr lang="en-US" sz="1600" dirty="0">
                <a:solidFill>
                  <a:schemeClr val="hlink"/>
                </a:solidFill>
                <a:latin typeface="Arial" charset="0"/>
              </a:rPr>
              <a:t>	</a:t>
            </a:r>
            <a:r>
              <a:rPr lang="en-US" sz="1600" dirty="0" smtClean="0">
                <a:solidFill>
                  <a:schemeClr val="hlink"/>
                </a:solidFill>
                <a:latin typeface="Arial" charset="0"/>
              </a:rPr>
              <a:t>		</a:t>
            </a:r>
            <a:r>
              <a:rPr lang="en-US" sz="1600" dirty="0" smtClean="0">
                <a:solidFill>
                  <a:srgbClr val="000000"/>
                </a:solidFill>
                <a:latin typeface="Arial" charset="0"/>
              </a:rPr>
              <a:t>text p. 20</a:t>
            </a:r>
            <a:r>
              <a:rPr lang="en-US" sz="1600" dirty="0" smtClean="0">
                <a:solidFill>
                  <a:schemeClr val="hlink"/>
                </a:solidFill>
                <a:latin typeface="Arial" charset="0"/>
              </a:rPr>
              <a:t>	</a:t>
            </a:r>
            <a:r>
              <a:rPr lang="en-US" sz="1600" dirty="0" smtClean="0">
                <a:latin typeface="Arial" charset="0"/>
              </a:rPr>
              <a:t> </a:t>
            </a:r>
            <a:endParaRPr lang="en-US" sz="1600" dirty="0">
              <a:latin typeface="Arial" charset="0"/>
            </a:endParaRPr>
          </a:p>
        </p:txBody>
      </p:sp>
      <p:sp>
        <p:nvSpPr>
          <p:cNvPr id="29706" name="Rectangle 1034"/>
          <p:cNvSpPr>
            <a:spLocks noChangeArrowheads="1"/>
          </p:cNvSpPr>
          <p:nvPr/>
        </p:nvSpPr>
        <p:spPr bwMode="auto">
          <a:xfrm>
            <a:off x="3429000" y="3166646"/>
            <a:ext cx="5029200" cy="338554"/>
          </a:xfrm>
          <a:prstGeom prst="rect">
            <a:avLst/>
          </a:prstGeom>
          <a:noFill/>
          <a:ln w="9525">
            <a:noFill/>
            <a:miter lim="800000"/>
            <a:headEnd/>
            <a:tailEnd/>
          </a:ln>
        </p:spPr>
        <p:txBody>
          <a:bodyPr wrap="square">
            <a:prstTxWarp prst="textNoShape">
              <a:avLst/>
            </a:prstTxWarp>
            <a:spAutoFit/>
          </a:bodyPr>
          <a:lstStyle/>
          <a:p>
            <a:pPr algn="just" eaLnBrk="0" hangingPunct="0"/>
            <a:r>
              <a:rPr lang="en-US" sz="1600" dirty="0">
                <a:solidFill>
                  <a:schemeClr val="hlink"/>
                </a:solidFill>
                <a:latin typeface="Arial" charset="0"/>
              </a:rPr>
              <a:t>e.g.,   +, -, *, </a:t>
            </a:r>
            <a:r>
              <a:rPr lang="en-US" sz="1600" dirty="0" smtClean="0">
                <a:solidFill>
                  <a:schemeClr val="hlink"/>
                </a:solidFill>
                <a:latin typeface="Arial" charset="0"/>
              </a:rPr>
              <a:t>/		</a:t>
            </a:r>
            <a:r>
              <a:rPr lang="en-US" sz="1600" dirty="0" smtClean="0">
                <a:solidFill>
                  <a:srgbClr val="000000"/>
                </a:solidFill>
                <a:latin typeface="Arial" charset="0"/>
              </a:rPr>
              <a:t>text p. 12-13</a:t>
            </a:r>
            <a:endParaRPr lang="en-US" sz="1600" dirty="0">
              <a:solidFill>
                <a:srgbClr val="000000"/>
              </a:solidFill>
              <a:latin typeface="Arial" charset="0"/>
            </a:endParaRPr>
          </a:p>
        </p:txBody>
      </p:sp>
      <p:sp>
        <p:nvSpPr>
          <p:cNvPr id="29707" name="Rectangle 1035"/>
          <p:cNvSpPr>
            <a:spLocks noChangeArrowheads="1"/>
          </p:cNvSpPr>
          <p:nvPr/>
        </p:nvSpPr>
        <p:spPr bwMode="auto">
          <a:xfrm>
            <a:off x="3429000" y="3397250"/>
            <a:ext cx="4267200" cy="338554"/>
          </a:xfrm>
          <a:prstGeom prst="rect">
            <a:avLst/>
          </a:prstGeom>
          <a:noFill/>
          <a:ln w="9525">
            <a:noFill/>
            <a:miter lim="800000"/>
            <a:headEnd/>
            <a:tailEnd/>
          </a:ln>
        </p:spPr>
        <p:txBody>
          <a:bodyPr wrap="square">
            <a:prstTxWarp prst="textNoShape">
              <a:avLst/>
            </a:prstTxWarp>
            <a:spAutoFit/>
          </a:bodyPr>
          <a:lstStyle/>
          <a:p>
            <a:pPr algn="just" eaLnBrk="0" hangingPunct="0"/>
            <a:r>
              <a:rPr lang="en-US" sz="1600" dirty="0">
                <a:solidFill>
                  <a:schemeClr val="hlink"/>
                </a:solidFill>
                <a:latin typeface="Arial" charset="0"/>
              </a:rPr>
              <a:t>e.g.,   &gt;, &gt;=, &lt;, &lt;</a:t>
            </a:r>
            <a:r>
              <a:rPr lang="en-US" sz="1600" dirty="0" smtClean="0">
                <a:solidFill>
                  <a:schemeClr val="hlink"/>
                </a:solidFill>
                <a:latin typeface="Arial" charset="0"/>
              </a:rPr>
              <a:t>=		</a:t>
            </a:r>
            <a:r>
              <a:rPr lang="en-US" sz="1600" dirty="0" smtClean="0">
                <a:solidFill>
                  <a:srgbClr val="000000"/>
                </a:solidFill>
                <a:latin typeface="Arial" charset="0"/>
              </a:rPr>
              <a:t>text p. 19</a:t>
            </a:r>
          </a:p>
        </p:txBody>
      </p:sp>
      <p:sp>
        <p:nvSpPr>
          <p:cNvPr id="29708" name="Rectangle 1036"/>
          <p:cNvSpPr>
            <a:spLocks noChangeArrowheads="1"/>
          </p:cNvSpPr>
          <p:nvPr/>
        </p:nvSpPr>
        <p:spPr bwMode="auto">
          <a:xfrm>
            <a:off x="96043" y="4151720"/>
            <a:ext cx="8466138" cy="915987"/>
          </a:xfrm>
          <a:prstGeom prst="rect">
            <a:avLst/>
          </a:prstGeom>
          <a:noFill/>
          <a:ln w="9525">
            <a:noFill/>
            <a:miter lim="800000"/>
            <a:headEnd/>
            <a:tailEnd/>
          </a:ln>
        </p:spPr>
        <p:txBody>
          <a:bodyPr wrap="none">
            <a:prstTxWarp prst="textNoShape">
              <a:avLst/>
            </a:prstTxWarp>
            <a:spAutoFit/>
          </a:bodyPr>
          <a:lstStyle/>
          <a:p>
            <a:pPr marL="1066800" lvl="1" indent="-609600" eaLnBrk="0" hangingPunct="0">
              <a:buFont typeface="Arial" charset="0"/>
              <a:buNone/>
            </a:pPr>
            <a:endParaRPr lang="en-US" sz="1800" dirty="0">
              <a:latin typeface="Arial" charset="0"/>
            </a:endParaRPr>
          </a:p>
          <a:p>
            <a:pPr marL="609600" indent="-609600" eaLnBrk="0" hangingPunct="0">
              <a:buFont typeface="Arial" charset="0"/>
              <a:buAutoNum type="arabicPeriod" startAt="3"/>
            </a:pPr>
            <a:r>
              <a:rPr lang="en-US" sz="1800" dirty="0">
                <a:latin typeface="Arial" charset="0"/>
              </a:rPr>
              <a:t>Special characters:	keyboard characters with special meaning in MATLAB.</a:t>
            </a:r>
            <a:endParaRPr lang="en-US" sz="1600" dirty="0">
              <a:latin typeface="Arial" charset="0"/>
            </a:endParaRPr>
          </a:p>
          <a:p>
            <a:pPr marL="1066800" lvl="1" indent="-609600" eaLnBrk="0" hangingPunct="0">
              <a:buFont typeface="Arial" charset="0"/>
              <a:buNone/>
            </a:pPr>
            <a:r>
              <a:rPr lang="en-US" sz="1600" dirty="0">
                <a:latin typeface="Arial" charset="0"/>
              </a:rPr>
              <a:t>	e.g.,  </a:t>
            </a:r>
            <a:r>
              <a:rPr lang="en-US" sz="1600" dirty="0" smtClean="0">
                <a:latin typeface="Arial" charset="0"/>
              </a:rPr>
              <a:t>;    </a:t>
            </a:r>
            <a:r>
              <a:rPr lang="en-US" sz="1600" dirty="0">
                <a:latin typeface="Arial" charset="0"/>
              </a:rPr>
              <a:t>{}    ()</a:t>
            </a:r>
            <a:r>
              <a:rPr lang="en-US" sz="1800" dirty="0">
                <a:latin typeface="Arial"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70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970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97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63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9705"/>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970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97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p:bldP spid="29702" grpId="1"/>
      <p:bldP spid="29703" grpId="1"/>
      <p:bldP spid="29704" grpId="1"/>
      <p:bldP spid="29705" grpId="1"/>
      <p:bldP spid="29706" grpId="1"/>
      <p:bldP spid="29707" grpId="1"/>
      <p:bldP spid="2970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228600"/>
            <a:ext cx="8458200" cy="685800"/>
          </a:xfrm>
        </p:spPr>
        <p:txBody>
          <a:bodyPr/>
          <a:lstStyle/>
          <a:p>
            <a:pPr eaLnBrk="1" hangingPunct="1"/>
            <a:r>
              <a:rPr lang="en-US" sz="2800">
                <a:solidFill>
                  <a:schemeClr val="tx1"/>
                </a:solidFill>
                <a:latin typeface="Arial" charset="0"/>
                <a:ea typeface="ＭＳ Ｐゴシック" charset="-128"/>
                <a:cs typeface="ＭＳ Ｐゴシック" charset="-128"/>
              </a:rPr>
              <a:t>Lexical Elements (Building Blocks)</a:t>
            </a:r>
          </a:p>
        </p:txBody>
      </p:sp>
      <p:sp>
        <p:nvSpPr>
          <p:cNvPr id="35843" name="Rectangle 3"/>
          <p:cNvSpPr>
            <a:spLocks noChangeArrowheads="1"/>
          </p:cNvSpPr>
          <p:nvPr/>
        </p:nvSpPr>
        <p:spPr bwMode="auto">
          <a:xfrm>
            <a:off x="152400" y="1066800"/>
            <a:ext cx="8839200" cy="1435100"/>
          </a:xfrm>
          <a:prstGeom prst="rect">
            <a:avLst/>
          </a:prstGeom>
          <a:noFill/>
          <a:ln w="9525">
            <a:noFill/>
            <a:miter lim="800000"/>
            <a:headEnd/>
            <a:tailEnd/>
          </a:ln>
        </p:spPr>
        <p:txBody>
          <a:bodyPr>
            <a:prstTxWarp prst="textNoShape">
              <a:avLst/>
            </a:prstTxWarp>
            <a:spAutoFit/>
          </a:bodyPr>
          <a:lstStyle/>
          <a:p>
            <a:pPr marL="609600" indent="-609600" eaLnBrk="0" hangingPunct="0">
              <a:buFont typeface="Arial" charset="0"/>
              <a:buAutoNum type="arabicPeriod"/>
            </a:pPr>
            <a:r>
              <a:rPr lang="en-US" sz="1800">
                <a:latin typeface="Arial" charset="0"/>
              </a:rPr>
              <a:t>Names:		variable names, reserved words, function names</a:t>
            </a:r>
            <a:endParaRPr lang="en-US" sz="1600">
              <a:latin typeface="Arial" charset="0"/>
            </a:endParaRPr>
          </a:p>
          <a:p>
            <a:pPr marL="609600" indent="-609600" eaLnBrk="0" hangingPunct="0">
              <a:buFont typeface="Arial" charset="0"/>
              <a:buNone/>
            </a:pPr>
            <a:endParaRPr lang="en-US" sz="1600">
              <a:latin typeface="Arial" charset="0"/>
            </a:endParaRPr>
          </a:p>
          <a:p>
            <a:pPr marL="609600" indent="-609600" eaLnBrk="0" hangingPunct="0">
              <a:buFont typeface="Arial" charset="0"/>
              <a:buNone/>
            </a:pPr>
            <a:r>
              <a:rPr lang="en-US" sz="1800">
                <a:latin typeface="Arial" charset="0"/>
              </a:rPr>
              <a:t>2.	Operators:		logical, arithmetic, relational	</a:t>
            </a:r>
            <a:r>
              <a:rPr lang="en-US" sz="1600">
                <a:latin typeface="Arial" charset="0"/>
              </a:rPr>
              <a:t>	</a:t>
            </a:r>
          </a:p>
          <a:p>
            <a:pPr marL="37931725" lvl="1" indent="-37474525" eaLnBrk="0" hangingPunct="0">
              <a:buFont typeface="Arial" charset="0"/>
              <a:buNone/>
            </a:pPr>
            <a:endParaRPr lang="en-US" sz="1800">
              <a:latin typeface="Arial" charset="0"/>
            </a:endParaRPr>
          </a:p>
          <a:p>
            <a:pPr marL="609600" indent="-609600" eaLnBrk="0" hangingPunct="0">
              <a:buFont typeface="Arial" charset="0"/>
              <a:buAutoNum type="arabicPeriod" startAt="3"/>
            </a:pPr>
            <a:r>
              <a:rPr lang="en-US" sz="1800">
                <a:latin typeface="Arial" charset="0"/>
              </a:rPr>
              <a:t>Special characters:	keyboard characters with special meaning in MATLAB.</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latin typeface="Comic Sans MS"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a:ln>
              <a:noFill/>
            </a:ln>
            <a:solidFill>
              <a:schemeClr val="tx1"/>
            </a:solidFill>
            <a:effectLst/>
            <a:latin typeface="Comic Sans MS" pitchFamily="-112"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13395</TotalTime>
  <Words>1096</Words>
  <Application>Microsoft Macintosh PowerPoint</Application>
  <PresentationFormat>On-screen Show (4:3)</PresentationFormat>
  <Paragraphs>285</Paragraphs>
  <Slides>16</Slides>
  <Notes>16</Notes>
  <HiddenSlides>4</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Blank Presentation</vt:lpstr>
      <vt:lpstr>PowerPoint Presentation</vt:lpstr>
      <vt:lpstr>Good Problem Solving Techniques</vt:lpstr>
      <vt:lpstr>Good Problem Solving Techniques</vt:lpstr>
      <vt:lpstr>PowerPoint Presentation</vt:lpstr>
      <vt:lpstr>Finding the Largest Earthquake</vt:lpstr>
      <vt:lpstr>Finding the Largest Earthquake</vt:lpstr>
      <vt:lpstr>MATLAB:  Programming elements (overview)</vt:lpstr>
      <vt:lpstr>Lexical Elements (Building Blocks)</vt:lpstr>
      <vt:lpstr>Lexical Elements (Building Blocks)</vt:lpstr>
      <vt:lpstr>Lexical Elements (Building Blocks)</vt:lpstr>
      <vt:lpstr>Syntax</vt:lpstr>
      <vt:lpstr>Examples of Syntax Errors</vt:lpstr>
      <vt:lpstr>Syntax versus Semantics</vt:lpstr>
      <vt:lpstr>Example of Semantics Error</vt:lpstr>
      <vt:lpstr> Wrap Up</vt:lpstr>
      <vt:lpstr> Lab Overview</vt:lpstr>
    </vt:vector>
  </TitlesOfParts>
  <Company>IGPP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Seismic Experiments</dc:title>
  <dc:creator>Catherine Johnson</dc:creator>
  <cp:lastModifiedBy>Catherine Johnson</cp:lastModifiedBy>
  <cp:revision>1408</cp:revision>
  <cp:lastPrinted>2016-09-12T21:30:55Z</cp:lastPrinted>
  <dcterms:created xsi:type="dcterms:W3CDTF">2011-09-12T18:48:05Z</dcterms:created>
  <dcterms:modified xsi:type="dcterms:W3CDTF">2018-09-08T00:07:11Z</dcterms:modified>
</cp:coreProperties>
</file>