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86" r:id="rId2"/>
    <p:sldId id="568" r:id="rId3"/>
    <p:sldId id="560" r:id="rId4"/>
    <p:sldId id="566" r:id="rId5"/>
    <p:sldId id="575" r:id="rId6"/>
    <p:sldId id="567" r:id="rId7"/>
    <p:sldId id="572" r:id="rId8"/>
    <p:sldId id="577" r:id="rId9"/>
    <p:sldId id="579" r:id="rId10"/>
    <p:sldId id="578" r:id="rId11"/>
    <p:sldId id="58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FFCC66"/>
    <a:srgbClr val="941100"/>
    <a:srgbClr val="FF2600"/>
    <a:srgbClr val="E6E6E6"/>
    <a:srgbClr val="00FFFF"/>
    <a:srgbClr val="008040"/>
    <a:srgbClr val="FF0000"/>
    <a:srgbClr val="D1D1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63"/>
    <p:restoredTop sz="81220" autoAdjust="0"/>
  </p:normalViewPr>
  <p:slideViewPr>
    <p:cSldViewPr>
      <p:cViewPr varScale="1">
        <p:scale>
          <a:sx n="156" d="100"/>
          <a:sy n="156" d="100"/>
        </p:scale>
        <p:origin x="-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A1FBC6-1C27-5C4A-8F25-0C1D6874F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A0717F-6A42-554B-8520-650135B55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B56E2-9441-B44B-85D9-6154000BBA8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z="1600" dirty="0">
              <a:latin typeface="Comic Sans MS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C307EAFC-574E-5246-9B0A-E8159F7C99A9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 smtClean="0">
                <a:latin typeface="Arial" pitchFamily="-112" charset="0"/>
              </a:rPr>
              <a:t>Make some mistakes like max(mags(3:12))</a:t>
            </a: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599D6ED5-FE02-A541-8E9C-1901FF7D8847}" type="slidenum">
              <a:rPr lang="en-US" sz="1200">
                <a:ea typeface="ＭＳ Ｐゴシック" pitchFamily="-112" charset="-128"/>
                <a:cs typeface="ＭＳ Ｐゴシック" pitchFamily="-112" charset="-128"/>
              </a:rPr>
              <a:pPr algn="r"/>
              <a:t>11</a:t>
            </a:fld>
            <a:endParaRPr lang="en-US" sz="120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6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3793463-AAEB-734D-9E34-854E74E8D862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Add the links to the weeks that will cover each topic</a:t>
            </a:r>
          </a:p>
        </p:txBody>
      </p:sp>
    </p:spTree>
    <p:extLst>
      <p:ext uri="{BB962C8B-B14F-4D97-AF65-F5344CB8AC3E}">
        <p14:creationId xmlns:p14="http://schemas.microsoft.com/office/powerpoint/2010/main" val="188991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1DD08-741F-224F-B98F-6FFAC10E89AA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5F10-C0F9-054B-A1BB-741B97DFA1E0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mic Sans MS" pitchFamily="-112" charset="0"/>
              </a:rPr>
              <a:t>Have </a:t>
            </a:r>
            <a:r>
              <a:rPr lang="en-US" sz="1600" dirty="0">
                <a:latin typeface="Comic Sans MS" pitchFamily="-112" charset="0"/>
              </a:rPr>
              <a:t>students do worksheet </a:t>
            </a:r>
            <a:r>
              <a:rPr lang="en-US" sz="1600" dirty="0" err="1">
                <a:latin typeface="Comic Sans MS" pitchFamily="-112" charset="0"/>
              </a:rPr>
              <a:t>qn</a:t>
            </a:r>
            <a:r>
              <a:rPr lang="en-US" sz="1600" dirty="0">
                <a:latin typeface="Comic Sans MS" pitchFamily="-112" charset="0"/>
              </a:rPr>
              <a:t> A - quick feedback and discussion:  calculates area of earth but doesn’t print to screen </a:t>
            </a:r>
            <a:r>
              <a:rPr lang="en-US" sz="1600" dirty="0" err="1">
                <a:latin typeface="Comic Sans MS" pitchFamily="-112" charset="0"/>
              </a:rPr>
              <a:t>b/c</a:t>
            </a:r>
            <a:r>
              <a:rPr lang="en-US" sz="1600" dirty="0">
                <a:latin typeface="Comic Sans MS" pitchFamily="-112" charset="0"/>
              </a:rPr>
              <a:t> of ;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Calculates and prints value of area of moon to screen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Have them fill in B on worksheet and discuss.</a:t>
            </a:r>
          </a:p>
          <a:p>
            <a:pPr>
              <a:spcBef>
                <a:spcPct val="0"/>
              </a:spcBef>
            </a:pPr>
            <a:endParaRPr lang="en-US" sz="1600" dirty="0">
              <a:latin typeface="Comic Sans MS" pitchFamily="-112" charset="0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Review in discussion: variable assignment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Calculations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Pi = </a:t>
            </a:r>
            <a:r>
              <a:rPr lang="en-US" dirty="0"/>
              <a:t> 4*atan(1) and imag(log(-1)) 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Review another way to do radius*radius (radius^2)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What happens when I type </a:t>
            </a:r>
            <a:r>
              <a:rPr lang="en-US" dirty="0" err="1"/>
              <a:t>clc</a:t>
            </a:r>
            <a:r>
              <a:rPr lang="en-US" dirty="0"/>
              <a:t>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5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9155DE6-02E4-5149-BC35-4B5FBFA7C802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Draw a sketch on the board of a table</a:t>
            </a:r>
          </a:p>
        </p:txBody>
      </p:sp>
    </p:spTree>
    <p:extLst>
      <p:ext uri="{BB962C8B-B14F-4D97-AF65-F5344CB8AC3E}">
        <p14:creationId xmlns:p14="http://schemas.microsoft.com/office/powerpoint/2010/main" val="1651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95BD45D9-4429-5342-8094-1F02D9E3B739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I have made a variable called mags with 10 rows and 1 col - see whos and my echo back to screen</a:t>
            </a:r>
          </a:p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WORKSHEET NOW</a:t>
            </a:r>
          </a:p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6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8A6926AE-0CA5-7C49-AA60-61560B60CECC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For the plot command to work the lengths of temp and time MUST be </a:t>
            </a:r>
            <a:r>
              <a:rPr lang="en-US" dirty="0" smtClean="0">
                <a:latin typeface="Arial" pitchFamily="-112" charset="0"/>
              </a:rPr>
              <a:t>equal</a:t>
            </a:r>
          </a:p>
          <a:p>
            <a:pPr eaLnBrk="1" hangingPunct="1">
              <a:spcAft>
                <a:spcPts val="1600"/>
              </a:spcAft>
            </a:pPr>
            <a:endParaRPr lang="en-US" dirty="0" smtClean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 dirty="0" smtClean="0">
                <a:latin typeface="Arial" pitchFamily="-112" charset="0"/>
              </a:rPr>
              <a:t>Talk about </a:t>
            </a:r>
            <a:r>
              <a:rPr lang="en-US" dirty="0" err="1" smtClean="0">
                <a:latin typeface="Arial" pitchFamily="-112" charset="0"/>
              </a:rPr>
              <a:t>datetick</a:t>
            </a:r>
            <a:r>
              <a:rPr lang="en-US" dirty="0" smtClean="0">
                <a:latin typeface="Arial" pitchFamily="-112" charset="0"/>
              </a:rPr>
              <a:t>…</a:t>
            </a:r>
            <a:r>
              <a:rPr lang="en-US" dirty="0" err="1" smtClean="0">
                <a:latin typeface="Arial" pitchFamily="-112" charset="0"/>
              </a:rPr>
              <a:t>datestr</a:t>
            </a:r>
            <a:r>
              <a:rPr lang="en-US" dirty="0" smtClean="0">
                <a:latin typeface="Arial" pitchFamily="-112" charset="0"/>
              </a:rPr>
              <a:t>…</a:t>
            </a:r>
            <a:r>
              <a:rPr lang="en-US" dirty="0" err="1" smtClean="0">
                <a:latin typeface="Arial" pitchFamily="-112" charset="0"/>
              </a:rPr>
              <a:t>datevec</a:t>
            </a:r>
            <a:r>
              <a:rPr lang="en-US" dirty="0" smtClean="0">
                <a:latin typeface="Arial" pitchFamily="-112" charset="0"/>
              </a:rPr>
              <a:t>….</a:t>
            </a:r>
            <a:r>
              <a:rPr lang="en-US" dirty="0" err="1" smtClean="0">
                <a:latin typeface="Arial" pitchFamily="-112" charset="0"/>
              </a:rPr>
              <a:t>datenum</a:t>
            </a:r>
            <a:r>
              <a:rPr lang="en-US" dirty="0" smtClean="0">
                <a:latin typeface="Arial" pitchFamily="-112" charset="0"/>
              </a:rPr>
              <a:t>….</a:t>
            </a: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7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47D542AD-E409-674E-A454-1E5EF5885189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Talk them through this command.  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First MATLAB recognizes that this is like 3 commands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plot(time, temp)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time(5149:7308),temperature(5149:7308))</a:t>
            </a:r>
          </a:p>
          <a:p>
            <a:pPr eaLnBrk="1" hangingPunct="1">
              <a:spcAft>
                <a:spcPts val="1600"/>
              </a:spcAft>
            </a:pP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plot(time(9493:11700),temperature(9493:11700)</a:t>
            </a: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Note that </a:t>
            </a:r>
            <a:r>
              <a:rPr lang="en-US" dirty="0" smtClean="0">
                <a:latin typeface="Arial" pitchFamily="-112" charset="0"/>
              </a:rPr>
              <a:t>red and tan</a:t>
            </a:r>
            <a:r>
              <a:rPr lang="en-US" baseline="0" dirty="0" smtClean="0">
                <a:latin typeface="Arial" pitchFamily="-112" charset="0"/>
              </a:rPr>
              <a:t> </a:t>
            </a:r>
            <a:r>
              <a:rPr lang="en-US" dirty="0" smtClean="0">
                <a:latin typeface="Arial" pitchFamily="-112" charset="0"/>
              </a:rPr>
              <a:t>curves </a:t>
            </a:r>
            <a:r>
              <a:rPr lang="en-US" dirty="0">
                <a:latin typeface="Arial" pitchFamily="-112" charset="0"/>
              </a:rPr>
              <a:t>are plotted on top of blue one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We’ll learn how to set colors, symbols etc.</a:t>
            </a:r>
          </a:p>
        </p:txBody>
      </p:sp>
    </p:spTree>
    <p:extLst>
      <p:ext uri="{BB962C8B-B14F-4D97-AF65-F5344CB8AC3E}">
        <p14:creationId xmlns:p14="http://schemas.microsoft.com/office/powerpoint/2010/main" val="43731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35CF1D4E-35CE-3B4B-A518-4E57D77F692E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Talk them through this command.  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First MATLAB recognizes that this is like 3 commands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plot(time, temp)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time(5149:7308),temperature(5149:7308))</a:t>
            </a:r>
          </a:p>
          <a:p>
            <a:pPr eaLnBrk="1" hangingPunct="1">
              <a:spcAft>
                <a:spcPts val="1600"/>
              </a:spcAft>
            </a:pP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plot(time(9493:11700),temperature(9493:11700)</a:t>
            </a: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0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5111-D1F2-1846-917F-BC2A42DC2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5118C-FF9E-7D4C-A91A-DABD5AE60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52982-A955-8446-A089-F47CD9852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BC14C-5373-E543-8451-7A2F2B8E5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EB8F-CB30-4C4E-8735-E6326148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C70B5-1270-8F4B-81F2-B46A30A67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BC4A5-55E5-8248-BCED-7B0BED616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D47C4-C17E-854A-B726-470F756B9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E07A-2CDF-F647-98E6-BE76D0E5B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9AC-4581-404D-9345-47734506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99AAD-DE16-5E4A-A121-7004120E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BB6D5E3-3DA5-D84E-8E13-BFAAADAE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914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 Week 2:  Steps In Problem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Solving</a:t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&amp; Some MATLAB Basics</a:t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57200" y="1868031"/>
            <a:ext cx="8458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Concepts</a:t>
            </a:r>
            <a:r>
              <a:rPr lang="en-US" sz="2000" b="1" dirty="0" smtClean="0">
                <a:solidFill>
                  <a:srgbClr val="004080"/>
                </a:solidFill>
                <a:latin typeface="Arial" pitchFamily="-112" charset="0"/>
              </a:rPr>
              <a:t>:</a:t>
            </a:r>
            <a:r>
              <a:rPr lang="en-US" sz="2000" b="1" dirty="0" smtClean="0">
                <a:latin typeface="Arial" pitchFamily="-112" charset="0"/>
              </a:rPr>
              <a:t>  </a:t>
            </a:r>
            <a:endParaRPr lang="en-US" sz="2000" b="1" dirty="0">
              <a:latin typeface="Arial" pitchFamily="-112" charset="0"/>
            </a:endParaRPr>
          </a:p>
          <a:p>
            <a:pPr lvl="2">
              <a:buFontTx/>
              <a:buChar char="•"/>
            </a:pPr>
            <a:r>
              <a:rPr lang="en-US" sz="2000" dirty="0">
                <a:latin typeface="Arial" pitchFamily="-112" charset="0"/>
              </a:rPr>
              <a:t> review variable assignment, structural elements of MATLAB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Arial" pitchFamily="-112" charset="0"/>
              </a:rPr>
              <a:t> identify 6 types of action involved in </a:t>
            </a:r>
            <a:r>
              <a:rPr lang="en-US" sz="2000" dirty="0" smtClean="0">
                <a:latin typeface="Arial" pitchFamily="-112" charset="0"/>
              </a:rPr>
              <a:t>algorithm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Arial" pitchFamily="-112" charset="0"/>
              </a:rPr>
              <a:t> preview of arrays (link to lab 1)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Arial" pitchFamily="-112" charset="0"/>
              </a:rPr>
              <a:t> use </a:t>
            </a:r>
            <a:r>
              <a:rPr lang="en-US" sz="2000" dirty="0">
                <a:latin typeface="Arial" pitchFamily="-112" charset="0"/>
              </a:rPr>
              <a:t>built-in </a:t>
            </a:r>
            <a:r>
              <a:rPr lang="en-US" sz="2000" dirty="0" smtClean="0">
                <a:latin typeface="Arial" pitchFamily="-112" charset="0"/>
              </a:rPr>
              <a:t>functions (link to lab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05200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Reading 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or next week:</a:t>
            </a:r>
          </a:p>
          <a:p>
            <a:r>
              <a:rPr lang="en-US" sz="2000" dirty="0" smtClean="0">
                <a:latin typeface="Arial"/>
                <a:cs typeface="Arial"/>
              </a:rPr>
              <a:t>For Tues:	pg. 35-40 (review), 40-60, 266-267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	there will be a quiz on the material on pages 35-60.</a:t>
            </a:r>
          </a:p>
          <a:p>
            <a:r>
              <a:rPr lang="en-US" sz="2000" dirty="0" smtClean="0">
                <a:latin typeface="Arial"/>
                <a:cs typeface="Arial"/>
              </a:rPr>
              <a:t>For lab:		pg. 443-456</a:t>
            </a:r>
          </a:p>
          <a:p>
            <a:r>
              <a:rPr lang="en-US" sz="2000" dirty="0" smtClean="0">
                <a:latin typeface="Arial"/>
                <a:cs typeface="Arial"/>
              </a:rPr>
              <a:t>For Thurs:	pg. 60-69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51816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itchFamily="-112" charset="0"/>
              </a:rPr>
              <a:t>TA </a:t>
            </a:r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hours, EOS-Main 203 </a:t>
            </a:r>
            <a:r>
              <a:rPr lang="en-US" sz="2000" dirty="0">
                <a:solidFill>
                  <a:srgbClr val="0000FF"/>
                </a:solidFill>
                <a:latin typeface="Arial" pitchFamily="-112" charset="0"/>
              </a:rPr>
              <a:t>– make sure to note 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these carefully!</a:t>
            </a:r>
            <a:endParaRPr lang="en-US" sz="2000" dirty="0">
              <a:solidFill>
                <a:srgbClr val="0000FF"/>
              </a:solidFill>
              <a:latin typeface="Arial" pitchFamily="-112" charset="0"/>
            </a:endParaRPr>
          </a:p>
          <a:p>
            <a:r>
              <a:rPr lang="en-US" sz="2000" dirty="0" smtClean="0">
                <a:latin typeface="Arial" pitchFamily="-112" charset="0"/>
              </a:rPr>
              <a:t>	Thurs </a:t>
            </a:r>
            <a:r>
              <a:rPr lang="en-US" sz="1800" dirty="0">
                <a:latin typeface="Arial" pitchFamily="-112" charset="0"/>
              </a:rPr>
              <a:t>(</a:t>
            </a:r>
            <a:r>
              <a:rPr lang="en-US" sz="1800" dirty="0" err="1">
                <a:latin typeface="Arial" pitchFamily="-112" charset="0"/>
              </a:rPr>
              <a:t>wks</a:t>
            </a:r>
            <a:r>
              <a:rPr lang="en-US" sz="1800" dirty="0">
                <a:latin typeface="Arial" pitchFamily="-112" charset="0"/>
              </a:rPr>
              <a:t> </a:t>
            </a:r>
            <a:r>
              <a:rPr lang="en-US" sz="1800" dirty="0" smtClean="0">
                <a:latin typeface="Arial" pitchFamily="-112" charset="0"/>
              </a:rPr>
              <a:t>3,4,5,6,8,9,10,11</a:t>
            </a:r>
            <a:r>
              <a:rPr lang="en-US" sz="1800" dirty="0">
                <a:latin typeface="Arial" pitchFamily="-112" charset="0"/>
              </a:rPr>
              <a:t>)</a:t>
            </a:r>
            <a:r>
              <a:rPr lang="en-US" sz="2000" dirty="0">
                <a:latin typeface="Arial" pitchFamily="-112" charset="0"/>
              </a:rPr>
              <a:t>:   </a:t>
            </a:r>
            <a:r>
              <a:rPr lang="en-US" sz="2000" dirty="0" smtClean="0">
                <a:latin typeface="Arial" pitchFamily="-112" charset="0"/>
              </a:rPr>
              <a:t> 9:30am – 10:30am</a:t>
            </a:r>
          </a:p>
          <a:p>
            <a:r>
              <a:rPr lang="en-US" sz="2000" dirty="0" smtClean="0">
                <a:latin typeface="Arial" pitchFamily="-112" charset="0"/>
              </a:rPr>
              <a:t>	Mon </a:t>
            </a:r>
            <a:r>
              <a:rPr lang="en-US" sz="1800" dirty="0">
                <a:latin typeface="Arial" pitchFamily="-112" charset="0"/>
              </a:rPr>
              <a:t>(</a:t>
            </a:r>
            <a:r>
              <a:rPr lang="en-US" sz="1800" dirty="0" err="1">
                <a:latin typeface="Arial" pitchFamily="-112" charset="0"/>
              </a:rPr>
              <a:t>wks</a:t>
            </a:r>
            <a:r>
              <a:rPr lang="en-US" sz="1800" dirty="0">
                <a:latin typeface="Arial" pitchFamily="-112" charset="0"/>
              </a:rPr>
              <a:t> 7,10 </a:t>
            </a:r>
            <a:r>
              <a:rPr lang="en-US" sz="1800" b="1" dirty="0">
                <a:latin typeface="Arial" pitchFamily="-112" charset="0"/>
              </a:rPr>
              <a:t>only</a:t>
            </a:r>
            <a:r>
              <a:rPr lang="en-US" sz="1800" dirty="0">
                <a:latin typeface="Arial" pitchFamily="-112" charset="0"/>
              </a:rPr>
              <a:t>)</a:t>
            </a:r>
            <a:r>
              <a:rPr lang="en-US" sz="2000" dirty="0">
                <a:latin typeface="Arial" pitchFamily="-112" charset="0"/>
              </a:rPr>
              <a:t>:            </a:t>
            </a:r>
            <a:r>
              <a:rPr lang="en-US" sz="2000" dirty="0" smtClean="0">
                <a:latin typeface="Arial" pitchFamily="-112" charset="0"/>
              </a:rPr>
              <a:t>   11:00am – noon 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3246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Lab due 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on Canvas by </a:t>
            </a:r>
            <a:r>
              <a:rPr lang="en-US" sz="2000" dirty="0">
                <a:solidFill>
                  <a:srgbClr val="0000FF"/>
                </a:solidFill>
                <a:latin typeface="Arial" pitchFamily="-112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pm Friday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Using Built-In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Functions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971800" y="14478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y3 = max(mags</a:t>
            </a:r>
            <a:r>
              <a:rPr lang="en-US" sz="18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(3:</a:t>
            </a:r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8</a:t>
            </a:r>
            <a:r>
              <a:rPr lang="en-US" sz="18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pPr marL="457200" indent="-457200" algn="ctr"/>
            <a:endParaRPr lang="en-US" sz="1800" dirty="0">
              <a:latin typeface="Lucida Sans Typewriter" pitchFamily="-112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81000" y="2362200"/>
            <a:ext cx="8153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-112" charset="0"/>
              <a:buNone/>
            </a:pPr>
            <a:r>
              <a:rPr lang="en-US" sz="1800" u="sng" dirty="0">
                <a:solidFill>
                  <a:srgbClr val="0000FF"/>
                </a:solidFill>
                <a:latin typeface="Arial" pitchFamily="-112" charset="0"/>
              </a:rPr>
              <a:t>Steps:</a:t>
            </a:r>
            <a:endParaRPr lang="en-US" sz="1800" dirty="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select a subset of </a:t>
            </a:r>
            <a:r>
              <a:rPr lang="en-US" sz="1800" dirty="0" err="1">
                <a:solidFill>
                  <a:srgbClr val="0000FF"/>
                </a:solidFill>
                <a:latin typeface="Arial" pitchFamily="-112" charset="0"/>
              </a:rPr>
              <a:t>mag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 that includes 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the 3</a:t>
            </a:r>
            <a:r>
              <a:rPr lang="en-US" sz="1800" baseline="30000" dirty="0" smtClean="0">
                <a:solidFill>
                  <a:srgbClr val="0000FF"/>
                </a:solidFill>
                <a:latin typeface="Arial" pitchFamily="-112" charset="0"/>
              </a:rPr>
              <a:t>rd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 thru 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8</a:t>
            </a:r>
            <a:r>
              <a:rPr lang="en-US" sz="1800" baseline="30000" dirty="0" smtClean="0">
                <a:solidFill>
                  <a:srgbClr val="0000FF"/>
                </a:solidFill>
                <a:latin typeface="Arial" pitchFamily="-112" charset="0"/>
              </a:rPr>
              <a:t>th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values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calculate the maximum of these using the built-in function “max”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assign the output to a variable called y3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no semi-colon so echo the value of y3 to the screen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4343400"/>
            <a:ext cx="5187950" cy="2271713"/>
            <a:chOff x="457200" y="4343400"/>
            <a:chExt cx="5187950" cy="2271713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2971800" y="4953000"/>
              <a:ext cx="1384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itchFamily="-112" charset="0"/>
                </a:rPr>
                <a:t>y</a:t>
              </a:r>
              <a:r>
                <a:rPr lang="en-US" sz="1800" dirty="0">
                  <a:latin typeface="Arial" pitchFamily="-112" charset="0"/>
                </a:rPr>
                <a:t> = max (</a:t>
              </a:r>
              <a:r>
                <a:rPr lang="en-US" sz="1800" dirty="0" err="1">
                  <a:latin typeface="Arial" pitchFamily="-112" charset="0"/>
                </a:rPr>
                <a:t>x</a:t>
              </a:r>
              <a:r>
                <a:rPr lang="en-US" sz="1800" dirty="0">
                  <a:latin typeface="Arial" pitchFamily="-112" charset="0"/>
                </a:rPr>
                <a:t>) </a:t>
              </a:r>
            </a:p>
          </p:txBody>
        </p:sp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457200" y="4343400"/>
              <a:ext cx="182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u="sng" dirty="0">
                  <a:latin typeface="Arial" pitchFamily="-112" charset="0"/>
                </a:rPr>
                <a:t>General Syntax:</a:t>
              </a:r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V="1">
              <a:off x="2895600" y="5334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 flipV="1">
              <a:off x="3657600" y="5334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H="1" flipV="1">
              <a:off x="4038600" y="5334000"/>
              <a:ext cx="381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495800" y="5791200"/>
              <a:ext cx="1149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input or</a:t>
              </a:r>
            </a:p>
            <a:p>
              <a:r>
                <a:rPr lang="en-US" sz="1800">
                  <a:latin typeface="Arial" pitchFamily="-112" charset="0"/>
                </a:rPr>
                <a:t>argument</a:t>
              </a: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971800" y="6248400"/>
              <a:ext cx="16208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function name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057400" y="57912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output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4800" y="1047690"/>
            <a:ext cx="1705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</a:rPr>
              <a:t>Worksheet F:</a:t>
            </a:r>
            <a:endParaRPr lang="en-US" sz="2000" u="sng" dirty="0"/>
          </a:p>
        </p:txBody>
      </p:sp>
      <p:sp>
        <p:nvSpPr>
          <p:cNvPr id="15" name="Rectangle 14"/>
          <p:cNvSpPr/>
          <p:nvPr/>
        </p:nvSpPr>
        <p:spPr>
          <a:xfrm>
            <a:off x="5867400" y="4724400"/>
            <a:ext cx="3029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Advantage of MATLAB: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many built-in functions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Arial" pitchFamily="-112" charset="0"/>
              </a:rPr>
              <a:t>Why Arrays and Built-In Functions are Slick:</a:t>
            </a:r>
            <a:br>
              <a:rPr lang="en-US" sz="280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400" smtClean="0">
                <a:solidFill>
                  <a:schemeClr val="tx1"/>
                </a:solidFill>
                <a:latin typeface="Arial" pitchFamily="-112" charset="0"/>
              </a:rPr>
              <a:t>Finding the Largest Earthquake</a:t>
            </a:r>
            <a:endParaRPr lang="en-US" sz="2800" smtClean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464175" y="1828800"/>
            <a:ext cx="36798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BUT we’ve learned we can load arrays and use them as the input to built-in functions in MATLAB:</a:t>
            </a:r>
          </a:p>
          <a:p>
            <a:endParaRPr lang="en-US" sz="18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So this can be coded in 2 lines</a:t>
            </a:r>
            <a:r>
              <a:rPr lang="en-US" sz="18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!</a:t>
            </a:r>
          </a:p>
        </p:txBody>
      </p:sp>
      <p:sp>
        <p:nvSpPr>
          <p:cNvPr id="76811" name="Rectangle 3"/>
          <p:cNvSpPr>
            <a:spLocks noChangeArrowheads="1"/>
          </p:cNvSpPr>
          <p:nvPr/>
        </p:nvSpPr>
        <p:spPr bwMode="auto">
          <a:xfrm>
            <a:off x="152400" y="1371600"/>
            <a:ext cx="4876800" cy="5355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 i="1" dirty="0">
                <a:solidFill>
                  <a:srgbClr val="0000FF"/>
                </a:solidFill>
                <a:latin typeface="Arial" pitchFamily="-112" charset="0"/>
              </a:rPr>
              <a:t>my algorithm that we could code up explicitly (i.e. write code that looks pretty much like this set of instructions):</a:t>
            </a:r>
            <a:endParaRPr lang="en-US" sz="1800" dirty="0">
              <a:latin typeface="Arial" pitchFamily="-112" charset="0"/>
            </a:endParaRPr>
          </a:p>
          <a:p>
            <a:pPr marL="609600" indent="-609600"/>
            <a:endParaRPr lang="en-US" sz="1800" dirty="0" smtClean="0">
              <a:latin typeface="Arial" pitchFamily="-112" charset="0"/>
            </a:endParaRPr>
          </a:p>
          <a:p>
            <a:pPr marL="609600" indent="-609600"/>
            <a:r>
              <a:rPr lang="en-US" sz="1800" dirty="0" smtClean="0">
                <a:latin typeface="Arial" pitchFamily="-112" charset="0"/>
              </a:rPr>
              <a:t>0.  load data file with magnitudes</a:t>
            </a:r>
          </a:p>
          <a:p>
            <a:pPr marL="609600" indent="-609600"/>
            <a:r>
              <a:rPr lang="en-US" sz="1800" dirty="0" smtClean="0">
                <a:latin typeface="Arial" pitchFamily="-112" charset="0"/>
              </a:rPr>
              <a:t>1</a:t>
            </a:r>
            <a:r>
              <a:rPr lang="en-US" sz="1800" dirty="0">
                <a:latin typeface="Arial" pitchFamily="-112" charset="0"/>
              </a:rPr>
              <a:t>.  read mag1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2.  read mag2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/>
            <a:r>
              <a:rPr lang="en-US" sz="1800" dirty="0">
                <a:latin typeface="Arial" pitchFamily="-112" charset="0"/>
              </a:rPr>
              <a:t>3.  Is mag2 &gt; mag1  ?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3b.	NO:   biggest = mag1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/>
            <a:r>
              <a:rPr lang="en-US" sz="1800" dirty="0">
                <a:latin typeface="Arial" pitchFamily="-112" charset="0"/>
              </a:rPr>
              <a:t>4.  read mag3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5.  Is mag3 &gt; biggest  ?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5b.	NO:    don’t need to update biggest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 dirty="0">
                <a:latin typeface="Arial" pitchFamily="-112" charset="0"/>
              </a:rPr>
              <a:t>Loop over 4-5b until reach end of list</a:t>
            </a: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 dirty="0">
                <a:latin typeface="Arial" pitchFamily="-112" charset="0"/>
              </a:rPr>
              <a:t>write out biggest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181600" y="3352800"/>
            <a:ext cx="3886200" cy="2100084"/>
            <a:chOff x="5181600" y="3352800"/>
            <a:chExt cx="3886200" cy="2100084"/>
          </a:xfrm>
        </p:grpSpPr>
        <p:sp>
          <p:nvSpPr>
            <p:cNvPr id="5" name="Rectangle 4"/>
            <p:cNvSpPr/>
            <p:nvPr/>
          </p:nvSpPr>
          <p:spPr>
            <a:xfrm>
              <a:off x="5181600" y="4191000"/>
              <a:ext cx="3886200" cy="1261884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% load array of earthquake magnitudes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load </a:t>
              </a:r>
              <a:r>
                <a:rPr lang="en-US" sz="2000" dirty="0" err="1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mags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;</a:t>
              </a:r>
              <a:endPara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r>
                <a:rPr lang="en-US" sz="16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% find biggest and echo to screen</a:t>
              </a:r>
              <a:r>
                <a:rPr lang="en-US" sz="20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biggest = </a:t>
              </a:r>
              <a:r>
                <a:rPr lang="en-US" sz="2000" dirty="0" err="1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max(mags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)</a:t>
              </a:r>
              <a:endPara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Down Arrow 5"/>
            <p:cNvSpPr/>
            <p:nvPr/>
          </p:nvSpPr>
          <p:spPr bwMode="auto">
            <a:xfrm>
              <a:off x="7010400" y="3352800"/>
              <a:ext cx="304800" cy="762000"/>
            </a:xfrm>
            <a:prstGeom prst="downArrow">
              <a:avLst/>
            </a:prstGeom>
            <a:solidFill>
              <a:srgbClr val="FFCC66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11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Types of Action in Algorithm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8600" y="9144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800" i="1">
                <a:latin typeface="Arial" pitchFamily="-112" charset="0"/>
              </a:rPr>
              <a:t>use example from last time, maximum earthquake magnitude</a:t>
            </a:r>
            <a:endParaRPr lang="en-US" sz="1800" i="1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0" y="2514600"/>
            <a:ext cx="2743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-112" charset="0"/>
              <a:buNone/>
            </a:pPr>
            <a:r>
              <a:rPr lang="en-US" sz="1800" dirty="0">
                <a:latin typeface="Arial" pitchFamily="-112" charset="0"/>
              </a:rPr>
              <a:t>Types of Actions</a:t>
            </a:r>
            <a:endParaRPr lang="en-US" sz="1800" dirty="0">
              <a:solidFill>
                <a:srgbClr val="FF000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None/>
            </a:pPr>
            <a:endParaRPr lang="en-US" sz="1800" dirty="0">
              <a:solidFill>
                <a:srgbClr val="FF0000"/>
              </a:solidFill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Arial" pitchFamily="-112" charset="0"/>
              </a:rPr>
              <a:t>Input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008040"/>
                </a:solidFill>
                <a:latin typeface="Arial" pitchFamily="-112" charset="0"/>
              </a:rPr>
              <a:t>Operation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Selection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chemeClr val="folHlink"/>
                </a:solidFill>
                <a:latin typeface="Arial" pitchFamily="-112" charset="0"/>
              </a:rPr>
              <a:t>Repetition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804000"/>
                </a:solidFill>
                <a:latin typeface="Arial" pitchFamily="-112" charset="0"/>
              </a:rPr>
              <a:t>Output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latin typeface="Arial" pitchFamily="-112" charset="0"/>
              </a:rPr>
              <a:t>Stop</a:t>
            </a:r>
            <a:endParaRPr lang="en-US" sz="1800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457200" y="1981200"/>
            <a:ext cx="487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1.  read mag1</a:t>
            </a:r>
          </a:p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2.  read mag2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8040"/>
                </a:solidFill>
                <a:latin typeface="Arial" pitchFamily="-112" charset="0"/>
              </a:rPr>
              <a:t>3.  Is mag2 &gt; mag1  ?</a:t>
            </a:r>
            <a:endParaRPr lang="en-US" sz="180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3b.	NO:   biggest = mag1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4.  read mag3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8040"/>
                </a:solidFill>
                <a:latin typeface="Arial" pitchFamily="-112" charset="0"/>
              </a:rPr>
              <a:t>5.  Is mag3 &gt; biggest  ?</a:t>
            </a:r>
            <a:endParaRPr lang="en-US" sz="180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5b.	NO:    don’t need to update biggest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solidFill>
                  <a:schemeClr val="folHlink"/>
                </a:solidFill>
                <a:latin typeface="Arial" pitchFamily="-112" charset="0"/>
              </a:rPr>
              <a:t>Loop over 4-5b until reach end of list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solidFill>
                  <a:srgbClr val="804000"/>
                </a:solidFill>
                <a:latin typeface="Arial" pitchFamily="-112" charset="0"/>
              </a:rPr>
              <a:t>write out biggest</a:t>
            </a:r>
            <a:endParaRPr lang="en-US" sz="1800">
              <a:solidFill>
                <a:srgbClr val="008040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57200" y="1981200"/>
            <a:ext cx="4876800" cy="394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>
                <a:latin typeface="Arial" pitchFamily="-112" charset="0"/>
              </a:rPr>
              <a:t>1.  read mag1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2.  read mag2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/>
            <a:r>
              <a:rPr lang="en-US" sz="1800">
                <a:latin typeface="Arial" pitchFamily="-112" charset="0"/>
              </a:rPr>
              <a:t>3.  Is mag2 &gt; mag1  ?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3b.	NO:   biggest = mag1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/>
            <a:r>
              <a:rPr lang="en-US" sz="1800">
                <a:latin typeface="Arial" pitchFamily="-112" charset="0"/>
              </a:rPr>
              <a:t>4.  read mag3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5.  Is mag3 &gt; biggest  ?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5b.	NO:    don’t need to update biggest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latin typeface="Arial" pitchFamily="-112" charset="0"/>
              </a:rPr>
              <a:t>Loop over 4-5b until reach end of list</a:t>
            </a: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latin typeface="Arial" pitchFamily="-112" charset="0"/>
              </a:rPr>
              <a:t>write out biggest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Question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800">
                <a:latin typeface="Arial" pitchFamily="-112" charset="0"/>
              </a:rPr>
              <a:t>Case Sensitivity: what happens when…..</a:t>
            </a:r>
            <a:endParaRPr lang="en-US" sz="18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33400" y="4343400"/>
            <a:ext cx="1101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IF = 2;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" y="1905000"/>
            <a:ext cx="872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if = 2;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??? if = 2;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   |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Error: The expression to the left of the equals sign is not a valid target for an assignment.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62000" y="31242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went wrong?  I tried to use ``if’’ as a variable name, BUT</a:t>
            </a:r>
          </a:p>
          <a:p>
            <a:r>
              <a:rPr lang="en-US" sz="20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“if” is a reserved word so I cannot redefine it.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990600" y="5029200"/>
            <a:ext cx="6875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Because MATLAB is case sensitive I AM allowed to do this.</a:t>
            </a:r>
          </a:p>
          <a:p>
            <a:pPr algn="ctr"/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However, it is </a:t>
            </a:r>
            <a:r>
              <a:rPr lang="en-US" sz="2000" u="sng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very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bad programming practice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20" grpId="0"/>
      <p:bldP spid="17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Review from Lab</a:t>
            </a:r>
            <a:br>
              <a:rPr lang="en-US" sz="2800" dirty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(1)  Variable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Assignment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2133600" y="2422525"/>
            <a:ext cx="4800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% radius of Earth in km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radius = 6371;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area =</a:t>
            </a:r>
            <a:r>
              <a:rPr lang="en-US" sz="2000" dirty="0" smtClean="0">
                <a:solidFill>
                  <a:srgbClr val="0000FF"/>
                </a:solidFill>
                <a:latin typeface="Lucida Sans Typewriter" pitchFamily="-112" charset="0"/>
              </a:rPr>
              <a:t> 4*pi</a:t>
            </a:r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*radius*radius;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% radius of Moon in km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radius = 1739;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area =</a:t>
            </a:r>
            <a:r>
              <a:rPr lang="en-US" sz="2000" dirty="0" smtClean="0">
                <a:solidFill>
                  <a:srgbClr val="0000FF"/>
                </a:solidFill>
                <a:latin typeface="Lucida Sans Typewriter" pitchFamily="-112" charset="0"/>
              </a:rPr>
              <a:t> 4*pi</a:t>
            </a:r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*radius*radius</a:t>
            </a:r>
          </a:p>
          <a:p>
            <a:endParaRPr lang="en-US" sz="2000" dirty="0">
              <a:solidFill>
                <a:srgbClr val="0000FF"/>
              </a:solidFill>
              <a:latin typeface="Lucida Sans Typewriter" pitchFamily="-112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00200" y="4800600"/>
            <a:ext cx="4953000" cy="86177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804000"/>
                </a:solidFill>
                <a:latin typeface="Arial" pitchFamily="-112" charset="0"/>
              </a:rPr>
              <a:t>``pi’’ in MATLAB returns the value of pi</a:t>
            </a:r>
            <a:endParaRPr lang="en-US" sz="2000" dirty="0" smtClean="0">
              <a:solidFill>
                <a:srgbClr val="804000"/>
              </a:solidFill>
              <a:latin typeface="Arial" pitchFamily="-112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rgbClr val="804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pi </a:t>
            </a:r>
            <a:r>
              <a:rPr lang="en-US" sz="2000" dirty="0">
                <a:solidFill>
                  <a:srgbClr val="804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=  4*atan(1) and imag(log(-1))</a:t>
            </a:r>
            <a:r>
              <a:rPr lang="en-US" sz="1200" dirty="0" smtClean="0">
                <a:solidFill>
                  <a:srgbClr val="804000"/>
                </a:solidFill>
                <a:latin typeface="Times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559" y="1447800"/>
            <a:ext cx="81489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A: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What is output 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(describe in words) 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of this code snippet?</a:t>
            </a:r>
          </a:p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B: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Identify variables etc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C &amp; D: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Review from Lab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 (2) Arrays </a:t>
            </a: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in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MATLAB </a:t>
            </a: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(see next week)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28600" y="11430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endParaRPr lang="en-US" sz="180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04800" y="1881188"/>
            <a:ext cx="7254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load lab1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whos</a:t>
            </a:r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Name                 Size            Bytes  Class     Attributes</a:t>
            </a: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temperature      12213x1             97704  double              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time             12213x1             97704  double             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33350" y="3810000"/>
            <a:ext cx="88608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Temperature	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12213 measurements </a:t>
            </a:r>
          </a:p>
          <a:p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this is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an array, dimensions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12213 by 1</a:t>
            </a:r>
          </a:p>
          <a:p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</a:p>
          <a:p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 big advantage of MATLAB is the ease of dealing with vectors and 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matrices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76290"/>
            <a:ext cx="7940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Recall: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In lab 1 you loaded a file lab1.mat that contained 2 variables: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5291316"/>
            <a:ext cx="9144000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Analogy:  think of a table / EXCEL file</a:t>
            </a:r>
            <a:endParaRPr lang="en-US" sz="2000" b="1" dirty="0" smtClean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each VALUE in the table is defined by its POSITION (row #,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col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#) 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conversely each POSITION in the table (row #,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col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#) has associated with it a VALUE</a:t>
            </a:r>
            <a:endParaRPr lang="en-US" sz="18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Arrays in MATLAB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 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800" dirty="0">
                <a:latin typeface="Arial" pitchFamily="-112" charset="0"/>
              </a:rPr>
              <a:t>Let’s look </a:t>
            </a:r>
            <a:r>
              <a:rPr lang="en-US" sz="1800">
                <a:latin typeface="Arial" pitchFamily="-112" charset="0"/>
              </a:rPr>
              <a:t>at</a:t>
            </a:r>
            <a:r>
              <a:rPr lang="en-US" sz="1800" smtClean="0">
                <a:latin typeface="Arial" pitchFamily="-112" charset="0"/>
              </a:rPr>
              <a:t> e</a:t>
            </a:r>
            <a:r>
              <a:rPr lang="en-US" sz="1800" dirty="0" smtClean="0">
                <a:latin typeface="Arial" pitchFamily="-112" charset="0"/>
              </a:rPr>
              <a:t>.g.,10 entries in a list of </a:t>
            </a:r>
            <a:r>
              <a:rPr lang="en-US" sz="1800" dirty="0" err="1" smtClean="0">
                <a:latin typeface="Arial" pitchFamily="-112" charset="0"/>
              </a:rPr>
              <a:t>eq</a:t>
            </a:r>
            <a:r>
              <a:rPr lang="en-US" sz="1800" dirty="0" smtClean="0">
                <a:latin typeface="Arial" pitchFamily="-112" charset="0"/>
              </a:rPr>
              <a:t> magnitudes:</a:t>
            </a:r>
            <a:endParaRPr lang="en-US" sz="1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1905000"/>
            <a:ext cx="8994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clear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= [4.2; 4.1; 4.1; 4.1; 4.3; 4.2; </a:t>
            </a:r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4.4; 4.1; </a:t>
            </a:r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4.0; 4.7]</a:t>
            </a:r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;  </a:t>
            </a:r>
            <a:r>
              <a:rPr lang="en-US" sz="1800" dirty="0" smtClean="0">
                <a:latin typeface="Arial"/>
                <a:ea typeface="ＭＳ Ｐゴシック" pitchFamily="-112" charset="-128"/>
                <a:cs typeface="Arial"/>
              </a:rPr>
              <a:t>SEE NEXT WEEK</a:t>
            </a: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2590800"/>
            <a:ext cx="639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whos</a:t>
            </a:r>
            <a:endParaRPr lang="en-US" sz="1400" dirty="0">
              <a:solidFill>
                <a:srgbClr val="0000FF"/>
              </a:solidFill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Name         Size            Bytes  Class     Attributes</a:t>
            </a:r>
          </a:p>
          <a:p>
            <a:endParaRPr lang="en-US" sz="1400" dirty="0">
              <a:solidFill>
                <a:srgbClr val="0000FF"/>
              </a:solidFill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     10x1                80  double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57200" y="3581400"/>
            <a:ext cx="1266442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=</a:t>
            </a: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4.2000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4.3000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4.2000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</a:t>
            </a:r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4.4000</a:t>
            </a:r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</a:t>
            </a:r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4.1000</a:t>
            </a:r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4.0000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4.7000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5029200"/>
            <a:ext cx="1648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</a:rPr>
              <a:t>Worksheet E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Arrays and Plotting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1447800"/>
            <a:ext cx="28935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load lab1;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figure(1)</a:t>
            </a:r>
          </a:p>
          <a:p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plot(time,temperature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r>
              <a:rPr lang="en-US" sz="1600" dirty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datetick('x',3</a:t>
            </a:r>
            <a:r>
              <a:rPr lang="en-US" sz="1600" dirty="0" smtClean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58374" name="Picture 6" descr="plottemp1"/>
          <p:cNvPicPr>
            <a:picLocks noChangeAspect="1" noChangeArrowheads="1"/>
          </p:cNvPicPr>
          <p:nvPr/>
        </p:nvPicPr>
        <p:blipFill>
          <a:blip r:embed="rId3"/>
          <a:srcRect l="6070" t="4047" r="4395" b="4890"/>
          <a:stretch>
            <a:fillRect/>
          </a:stretch>
        </p:blipFill>
        <p:spPr bwMode="auto">
          <a:xfrm>
            <a:off x="3886200" y="838200"/>
            <a:ext cx="4495800" cy="3429000"/>
          </a:xfrm>
          <a:prstGeom prst="rect">
            <a:avLst/>
          </a:prstGeom>
          <a:noFill/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28600" y="4267200"/>
            <a:ext cx="4048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has happened to make the plot?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" y="4648200"/>
            <a:ext cx="4421188" cy="2103438"/>
            <a:chOff x="152400" y="4648200"/>
            <a:chExt cx="4421188" cy="2103438"/>
          </a:xfrm>
        </p:grpSpPr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533400" y="4953000"/>
              <a:ext cx="823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urier" pitchFamily="-112" charset="0"/>
                  <a:ea typeface="ＭＳ Ｐゴシック" pitchFamily="-112" charset="-128"/>
                  <a:cs typeface="ＭＳ Ｐゴシック" pitchFamily="-112" charset="-128"/>
                </a:rPr>
                <a:t>time(1)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2743200" y="4953000"/>
              <a:ext cx="14652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" pitchFamily="-112" charset="0"/>
                  <a:ea typeface="ＭＳ Ｐゴシック" pitchFamily="-112" charset="-128"/>
                  <a:cs typeface="ＭＳ Ｐゴシック" pitchFamily="-112" charset="-128"/>
                </a:rPr>
                <a:t>temperature(1)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52400" y="4648200"/>
              <a:ext cx="4421188" cy="2103438"/>
              <a:chOff x="152400" y="4648200"/>
              <a:chExt cx="4421188" cy="2103438"/>
            </a:xfrm>
          </p:grpSpPr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95400" y="4953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1295400" y="51816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1295400" y="54102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1295400" y="56388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1295400" y="5867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1" name="Rectangle 13"/>
              <p:cNvSpPr>
                <a:spLocks noChangeArrowheads="1"/>
              </p:cNvSpPr>
              <p:nvPr/>
            </p:nvSpPr>
            <p:spPr bwMode="auto">
              <a:xfrm>
                <a:off x="1295400" y="6477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1447800" y="6172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4" name="Rectangle 16"/>
              <p:cNvSpPr>
                <a:spLocks noChangeArrowheads="1"/>
              </p:cNvSpPr>
              <p:nvPr/>
            </p:nvSpPr>
            <p:spPr bwMode="auto">
              <a:xfrm>
                <a:off x="2514600" y="4953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5" name="Rectangle 17"/>
              <p:cNvSpPr>
                <a:spLocks noChangeArrowheads="1"/>
              </p:cNvSpPr>
              <p:nvPr/>
            </p:nvSpPr>
            <p:spPr bwMode="auto">
              <a:xfrm>
                <a:off x="2514600" y="51816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6" name="Rectangle 18"/>
              <p:cNvSpPr>
                <a:spLocks noChangeArrowheads="1"/>
              </p:cNvSpPr>
              <p:nvPr/>
            </p:nvSpPr>
            <p:spPr bwMode="auto">
              <a:xfrm>
                <a:off x="2514600" y="54102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7" name="Rectangle 19"/>
              <p:cNvSpPr>
                <a:spLocks noChangeArrowheads="1"/>
              </p:cNvSpPr>
              <p:nvPr/>
            </p:nvSpPr>
            <p:spPr bwMode="auto">
              <a:xfrm>
                <a:off x="2514600" y="56388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8" name="Rectangle 20"/>
              <p:cNvSpPr>
                <a:spLocks noChangeArrowheads="1"/>
              </p:cNvSpPr>
              <p:nvPr/>
            </p:nvSpPr>
            <p:spPr bwMode="auto">
              <a:xfrm>
                <a:off x="2514600" y="5867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9" name="Rectangle 21"/>
              <p:cNvSpPr>
                <a:spLocks noChangeArrowheads="1"/>
              </p:cNvSpPr>
              <p:nvPr/>
            </p:nvSpPr>
            <p:spPr bwMode="auto">
              <a:xfrm>
                <a:off x="2514600" y="6477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90" name="Line 22"/>
              <p:cNvSpPr>
                <a:spLocks noChangeShapeType="1"/>
              </p:cNvSpPr>
              <p:nvPr/>
            </p:nvSpPr>
            <p:spPr bwMode="auto">
              <a:xfrm>
                <a:off x="2667000" y="6172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91" name="Rectangle 23"/>
              <p:cNvSpPr>
                <a:spLocks noChangeArrowheads="1"/>
              </p:cNvSpPr>
              <p:nvPr/>
            </p:nvSpPr>
            <p:spPr bwMode="auto">
              <a:xfrm>
                <a:off x="1066800" y="4648200"/>
                <a:ext cx="6715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</a:t>
                </a:r>
              </a:p>
            </p:txBody>
          </p:sp>
          <p:sp>
            <p:nvSpPr>
              <p:cNvPr id="58392" name="Rectangle 24"/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152558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</a:t>
                </a:r>
              </a:p>
            </p:txBody>
          </p:sp>
          <p:sp>
            <p:nvSpPr>
              <p:cNvPr id="58394" name="Rectangle 26"/>
              <p:cNvSpPr>
                <a:spLocks noChangeArrowheads="1"/>
              </p:cNvSpPr>
              <p:nvPr/>
            </p:nvSpPr>
            <p:spPr bwMode="auto">
              <a:xfrm>
                <a:off x="533400" y="5181600"/>
                <a:ext cx="8239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time(2)</a:t>
                </a:r>
              </a:p>
            </p:txBody>
          </p:sp>
          <p:sp>
            <p:nvSpPr>
              <p:cNvPr id="58395" name="Rectangle 27"/>
              <p:cNvSpPr>
                <a:spLocks noChangeArrowheads="1"/>
              </p:cNvSpPr>
              <p:nvPr/>
            </p:nvSpPr>
            <p:spPr bwMode="auto">
              <a:xfrm>
                <a:off x="152400" y="6477000"/>
                <a:ext cx="11906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time(12213)</a:t>
                </a:r>
              </a:p>
            </p:txBody>
          </p:sp>
          <p:sp>
            <p:nvSpPr>
              <p:cNvPr id="58396" name="Rectangle 28"/>
              <p:cNvSpPr>
                <a:spLocks noChangeArrowheads="1"/>
              </p:cNvSpPr>
              <p:nvPr/>
            </p:nvSpPr>
            <p:spPr bwMode="auto">
              <a:xfrm>
                <a:off x="2743200" y="6430963"/>
                <a:ext cx="1830388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temperature(12213)</a:t>
                </a:r>
              </a:p>
            </p:txBody>
          </p:sp>
          <p:sp>
            <p:nvSpPr>
              <p:cNvPr id="58398" name="Rectangle 30"/>
              <p:cNvSpPr>
                <a:spLocks noChangeArrowheads="1"/>
              </p:cNvSpPr>
              <p:nvPr/>
            </p:nvSpPr>
            <p:spPr bwMode="auto">
              <a:xfrm>
                <a:off x="2743200" y="5181600"/>
                <a:ext cx="146526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temperature(2)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572000" y="4573588"/>
            <a:ext cx="4187825" cy="1979612"/>
            <a:chOff x="4572000" y="4573588"/>
            <a:chExt cx="4187825" cy="1979612"/>
          </a:xfrm>
        </p:grpSpPr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4572000" y="4573588"/>
              <a:ext cx="4187825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Just like plotting by hand the plot command has made a figure that consists of pairs of points</a:t>
              </a: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temp(1), temperature(1)</a:t>
              </a: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time(2), temperature(2)</a:t>
              </a:r>
            </a:p>
            <a:p>
              <a:endParaRPr lang="en-US" sz="14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endParaRPr lang="en-US" sz="14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time(12213), temperature(12213)</a:t>
              </a:r>
              <a:endPara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>
              <a:off x="6629400" y="586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1447800" y="3200400"/>
            <a:ext cx="3997325" cy="641350"/>
          </a:xfrm>
          <a:prstGeom prst="rect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 of points in time and temperature MUST be the same</a:t>
            </a:r>
            <a:endParaRPr lang="en-US" sz="180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4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Arrays and Plotting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81000" y="1066800"/>
            <a:ext cx="8475663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does this do?</a:t>
            </a:r>
          </a:p>
          <a:p>
            <a:endParaRPr lang="en-US" sz="1800" dirty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&gt;&gt; plot(time,temperature,time(5149:7308),temperature(5149:7308),</a:t>
            </a:r>
            <a:r>
              <a:rPr lang="en-US" sz="1600" dirty="0">
                <a:solidFill>
                  <a:srgbClr val="34E7F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...</a:t>
            </a:r>
            <a:r>
              <a:rPr lang="en-US" sz="1600" dirty="0">
                <a:solidFill>
                  <a:srgbClr val="A1B8D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   time(9493:11700),temperature(9493:11700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endParaRPr lang="en-US" dirty="0" smtClean="0"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616" name="AutoShape 8"/>
          <p:cNvSpPr>
            <a:spLocks/>
          </p:cNvSpPr>
          <p:nvPr/>
        </p:nvSpPr>
        <p:spPr bwMode="auto">
          <a:xfrm rot="5400000">
            <a:off x="2286000" y="9144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8617" name="AutoShape 9"/>
          <p:cNvSpPr>
            <a:spLocks/>
          </p:cNvSpPr>
          <p:nvPr/>
        </p:nvSpPr>
        <p:spPr bwMode="auto">
          <a:xfrm rot="5400000">
            <a:off x="5715000" y="-381000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rgbClr val="94110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2600"/>
              </a:solidFill>
            </a:endParaRPr>
          </a:p>
        </p:txBody>
      </p:sp>
      <p:sp>
        <p:nvSpPr>
          <p:cNvPr id="68618" name="AutoShape 10"/>
          <p:cNvSpPr>
            <a:spLocks/>
          </p:cNvSpPr>
          <p:nvPr/>
        </p:nvSpPr>
        <p:spPr bwMode="auto">
          <a:xfrm rot="16200000" flipV="1">
            <a:off x="3352800" y="152400"/>
            <a:ext cx="228600" cy="4953000"/>
          </a:xfrm>
          <a:prstGeom prst="leftBrace">
            <a:avLst>
              <a:gd name="adj1" fmla="val 180556"/>
              <a:gd name="adj2" fmla="val 50000"/>
            </a:avLst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1" y="2743200"/>
            <a:ext cx="5557550" cy="4058794"/>
          </a:xfrm>
          <a:prstGeom prst="rect">
            <a:avLst/>
          </a:prstGeom>
          <a:solidFill>
            <a:srgbClr val="FF0000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7" grpId="0" animBg="1"/>
      <p:bldP spid="68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Defining new arrays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1096963"/>
            <a:ext cx="8475663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&gt;&gt; plot(time,temperature,time(5149:7308),temperature(5149:7308),</a:t>
            </a:r>
            <a:r>
              <a:rPr lang="en-US" sz="1600" dirty="0">
                <a:solidFill>
                  <a:srgbClr val="34E7F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...</a:t>
            </a:r>
            <a:r>
              <a:rPr lang="en-US" sz="1600" dirty="0">
                <a:solidFill>
                  <a:srgbClr val="A1B8D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   time(9493:11700),temperature(9493: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11700)</a:t>
            </a:r>
            <a:endParaRPr lang="en-US" dirty="0"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81000" y="1981200"/>
            <a:ext cx="8229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his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is error 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prone if there are many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commands involving the winter or summer parts of the time and temperature 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arrays.  So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we defined new arrays</a:t>
            </a:r>
          </a:p>
          <a:p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wtime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time(5149:7308);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wtemp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temperature(5149:7308);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stime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time(9493:11700);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stemp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temperature(9493: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11700)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;</a:t>
            </a:r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439453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Programming Style Hint: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Use variable names that are easy to understand and try to keep them short</a:t>
            </a:r>
          </a:p>
          <a:p>
            <a:endParaRPr lang="en-US" sz="2000" dirty="0" smtClean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e.g.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wtemp</a:t>
            </a:r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vs.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winter_temperature</a:t>
            </a:r>
            <a:endParaRPr lang="en-US" sz="2000" dirty="0" smtClean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57" y="3048000"/>
            <a:ext cx="4305497" cy="314439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Rectangle 7"/>
          <p:cNvSpPr/>
          <p:nvPr/>
        </p:nvSpPr>
        <p:spPr>
          <a:xfrm>
            <a:off x="457200" y="6324600"/>
            <a:ext cx="8077200" cy="400110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See text p. 28-29 for Programming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tyle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uidelines &amp;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ommon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itfalls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16810</TotalTime>
  <Words>1294</Words>
  <Application>Microsoft Macintosh PowerPoint</Application>
  <PresentationFormat>On-screen Show (4:3)</PresentationFormat>
  <Paragraphs>242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 Presentation</vt:lpstr>
      <vt:lpstr> Week 2:  Steps In Problem Solving &amp; Some MATLAB Basics </vt:lpstr>
      <vt:lpstr>Types of Action in Algorithm</vt:lpstr>
      <vt:lpstr>Question</vt:lpstr>
      <vt:lpstr>Review from Lab (1)  Variable Assignment</vt:lpstr>
      <vt:lpstr>Review from Lab  (2) Arrays in MATLAB (see next week)</vt:lpstr>
      <vt:lpstr>Arrays in MATLAB </vt:lpstr>
      <vt:lpstr>Arrays and Plotting</vt:lpstr>
      <vt:lpstr>Arrays and Plotting</vt:lpstr>
      <vt:lpstr>Defining new arrays</vt:lpstr>
      <vt:lpstr>Using Built-In Functions</vt:lpstr>
      <vt:lpstr>Why Arrays and Built-In Functions are Slick: Finding the Largest Earthquake</vt:lpstr>
    </vt:vector>
  </TitlesOfParts>
  <Company>IGPP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Experiments</dc:title>
  <dc:creator>Catherine Johnson</dc:creator>
  <cp:lastModifiedBy>Catherine Johnson</cp:lastModifiedBy>
  <cp:revision>1393</cp:revision>
  <cp:lastPrinted>2015-09-15T01:59:09Z</cp:lastPrinted>
  <dcterms:created xsi:type="dcterms:W3CDTF">2011-09-12T20:38:14Z</dcterms:created>
  <dcterms:modified xsi:type="dcterms:W3CDTF">2018-09-13T17:28:33Z</dcterms:modified>
</cp:coreProperties>
</file>