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8B6F-DF6F-47B9-877C-97860A5B2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8A5D4-CD7E-4C1B-AC78-197B69127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C6F92-5BC3-4C66-BFDC-8F53F0A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180-E140-4A81-86A0-1B9FBF6B698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24AC3-8424-42AA-A1EE-C27A80E2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B2F4-CB5E-421F-B9C5-20B57332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D794-CC8E-431D-B5E9-A4C989D09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15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3C0A-A89A-4D11-A392-FDE9D8C6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F5EED-A7FA-498A-9A89-2782B1E1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A28E-DD4A-4B2D-BF67-DE06ADA4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180-E140-4A81-86A0-1B9FBF6B698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1BDFF-46FB-40E0-B720-625B9C1D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3E119-C45F-47A7-8210-7E468E97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D794-CC8E-431D-B5E9-A4C989D09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38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F9DFB-FA21-4E72-B954-61C7D28BC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A8576-83E8-433C-8A91-88A7FDDD5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6F079-9A55-45AA-B6D5-F29F179B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180-E140-4A81-86A0-1B9FBF6B698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871DE-3B47-43C2-8D50-C963CA02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1A91-44E1-48AF-9A99-3DC7272D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D794-CC8E-431D-B5E9-A4C989D09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61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BF57-E48F-4808-AF0C-AF0EF4CC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3225-159A-483F-AE19-5E834011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102FC-FF5F-40D9-9D1C-CE3E83DB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180-E140-4A81-86A0-1B9FBF6B698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3D49C-F2B9-44C3-9C7C-64C13E3A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253C0-31FC-484C-AE81-4FC0318A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D794-CC8E-431D-B5E9-A4C989D09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01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6801-EEA7-4892-B6B9-915AB092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8963-E46A-44A0-BAE8-B75A6B168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4B7E6-5E2C-4112-9661-7CD261CE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180-E140-4A81-86A0-1B9FBF6B698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ED9B-0B89-434B-8DC5-50BE8F64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F01C7-AB38-41A1-BB7F-FC8E8073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D794-CC8E-431D-B5E9-A4C989D09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50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FD10-1B28-4EC1-8E89-1C96A33F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1CED-E55B-4227-A8DF-316B706FB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96303-A64B-4CFF-A058-49709D134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BEEB8-3E27-40E5-91E7-7FC878E2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180-E140-4A81-86A0-1B9FBF6B698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32F72-D3D2-45FB-85F9-60AE8ED5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901C2-DBE2-4A91-8C9F-80946462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D794-CC8E-431D-B5E9-A4C989D09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04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8378-150A-4C58-8740-21799303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DBBB0-C645-4B73-B681-2878F9FDF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01EC-1844-4B89-8E54-4C7F5A6AB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0772C-059B-4EFC-9778-7DAE37511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16DEA-638D-4821-B2B6-11927FD40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38840-811F-4695-B4E9-32CA6BD1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180-E140-4A81-86A0-1B9FBF6B698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51F0B-6757-4710-8F80-74F2F320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D5D76-B30C-490A-AA75-A5D048F5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D794-CC8E-431D-B5E9-A4C989D09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7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1E23-FA05-4972-957B-D170BC1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ABCB8-DAD8-491E-9CB5-1E7D571E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180-E140-4A81-86A0-1B9FBF6B698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6C2FE-EF55-4408-B569-116B9C12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A98C2-BD86-4AAA-A2CB-7D8FBAB0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D794-CC8E-431D-B5E9-A4C989D09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99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BCC6E-0E61-4E4E-BBEA-D2420B24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180-E140-4A81-86A0-1B9FBF6B698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A54EE-8655-40B6-9E44-4BFCC4E9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BA0FD-8E6C-469E-A8EE-1B15DD36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D794-CC8E-431D-B5E9-A4C989D09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0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3484-76BB-4075-9C11-2B84F7DB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3C97-1EF3-4BFD-9278-16E080191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D21BB-2AF0-4591-A4C3-041FA93E3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C984A-17EC-499C-A027-92B39842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180-E140-4A81-86A0-1B9FBF6B698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EB94C-F7E8-40F7-A7C3-C927B065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7218A-82E9-48E5-9F1B-B885C0FC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D794-CC8E-431D-B5E9-A4C989D09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79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2776-3B40-4989-9F6A-6CF9CEE5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41B33-E261-41C4-B1AD-370E1C80D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3BA7D-101C-4018-88B3-42ABE7779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141A-60A0-40BE-AA4F-51260E56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180-E140-4A81-86A0-1B9FBF6B698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462C2-D7F9-44AF-9DF3-196A7BA6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E3AC2-0BC0-4308-9842-A736642E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D794-CC8E-431D-B5E9-A4C989D09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92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6230C-26B3-4E20-A490-848C3F4B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9FC94-BF22-4A26-9C2E-3C1F27BA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FB1E-072C-43C6-9DDB-60C16640F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F180-E140-4A81-86A0-1B9FBF6B698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27D64-45DB-40E3-910F-F7C0A5F72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D8E4-A761-463D-A948-692DCB1BD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CD794-CC8E-431D-B5E9-A4C989D09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8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CA8E-6CE6-46DC-A19B-E01202618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5450" y="195262"/>
            <a:ext cx="5829299" cy="2387600"/>
          </a:xfrm>
        </p:spPr>
        <p:txBody>
          <a:bodyPr/>
          <a:lstStyle/>
          <a:p>
            <a:r>
              <a:rPr lang="en-CA" dirty="0"/>
              <a:t>Atmospheric Ice Nuclei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1A489-EB71-42BF-8BFB-0502695E6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5" y="442912"/>
            <a:ext cx="4477377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E167-B23A-4331-8232-E1CB05D9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C936-C1D6-4BCC-8507-D6AA25FF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674" y="723900"/>
            <a:ext cx="5953125" cy="5453063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Clouds need to contain some fraction of ice particles in order to precipitate (rain or snow)</a:t>
            </a:r>
          </a:p>
          <a:p>
            <a:endParaRPr lang="en-CA" dirty="0"/>
          </a:p>
          <a:p>
            <a:r>
              <a:rPr lang="en-CA" dirty="0"/>
              <a:t>Water doesn’t freeze at 0 C, to the dismay of atmospheric scientists</a:t>
            </a:r>
          </a:p>
          <a:p>
            <a:endParaRPr lang="en-CA" dirty="0"/>
          </a:p>
          <a:p>
            <a:r>
              <a:rPr lang="en-CA" dirty="0"/>
              <a:t>Theory says ~ -38 to -40 but measurements are all over the place</a:t>
            </a:r>
          </a:p>
          <a:p>
            <a:endParaRPr lang="en-CA" dirty="0"/>
          </a:p>
          <a:p>
            <a:r>
              <a:rPr lang="en-CA" dirty="0"/>
              <a:t>Inhomogeneities (dust) in clouds is important</a:t>
            </a:r>
          </a:p>
          <a:p>
            <a:endParaRPr lang="en-CA" dirty="0"/>
          </a:p>
          <a:p>
            <a:r>
              <a:rPr lang="en-CA" dirty="0"/>
              <a:t>Implications for climate change, weather forecasting, and restoring my sanity</a:t>
            </a:r>
          </a:p>
        </p:txBody>
      </p:sp>
    </p:spTree>
    <p:extLst>
      <p:ext uri="{BB962C8B-B14F-4D97-AF65-F5344CB8AC3E}">
        <p14:creationId xmlns:p14="http://schemas.microsoft.com/office/powerpoint/2010/main" val="37815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798D-A3B6-4CA8-B845-5BD8602C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38"/>
            <a:ext cx="10515600" cy="1325563"/>
          </a:xfrm>
        </p:spPr>
        <p:txBody>
          <a:bodyPr/>
          <a:lstStyle/>
          <a:p>
            <a:r>
              <a:rPr lang="en-CA" b="1" dirty="0"/>
              <a:t>Supercooling, Surface Tension, and Stat Mech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58C48-C94E-49DF-B26A-48BBCD393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89" y="1457325"/>
            <a:ext cx="6243358" cy="48244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91FF39-78CF-4F44-9A8A-864A0B2E4714}"/>
              </a:ext>
            </a:extLst>
          </p:cNvPr>
          <p:cNvSpPr txBox="1"/>
          <p:nvPr/>
        </p:nvSpPr>
        <p:spPr>
          <a:xfrm>
            <a:off x="483534" y="1607373"/>
            <a:ext cx="50825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- Free energy of seed crystals is a battle between surface tension (penalty) and volume (benefit). </a:t>
            </a:r>
          </a:p>
          <a:p>
            <a:endParaRPr lang="en-CA" sz="3200" dirty="0"/>
          </a:p>
          <a:p>
            <a:r>
              <a:rPr lang="en-CA" sz="3200" dirty="0"/>
              <a:t>- Ice crystals need to be “big” in order for the phase transition to occur spontaneously</a:t>
            </a:r>
          </a:p>
        </p:txBody>
      </p:sp>
    </p:spTree>
    <p:extLst>
      <p:ext uri="{BB962C8B-B14F-4D97-AF65-F5344CB8AC3E}">
        <p14:creationId xmlns:p14="http://schemas.microsoft.com/office/powerpoint/2010/main" val="227063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31FF-C493-4611-AEB1-379EF839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399" y="330994"/>
            <a:ext cx="5953125" cy="1325563"/>
          </a:xfrm>
        </p:spPr>
        <p:txBody>
          <a:bodyPr>
            <a:normAutofit/>
          </a:bodyPr>
          <a:lstStyle/>
          <a:p>
            <a:r>
              <a:rPr lang="en-CA" sz="2400" dirty="0"/>
              <a:t>Free energy required to form a seed crystal: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C2E77-0B58-47D9-B515-243A690B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7" y="161925"/>
            <a:ext cx="4835405" cy="403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329C2-E187-4646-A9D1-A0D12B1EF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137" y="1293813"/>
            <a:ext cx="79724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793D-4D22-415C-893D-E080D5F6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8EEB8-788A-4F99-AF05-ADC6750F5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5" y="152400"/>
            <a:ext cx="4255558" cy="31916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858F5-3380-47D8-A455-EA0FDD57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92" y="94853"/>
            <a:ext cx="4255558" cy="3191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96404-DE71-4DF6-88E9-F23CEE817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5" y="3429000"/>
            <a:ext cx="4320116" cy="3240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FC690A-9D2A-4716-A479-1337A7991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92" y="3396058"/>
            <a:ext cx="4255559" cy="3191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F73FA2-C031-4973-A242-5BE55A54078C}"/>
              </a:ext>
            </a:extLst>
          </p:cNvPr>
          <p:cNvSpPr/>
          <p:nvPr/>
        </p:nvSpPr>
        <p:spPr>
          <a:xfrm>
            <a:off x="727075" y="0"/>
            <a:ext cx="2619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T1, T=0C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4853F0-7896-45EA-8332-4E8E0C137CC3}"/>
              </a:ext>
            </a:extLst>
          </p:cNvPr>
          <p:cNvSpPr/>
          <p:nvPr/>
        </p:nvSpPr>
        <p:spPr>
          <a:xfrm>
            <a:off x="6595534" y="3286522"/>
            <a:ext cx="3182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T4, T=-26C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D9932-D782-4166-8223-067BEDC85A88}"/>
              </a:ext>
            </a:extLst>
          </p:cNvPr>
          <p:cNvSpPr/>
          <p:nvPr/>
        </p:nvSpPr>
        <p:spPr>
          <a:xfrm>
            <a:off x="727075" y="3344069"/>
            <a:ext cx="3182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T3, T=-15C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F3F61-825B-4C38-824E-6B37B2805C07}"/>
              </a:ext>
            </a:extLst>
          </p:cNvPr>
          <p:cNvSpPr/>
          <p:nvPr/>
        </p:nvSpPr>
        <p:spPr>
          <a:xfrm>
            <a:off x="6880409" y="94853"/>
            <a:ext cx="2831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T2, T=-5C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616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B317-83CD-4844-98E9-62024687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-73025"/>
            <a:ext cx="10515600" cy="1325563"/>
          </a:xfrm>
        </p:spPr>
        <p:txBody>
          <a:bodyPr/>
          <a:lstStyle/>
          <a:p>
            <a:r>
              <a:rPr lang="en-CA" dirty="0"/>
              <a:t>Output of experiment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B99ED4-94F3-4A2F-BB1D-3E6880F18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147763"/>
            <a:ext cx="4857750" cy="3644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5C19D4-C4D6-434D-BF66-A1999AF47F7E}"/>
              </a:ext>
            </a:extLst>
          </p:cNvPr>
          <p:cNvSpPr txBox="1"/>
          <p:nvPr/>
        </p:nvSpPr>
        <p:spPr>
          <a:xfrm>
            <a:off x="6610350" y="1795463"/>
            <a:ext cx="5467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CA" sz="2800" dirty="0"/>
              <a:t>Lower the temperature 1K/min, observe the number of frozen wells</a:t>
            </a:r>
          </a:p>
          <a:p>
            <a:pPr marL="571500" indent="-571500">
              <a:buFontTx/>
              <a:buChar char="-"/>
            </a:pPr>
            <a:endParaRPr lang="en-CA" sz="2800" dirty="0"/>
          </a:p>
          <a:p>
            <a:pPr marL="571500" indent="-571500">
              <a:buFontTx/>
              <a:buChar char="-"/>
            </a:pPr>
            <a:r>
              <a:rPr lang="en-CA" sz="2800" dirty="0"/>
              <a:t>Get the frozen fraction as a function of (T, t)</a:t>
            </a:r>
          </a:p>
          <a:p>
            <a:pPr marL="571500" indent="-571500">
              <a:buFontTx/>
              <a:buChar char="-"/>
            </a:pPr>
            <a:endParaRPr lang="en-CA" sz="2800" dirty="0"/>
          </a:p>
          <a:p>
            <a:pPr marL="571500" indent="-571500">
              <a:buFontTx/>
              <a:buChar char="-"/>
            </a:pPr>
            <a:r>
              <a:rPr lang="en-CA" sz="2800" dirty="0"/>
              <a:t>“Should” be colder and steeper for pure </a:t>
            </a:r>
            <a:r>
              <a:rPr lang="en-CA" sz="3600" dirty="0"/>
              <a:t>water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9EBD64-8513-4AC9-B14E-21AFE4A58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4974484"/>
            <a:ext cx="4071937" cy="182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04C3-66DA-4215-B217-652C1FD3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05" y="0"/>
            <a:ext cx="12172950" cy="1101725"/>
          </a:xfrm>
        </p:spPr>
        <p:txBody>
          <a:bodyPr>
            <a:normAutofit fontScale="90000"/>
          </a:bodyPr>
          <a:lstStyle/>
          <a:p>
            <a:r>
              <a:rPr lang="en-CA" strike="dblStrike" dirty="0"/>
              <a:t>I don’t even know what the hell I am trying to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694A-E32B-4830-89BF-62F9C872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0" y="2895600"/>
            <a:ext cx="5810250" cy="4351338"/>
          </a:xfrm>
        </p:spPr>
        <p:txBody>
          <a:bodyPr/>
          <a:lstStyle/>
          <a:p>
            <a:r>
              <a:rPr lang="en-CA" dirty="0"/>
              <a:t>-Look at the size of the error bars. Also consider they are log scaled…</a:t>
            </a:r>
          </a:p>
          <a:p>
            <a:endParaRPr lang="en-CA" dirty="0"/>
          </a:p>
          <a:p>
            <a:r>
              <a:rPr lang="en-CA" dirty="0"/>
              <a:t>- New particles to be discovered!   Low hanging fruit?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FCB3D-AF06-4EEB-9EE2-52CA8DCE5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05" y="2266950"/>
            <a:ext cx="4227814" cy="3778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BD2BB-0D22-4519-B8AF-E6909F1EE44F}"/>
              </a:ext>
            </a:extLst>
          </p:cNvPr>
          <p:cNvSpPr txBox="1"/>
          <p:nvPr/>
        </p:nvSpPr>
        <p:spPr>
          <a:xfrm>
            <a:off x="483822" y="879683"/>
            <a:ext cx="1122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My current Bayesian prior reflects a high state of ignorance</a:t>
            </a:r>
          </a:p>
        </p:txBody>
      </p:sp>
    </p:spTree>
    <p:extLst>
      <p:ext uri="{BB962C8B-B14F-4D97-AF65-F5344CB8AC3E}">
        <p14:creationId xmlns:p14="http://schemas.microsoft.com/office/powerpoint/2010/main" val="97998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Atmospheric Ice Nuclei</vt:lpstr>
      <vt:lpstr>Motivation</vt:lpstr>
      <vt:lpstr>Supercooling, Surface Tension, and Stat Mech</vt:lpstr>
      <vt:lpstr>Free energy required to form a seed crystal:</vt:lpstr>
      <vt:lpstr>PowerPoint Presentation</vt:lpstr>
      <vt:lpstr>Output of experiment</vt:lpstr>
      <vt:lpstr>I don’t even know what the hell I am trying to measure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Atmospheric Ice Nuclei</dc:title>
  <dc:creator>Andrew Loeppky</dc:creator>
  <cp:lastModifiedBy>Andrew Loeppky</cp:lastModifiedBy>
  <cp:revision>2</cp:revision>
  <dcterms:created xsi:type="dcterms:W3CDTF">2021-10-25T20:26:30Z</dcterms:created>
  <dcterms:modified xsi:type="dcterms:W3CDTF">2021-10-25T20:56:22Z</dcterms:modified>
</cp:coreProperties>
</file>