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2"/>
  </p:notesMasterIdLst>
  <p:sldIdLst>
    <p:sldId id="307" r:id="rId2"/>
    <p:sldId id="256" r:id="rId3"/>
    <p:sldId id="257" r:id="rId4"/>
    <p:sldId id="308" r:id="rId5"/>
    <p:sldId id="259" r:id="rId6"/>
    <p:sldId id="268" r:id="rId7"/>
    <p:sldId id="260" r:id="rId8"/>
    <p:sldId id="263" r:id="rId9"/>
    <p:sldId id="267" r:id="rId10"/>
    <p:sldId id="270" r:id="rId11"/>
    <p:sldId id="271" r:id="rId12"/>
    <p:sldId id="272" r:id="rId13"/>
    <p:sldId id="309" r:id="rId14"/>
    <p:sldId id="273" r:id="rId15"/>
    <p:sldId id="314" r:id="rId16"/>
    <p:sldId id="261" r:id="rId17"/>
    <p:sldId id="262" r:id="rId18"/>
    <p:sldId id="311" r:id="rId19"/>
    <p:sldId id="312" r:id="rId20"/>
    <p:sldId id="313" r:id="rId21"/>
    <p:sldId id="274" r:id="rId22"/>
    <p:sldId id="316" r:id="rId23"/>
    <p:sldId id="279" r:id="rId24"/>
    <p:sldId id="281" r:id="rId25"/>
    <p:sldId id="290" r:id="rId26"/>
    <p:sldId id="291" r:id="rId27"/>
    <p:sldId id="315" r:id="rId28"/>
    <p:sldId id="284" r:id="rId29"/>
    <p:sldId id="288" r:id="rId30"/>
    <p:sldId id="286" r:id="rId31"/>
    <p:sldId id="310" r:id="rId32"/>
    <p:sldId id="294" r:id="rId33"/>
    <p:sldId id="295" r:id="rId34"/>
    <p:sldId id="318" r:id="rId35"/>
    <p:sldId id="319" r:id="rId36"/>
    <p:sldId id="320" r:id="rId37"/>
    <p:sldId id="321" r:id="rId38"/>
    <p:sldId id="296" r:id="rId39"/>
    <p:sldId id="297" r:id="rId40"/>
    <p:sldId id="298" r:id="rId41"/>
    <p:sldId id="299" r:id="rId42"/>
    <p:sldId id="305" r:id="rId43"/>
    <p:sldId id="301" r:id="rId44"/>
    <p:sldId id="303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C0E"/>
    <a:srgbClr val="D33909"/>
    <a:srgbClr val="A94F33"/>
    <a:srgbClr val="A338A1"/>
    <a:srgbClr val="EF9C7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>
      <p:cViewPr>
        <p:scale>
          <a:sx n="75" d="100"/>
          <a:sy n="75" d="100"/>
        </p:scale>
        <p:origin x="-1368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38.xml"/><Relationship Id="rId7" Type="http://schemas.openxmlformats.org/officeDocument/2006/relationships/slide" Target="slides/slide44.xml"/><Relationship Id="rId2" Type="http://schemas.openxmlformats.org/officeDocument/2006/relationships/slide" Target="slides/slide33.xml"/><Relationship Id="rId1" Type="http://schemas.openxmlformats.org/officeDocument/2006/relationships/slide" Target="slides/slide13.xml"/><Relationship Id="rId6" Type="http://schemas.openxmlformats.org/officeDocument/2006/relationships/slide" Target="slides/slide42.xml"/><Relationship Id="rId5" Type="http://schemas.openxmlformats.org/officeDocument/2006/relationships/slide" Target="slides/slide41.xml"/><Relationship Id="rId4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83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B37A68-2921-4351-928D-DCC456C913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622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39D78-4AFE-44CD-A098-0C2D5791F186}" type="slidenum">
              <a:rPr lang="en-GB"/>
              <a:pPr/>
              <a:t>5</a:t>
            </a:fld>
            <a:endParaRPr lang="en-GB"/>
          </a:p>
        </p:txBody>
      </p:sp>
      <p:sp>
        <p:nvSpPr>
          <p:cNvPr id="61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422400" y="754063"/>
            <a:ext cx="4068763" cy="305117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8163"/>
            <a:ext cx="5029200" cy="384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Klik om het opmaakprofiel van de modelondertitel te bewerken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nl-NL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89BE5F7-9976-4335-9D1F-D568C392947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 smtClean="0"/>
              <a:t>Klik om het opmaakprofiel van de modeltitel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3F036-CDD7-43D7-9E97-10ACF3B4D59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44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0"/>
            <a:ext cx="20193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59055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0458-839F-4100-8430-0E7FDF53E18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38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001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05000"/>
            <a:ext cx="8001000" cy="419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D439EDBF-4D83-4993-9EBA-A6CE8A4B586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5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6969C-ADBE-4832-9767-CA1E3C4F937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12EA6-C752-4B3D-982C-81684F07F2E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15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924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264D5-C87E-46E0-AECE-5AE40A69855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97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F704F-CDD1-407A-9FAA-1913BE52485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79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2057F-4B93-4B55-9193-A4B4AE8A6A2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5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DAB45-4659-455E-B8CF-A0C4704290D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38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69DC7-F494-4AFE-BF65-11A2EF90604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56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15D76-8B23-4DEA-B2B9-6AC927D9244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0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GB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modeltitel te bewerken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800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FAC4753B-FB98-4C03-9837-67D87AD9F2AC}" type="slidenum">
              <a:rPr lang="nl-NL"/>
              <a:pPr/>
              <a:t>‹#›</a:t>
            </a:fld>
            <a:endParaRPr lang="nl-NL"/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0" y="1524000"/>
            <a:ext cx="7391400" cy="319088"/>
            <a:chOff x="144" y="1248"/>
            <a:chExt cx="4656" cy="201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 Box 14"/>
          <p:cNvSpPr txBox="1">
            <a:spLocks noChangeArrowheads="1"/>
          </p:cNvSpPr>
          <p:nvPr userDrawn="1"/>
        </p:nvSpPr>
        <p:spPr bwMode="auto">
          <a:xfrm>
            <a:off x="3763963" y="0"/>
            <a:ext cx="53800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>
                <a:latin typeface="Arial" pitchFamily="34" charset="0"/>
              </a:rPr>
              <a:t>A.E. Eiben and J.E. Smith, Introduction to Evolutionary Computing</a:t>
            </a:r>
          </a:p>
          <a:p>
            <a:pPr algn="r"/>
            <a:r>
              <a:rPr lang="nl-NL" sz="1400">
                <a:latin typeface="Arial" pitchFamily="34" charset="0"/>
              </a:rPr>
              <a:t>Genetic Algorithms</a:t>
            </a:r>
            <a:endParaRPr lang="en-GB" sz="14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Genetic Algorithms </a:t>
            </a:r>
          </a:p>
        </p:txBody>
      </p:sp>
      <p:sp>
        <p:nvSpPr>
          <p:cNvPr id="110595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after Goldberg ‘89 (1)</a:t>
            </a:r>
            <a:endParaRPr lang="en-GB" sz="32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problem: max x</a:t>
            </a:r>
            <a:r>
              <a:rPr lang="en-US" baseline="30000"/>
              <a:t>2</a:t>
            </a:r>
            <a:r>
              <a:rPr lang="en-US"/>
              <a:t> over {0,1,…,31}</a:t>
            </a:r>
          </a:p>
          <a:p>
            <a:r>
              <a:rPr lang="en-US"/>
              <a:t>GA approach:</a:t>
            </a:r>
          </a:p>
          <a:p>
            <a:pPr lvl="1"/>
            <a:r>
              <a:rPr lang="en-US"/>
              <a:t>Representation: binary code, e.g. 01101 </a:t>
            </a:r>
            <a:r>
              <a:rPr lang="en-US">
                <a:sym typeface="Symbol" pitchFamily="18" charset="2"/>
              </a:rPr>
              <a:t> </a:t>
            </a:r>
            <a:r>
              <a:rPr lang="en-US"/>
              <a:t>13</a:t>
            </a:r>
          </a:p>
          <a:p>
            <a:pPr lvl="1"/>
            <a:r>
              <a:rPr lang="en-US"/>
              <a:t>Population size: 4</a:t>
            </a:r>
          </a:p>
          <a:p>
            <a:pPr lvl="1"/>
            <a:r>
              <a:rPr lang="en-US"/>
              <a:t>1-point xover, bitwise mutation </a:t>
            </a:r>
          </a:p>
          <a:p>
            <a:pPr lvl="1"/>
            <a:r>
              <a:rPr lang="en-US"/>
              <a:t>Roulette wheel selection</a:t>
            </a:r>
          </a:p>
          <a:p>
            <a:pPr lvl="1"/>
            <a:r>
              <a:rPr lang="en-US"/>
              <a:t>Random initialisation</a:t>
            </a:r>
          </a:p>
          <a:p>
            <a:r>
              <a:rPr lang="en-US"/>
              <a:t>We show one generational cycle done by hand 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8382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467600" cy="400050"/>
          </a:xfrm>
        </p:spPr>
        <p:txBody>
          <a:bodyPr/>
          <a:lstStyle/>
          <a:p>
            <a:r>
              <a:rPr lang="en-US" sz="3200"/>
              <a:t>x</a:t>
            </a:r>
            <a:r>
              <a:rPr lang="en-US" sz="3200" baseline="30000"/>
              <a:t>2</a:t>
            </a:r>
            <a:r>
              <a:rPr lang="en-US" sz="3200"/>
              <a:t> example: selection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800600" y="4572000"/>
            <a:ext cx="1066800" cy="1066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82391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467600" cy="533400"/>
          </a:xfrm>
        </p:spPr>
        <p:txBody>
          <a:bodyPr/>
          <a:lstStyle/>
          <a:p>
            <a:r>
              <a:rPr lang="en-US" sz="3200"/>
              <a:t>X</a:t>
            </a:r>
            <a:r>
              <a:rPr lang="en-US" sz="3200" baseline="30000"/>
              <a:t>2</a:t>
            </a:r>
            <a:r>
              <a:rPr lang="en-US" sz="3200"/>
              <a:t> example: crossover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7543800" y="4572000"/>
            <a:ext cx="1295400" cy="1219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4009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</a:t>
            </a:r>
            <a:r>
              <a:rPr lang="en-GB" baseline="30000"/>
              <a:t>2</a:t>
            </a:r>
            <a:r>
              <a:rPr lang="en-GB"/>
              <a:t> example: mutation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7010400" y="4648200"/>
            <a:ext cx="1219200" cy="11430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4114800" y="32004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4648200" y="42672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simple GA</a:t>
            </a:r>
            <a:endParaRPr lang="en-GB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382000" cy="4800600"/>
          </a:xfrm>
        </p:spPr>
        <p:txBody>
          <a:bodyPr/>
          <a:lstStyle/>
          <a:p>
            <a:r>
              <a:rPr lang="en-GB"/>
              <a:t>Has been subject of many (early) studies</a:t>
            </a:r>
          </a:p>
          <a:p>
            <a:pPr lvl="1"/>
            <a:r>
              <a:rPr lang="en-GB"/>
              <a:t>still often used as benchmark for novel GAs</a:t>
            </a:r>
          </a:p>
          <a:p>
            <a:r>
              <a:rPr lang="en-GB"/>
              <a:t>Shows many shortcomings, e.g.</a:t>
            </a:r>
          </a:p>
          <a:p>
            <a:pPr lvl="1"/>
            <a:r>
              <a:rPr lang="en-GB"/>
              <a:t>Representation is too restrictive</a:t>
            </a:r>
          </a:p>
          <a:p>
            <a:pPr lvl="1"/>
            <a:r>
              <a:rPr lang="en-GB"/>
              <a:t>Mutation &amp; crossovers only applicable for bit-string &amp; integer representations</a:t>
            </a:r>
          </a:p>
          <a:p>
            <a:pPr lvl="1"/>
            <a:r>
              <a:rPr lang="en-GB"/>
              <a:t>Selection mechanism sensitive for converging populations with close fitness values</a:t>
            </a:r>
          </a:p>
          <a:p>
            <a:pPr lvl="1"/>
            <a:r>
              <a:rPr lang="en-GB"/>
              <a:t>Generational population model </a:t>
            </a:r>
            <a:r>
              <a:rPr lang="en-US"/>
              <a:t>(step 5 in SGA repr. cycle) </a:t>
            </a:r>
            <a:r>
              <a:rPr lang="en-GB"/>
              <a:t>can be improved with explicit survivor selection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Alternative Crossover 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400"/>
              <a:t>Performance with 1 Point Crossover depends on the order that variables occur in the representation</a:t>
            </a:r>
          </a:p>
          <a:p>
            <a:pPr lvl="1">
              <a:lnSpc>
                <a:spcPct val="110000"/>
              </a:lnSpc>
            </a:pPr>
            <a:r>
              <a:rPr lang="en-GB"/>
              <a:t>more likely to keep together genes that are near each other</a:t>
            </a:r>
          </a:p>
          <a:p>
            <a:pPr lvl="1">
              <a:lnSpc>
                <a:spcPct val="110000"/>
              </a:lnSpc>
            </a:pPr>
            <a:r>
              <a:rPr lang="en-GB"/>
              <a:t>Can never keep together genes from opposite ends of string</a:t>
            </a:r>
          </a:p>
          <a:p>
            <a:pPr lvl="1">
              <a:lnSpc>
                <a:spcPct val="110000"/>
              </a:lnSpc>
            </a:pPr>
            <a:r>
              <a:rPr lang="en-GB"/>
              <a:t>This is known as </a:t>
            </a:r>
            <a:r>
              <a:rPr lang="en-GB" i="1"/>
              <a:t>Positional Bias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/>
              <a:t>Can be exploited if we know about the structure of our problem, but this is not usually the case</a:t>
            </a:r>
          </a:p>
          <a:p>
            <a:endParaRPr lang="en-GB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162800" cy="673100"/>
          </a:xfrm>
        </p:spPr>
        <p:txBody>
          <a:bodyPr/>
          <a:lstStyle/>
          <a:p>
            <a:r>
              <a:rPr lang="en-US"/>
              <a:t>n-point crossover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1828800"/>
          </a:xfrm>
        </p:spPr>
        <p:txBody>
          <a:bodyPr/>
          <a:lstStyle/>
          <a:p>
            <a:r>
              <a:rPr lang="en-GB" sz="2400"/>
              <a:t>Choose n random crossover points</a:t>
            </a:r>
          </a:p>
          <a:p>
            <a:r>
              <a:rPr lang="en-GB" sz="2400"/>
              <a:t>Split along those points</a:t>
            </a:r>
          </a:p>
          <a:p>
            <a:r>
              <a:rPr lang="en-GB" sz="2400"/>
              <a:t>Glue parts, alternating between parents</a:t>
            </a:r>
          </a:p>
          <a:p>
            <a:r>
              <a:rPr lang="en-GB" sz="2400"/>
              <a:t>Generalisation of 1 point (still some positional bias)</a:t>
            </a:r>
          </a:p>
        </p:txBody>
      </p:sp>
      <p:pic>
        <p:nvPicPr>
          <p:cNvPr id="63492" name="Picture 4" descr="C:\Book\Slides\Illustrations\03-GA\GA-npt-x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549900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6477000" cy="723900"/>
          </a:xfrm>
        </p:spPr>
        <p:txBody>
          <a:bodyPr/>
          <a:lstStyle/>
          <a:p>
            <a:r>
              <a:rPr lang="en-US"/>
              <a:t>Uniform crossover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49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Assign 'heads' to one parent, 'tails' to the other</a:t>
            </a:r>
          </a:p>
          <a:p>
            <a:pPr>
              <a:lnSpc>
                <a:spcPct val="90000"/>
              </a:lnSpc>
            </a:pPr>
            <a:r>
              <a:rPr lang="en-GB" sz="2400"/>
              <a:t>Flip a coin for each gene of the first child</a:t>
            </a:r>
          </a:p>
          <a:p>
            <a:pPr>
              <a:lnSpc>
                <a:spcPct val="90000"/>
              </a:lnSpc>
            </a:pPr>
            <a:r>
              <a:rPr lang="en-GB" sz="2400"/>
              <a:t>Make an inverse copy of the gene for the second child</a:t>
            </a:r>
          </a:p>
          <a:p>
            <a:pPr>
              <a:lnSpc>
                <a:spcPct val="90000"/>
              </a:lnSpc>
            </a:pPr>
            <a:r>
              <a:rPr lang="en-GB" sz="2400"/>
              <a:t>Inheritance is independent of position</a:t>
            </a:r>
          </a:p>
        </p:txBody>
      </p:sp>
      <p:pic>
        <p:nvPicPr>
          <p:cNvPr id="64516" name="Picture 4" descr="C:\Book\Slides\Illustrations\03-GA\GA-unif-x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6108700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Crossover OR mutation?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93100" cy="3352800"/>
          </a:xfrm>
        </p:spPr>
        <p:txBody>
          <a:bodyPr/>
          <a:lstStyle/>
          <a:p>
            <a:r>
              <a:rPr lang="en-US" sz="2400"/>
              <a:t>Decade long debate: which one is better / necessary / main-background </a:t>
            </a:r>
          </a:p>
          <a:p>
            <a:endParaRPr lang="en-US" sz="2400"/>
          </a:p>
          <a:p>
            <a:r>
              <a:rPr lang="en-US" sz="2400"/>
              <a:t>Answer (at least, rather wide agreement):</a:t>
            </a:r>
          </a:p>
          <a:p>
            <a:pPr lvl="1"/>
            <a:r>
              <a:rPr lang="en-US" sz="2000"/>
              <a:t>it depends on the problem, but</a:t>
            </a:r>
          </a:p>
          <a:p>
            <a:pPr lvl="1"/>
            <a:r>
              <a:rPr lang="en-US" sz="2000"/>
              <a:t>in general, it is good to have both</a:t>
            </a:r>
          </a:p>
          <a:p>
            <a:pPr lvl="1"/>
            <a:r>
              <a:rPr lang="en-US" sz="2000"/>
              <a:t>both have another role</a:t>
            </a:r>
          </a:p>
          <a:p>
            <a:pPr lvl="1"/>
            <a:r>
              <a:rPr lang="en-US" sz="2000"/>
              <a:t>mutation-only-EA is possible, xover-only-EA would not 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955800"/>
            <a:ext cx="8216900" cy="46736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GB" sz="2400"/>
              <a:t>Exploration: Discovering promising areas in the search space, i.e. gaining information on the problem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GB" sz="2400"/>
              <a:t>Exploitation: Optimising within a promising area, i.e. using information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/>
              <a:t>There is co-operation AND competition between them</a:t>
            </a:r>
          </a:p>
          <a:p>
            <a:pPr marL="0" indent="0">
              <a:lnSpc>
                <a:spcPct val="130000"/>
              </a:lnSpc>
            </a:pPr>
            <a:r>
              <a:rPr lang="en-GB" sz="2400"/>
              <a:t> Crossover is explorative, it makes a </a:t>
            </a:r>
            <a:r>
              <a:rPr lang="en-GB" sz="2400" i="1"/>
              <a:t>big</a:t>
            </a:r>
            <a:r>
              <a:rPr lang="en-GB" sz="2400"/>
              <a:t> jump to an area somewhere “in between” two (parent) areas</a:t>
            </a:r>
          </a:p>
          <a:p>
            <a:pPr marL="0" indent="0">
              <a:lnSpc>
                <a:spcPct val="130000"/>
              </a:lnSpc>
            </a:pPr>
            <a:r>
              <a:rPr lang="en-GB" sz="2400"/>
              <a:t> Mutation is exploitative, it creates random </a:t>
            </a:r>
            <a:r>
              <a:rPr lang="en-GB" sz="2400" i="1"/>
              <a:t>small</a:t>
            </a:r>
            <a:r>
              <a:rPr lang="en-GB" sz="2400"/>
              <a:t> diversions, thereby staying near (in the area of ) the parent</a:t>
            </a:r>
          </a:p>
        </p:txBody>
      </p:sp>
      <p:sp>
        <p:nvSpPr>
          <p:cNvPr id="1157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457200"/>
          </a:xfrm>
          <a:noFill/>
          <a:ln/>
        </p:spPr>
        <p:txBody>
          <a:bodyPr anchor="ctr"/>
          <a:lstStyle/>
          <a:p>
            <a:r>
              <a:rPr lang="en-GB"/>
              <a:t>Crossover OR mutation? (cont’d)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76300"/>
            <a:ext cx="7772400" cy="571500"/>
          </a:xfrm>
        </p:spPr>
        <p:txBody>
          <a:bodyPr/>
          <a:lstStyle/>
          <a:p>
            <a:r>
              <a:rPr lang="en-US" sz="4000"/>
              <a:t>GA Quick Overview</a:t>
            </a:r>
            <a:endParaRPr lang="nl-NL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924800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Developed: USA in the 1970’s</a:t>
            </a:r>
          </a:p>
          <a:p>
            <a:pPr>
              <a:lnSpc>
                <a:spcPct val="90000"/>
              </a:lnSpc>
            </a:pPr>
            <a:r>
              <a:rPr lang="en-US" sz="2400"/>
              <a:t>Early names: J. Holland, K. DeJong, D. Goldberg</a:t>
            </a:r>
          </a:p>
          <a:p>
            <a:pPr>
              <a:lnSpc>
                <a:spcPct val="90000"/>
              </a:lnSpc>
            </a:pPr>
            <a:r>
              <a:rPr lang="en-US" sz="2400"/>
              <a:t>Typically applied to: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discrete optimization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Attributed features: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too fast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good heuristic for combinatorial problems</a:t>
            </a:r>
          </a:p>
          <a:p>
            <a:pPr>
              <a:lnSpc>
                <a:spcPct val="90000"/>
              </a:lnSpc>
            </a:pPr>
            <a:r>
              <a:rPr lang="en-US" sz="2400"/>
              <a:t>Special Features: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Traditionally emphasizes combining information from good parents (crossover)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many variants, e.g., reproduction models, operators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400"/>
              <a:t>Only crossover can combine information from two parents</a:t>
            </a:r>
          </a:p>
          <a:p>
            <a:pPr>
              <a:lnSpc>
                <a:spcPct val="120000"/>
              </a:lnSpc>
            </a:pPr>
            <a:r>
              <a:rPr lang="en-GB" sz="2400"/>
              <a:t>Only mutation can introduce new information (alleles)</a:t>
            </a:r>
          </a:p>
          <a:p>
            <a:pPr>
              <a:lnSpc>
                <a:spcPct val="120000"/>
              </a:lnSpc>
            </a:pPr>
            <a:r>
              <a:rPr lang="en-GB" sz="2400"/>
              <a:t>Crossover does not change the allele frequencies of the population (thought experiment: 50% 0’s on first bit in the population, ?% after performing </a:t>
            </a:r>
            <a:r>
              <a:rPr lang="en-GB" sz="2400" i="1"/>
              <a:t>n</a:t>
            </a:r>
            <a:r>
              <a:rPr lang="en-GB" sz="2400"/>
              <a:t> crossovers)</a:t>
            </a:r>
          </a:p>
          <a:p>
            <a:pPr>
              <a:lnSpc>
                <a:spcPct val="120000"/>
              </a:lnSpc>
            </a:pPr>
            <a:r>
              <a:rPr lang="en-GB" sz="2400"/>
              <a:t>To hit the optimum you often need a ‘lucky’ mutation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GB"/>
              <a:t>Crossover OR mutation? (cont’d)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85800"/>
          </a:xfrm>
        </p:spPr>
        <p:txBody>
          <a:bodyPr/>
          <a:lstStyle/>
          <a:p>
            <a:r>
              <a:rPr lang="en-US"/>
              <a:t>Other representations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010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400"/>
              <a:t>Gray coding of integers</a:t>
            </a:r>
            <a:r>
              <a:rPr lang="en-US" sz="2400"/>
              <a:t> (still binary chromosomes)</a:t>
            </a:r>
            <a:endParaRPr lang="en-GB" sz="2400"/>
          </a:p>
          <a:p>
            <a:pPr lvl="1">
              <a:lnSpc>
                <a:spcPct val="120000"/>
              </a:lnSpc>
            </a:pPr>
            <a:r>
              <a:rPr lang="en-GB" sz="2000"/>
              <a:t>Gray coding is a mapping that means that small changes in the genotype cause small changes in the phenotype (unlike binary coding). “Smoother” genotype-phenotype mapping makes life easier for the GA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GB" sz="2400"/>
              <a:t>Nowadays it is generally accepted that it is better to encode numerical variables directly as</a:t>
            </a:r>
          </a:p>
          <a:p>
            <a:pPr>
              <a:lnSpc>
                <a:spcPct val="120000"/>
              </a:lnSpc>
            </a:pPr>
            <a:r>
              <a:rPr lang="en-GB" sz="2400"/>
              <a:t>Integers</a:t>
            </a:r>
          </a:p>
          <a:p>
            <a:pPr>
              <a:lnSpc>
                <a:spcPct val="120000"/>
              </a:lnSpc>
            </a:pPr>
            <a:r>
              <a:rPr lang="en-GB" sz="2400"/>
              <a:t>Floating point </a:t>
            </a:r>
            <a:r>
              <a:rPr lang="en-US" sz="2400"/>
              <a:t>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representations</a:t>
            </a:r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8001000" cy="4191000"/>
          </a:xfrm>
        </p:spPr>
        <p:txBody>
          <a:bodyPr/>
          <a:lstStyle/>
          <a:p>
            <a:r>
              <a:rPr lang="en-GB" sz="2400"/>
              <a:t>Some problems naturally have integer variables, e.g. image processing parameters </a:t>
            </a:r>
          </a:p>
          <a:p>
            <a:r>
              <a:rPr lang="en-US" sz="2400"/>
              <a:t>Others</a:t>
            </a:r>
            <a:r>
              <a:rPr lang="en-GB" sz="2400"/>
              <a:t> take </a:t>
            </a:r>
            <a:r>
              <a:rPr lang="en-GB" sz="2400" i="1"/>
              <a:t>categorical</a:t>
            </a:r>
            <a:r>
              <a:rPr lang="en-GB" sz="2400"/>
              <a:t> values from a fixed set e.g. {blue,</a:t>
            </a:r>
            <a:r>
              <a:rPr lang="en-US" sz="2400"/>
              <a:t> </a:t>
            </a:r>
            <a:r>
              <a:rPr lang="en-GB" sz="2400"/>
              <a:t>green,</a:t>
            </a:r>
            <a:r>
              <a:rPr lang="en-US" sz="2400"/>
              <a:t> </a:t>
            </a:r>
            <a:r>
              <a:rPr lang="en-GB" sz="2400"/>
              <a:t>yellow, pink}</a:t>
            </a:r>
          </a:p>
          <a:p>
            <a:r>
              <a:rPr lang="en-GB" sz="2400"/>
              <a:t>N-point / uniform crossover operators work</a:t>
            </a:r>
          </a:p>
          <a:p>
            <a:r>
              <a:rPr lang="en-GB" sz="2400"/>
              <a:t>Extend bit-flipping mutation to make</a:t>
            </a:r>
          </a:p>
          <a:p>
            <a:pPr lvl="1"/>
            <a:r>
              <a:rPr lang="en-GB" sz="2000"/>
              <a:t>“creep” i.e. more likely to move to similar value</a:t>
            </a:r>
          </a:p>
          <a:p>
            <a:pPr lvl="1"/>
            <a:r>
              <a:rPr lang="en-GB" sz="2000"/>
              <a:t>Random choice (esp. categorical variables)</a:t>
            </a:r>
          </a:p>
          <a:p>
            <a:pPr lvl="1"/>
            <a:r>
              <a:rPr lang="en-GB" sz="2000"/>
              <a:t>For ordinal problems, it is hard to know correct range for creep, so often  use two mutation operators in tandem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571500"/>
          </a:xfrm>
        </p:spPr>
        <p:txBody>
          <a:bodyPr/>
          <a:lstStyle/>
          <a:p>
            <a:r>
              <a:rPr lang="en-US"/>
              <a:t>Real valued problems</a:t>
            </a:r>
            <a:endParaRPr lang="en-GB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r>
              <a:rPr lang="en-US" sz="2400"/>
              <a:t>Many problems occur as real valued problems, e.g. continuous parameter optimisation </a:t>
            </a:r>
            <a:r>
              <a:rPr lang="en-US" sz="2400" i="1"/>
              <a:t>f : </a:t>
            </a:r>
            <a:r>
              <a:rPr lang="en-GB" sz="2400" i="1">
                <a:sym typeface="Symbol" pitchFamily="18" charset="2"/>
              </a:rPr>
              <a:t></a:t>
            </a:r>
            <a:r>
              <a:rPr lang="en-US" sz="2400" i="1">
                <a:sym typeface="Bookshelf Symbol 5" pitchFamily="2" charset="2"/>
              </a:rPr>
              <a:t> </a:t>
            </a:r>
            <a:r>
              <a:rPr lang="en-US" sz="2400" i="1" baseline="30000">
                <a:sym typeface="Bookshelf Symbol 5" pitchFamily="2" charset="2"/>
              </a:rPr>
              <a:t>n</a:t>
            </a:r>
            <a:r>
              <a:rPr lang="en-GB" sz="2400" i="1">
                <a:sym typeface="Bookshelf Symbol 5" pitchFamily="2" charset="2"/>
              </a:rPr>
              <a:t> </a:t>
            </a:r>
            <a:r>
              <a:rPr lang="en-US" sz="2400" i="1">
                <a:sym typeface="Wingdings" pitchFamily="2" charset="2"/>
              </a:rPr>
              <a:t> </a:t>
            </a:r>
            <a:r>
              <a:rPr lang="en-GB" sz="2400" i="1">
                <a:sym typeface="Symbol" pitchFamily="18" charset="2"/>
              </a:rPr>
              <a:t></a:t>
            </a:r>
            <a:endParaRPr lang="en-US" sz="2400" i="1"/>
          </a:p>
          <a:p>
            <a:r>
              <a:rPr lang="en-US" sz="2400"/>
              <a:t>Illustration: Ackley’s function (often used in EC)</a:t>
            </a:r>
          </a:p>
          <a:p>
            <a:pPr>
              <a:buFont typeface="Wingdings" pitchFamily="2" charset="2"/>
              <a:buNone/>
            </a:pPr>
            <a:endParaRPr lang="en-GB" sz="240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t="1559" b="92"/>
          <a:stretch>
            <a:fillRect/>
          </a:stretch>
        </p:blipFill>
        <p:spPr bwMode="auto">
          <a:xfrm>
            <a:off x="5410200" y="3581400"/>
            <a:ext cx="315436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1066800" y="3733800"/>
            <a:ext cx="3581400" cy="1995488"/>
            <a:chOff x="3504" y="1920"/>
            <a:chExt cx="2256" cy="1257"/>
          </a:xfrm>
        </p:grpSpPr>
        <p:pic>
          <p:nvPicPr>
            <p:cNvPr id="8192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36"/>
            <a:stretch>
              <a:fillRect/>
            </a:stretch>
          </p:blipFill>
          <p:spPr bwMode="auto">
            <a:xfrm>
              <a:off x="3504" y="1920"/>
              <a:ext cx="216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2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448"/>
              <a:ext cx="216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2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024"/>
              <a:ext cx="182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571500"/>
          </a:xfrm>
        </p:spPr>
        <p:txBody>
          <a:bodyPr/>
          <a:lstStyle/>
          <a:p>
            <a:r>
              <a:rPr lang="en-GB"/>
              <a:t>Mapping real values on bit strings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873250"/>
            <a:ext cx="8183562" cy="4832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z </a:t>
            </a:r>
            <a:r>
              <a:rPr lang="en-GB" sz="2400">
                <a:sym typeface="Symbol" pitchFamily="18" charset="2"/>
              </a:rPr>
              <a:t> </a:t>
            </a:r>
            <a:r>
              <a:rPr lang="en-US" sz="2400"/>
              <a:t>[x,y] </a:t>
            </a:r>
            <a:r>
              <a:rPr lang="en-US" sz="2400" b="1">
                <a:sym typeface="Symbol" pitchFamily="18" charset="2"/>
              </a:rPr>
              <a:t></a:t>
            </a:r>
            <a:r>
              <a:rPr lang="en-GB" sz="2400"/>
              <a:t> </a:t>
            </a:r>
            <a:r>
              <a:rPr lang="en-GB" sz="2400" i="1">
                <a:sym typeface="Symbol" pitchFamily="18" charset="2"/>
              </a:rPr>
              <a:t></a:t>
            </a:r>
            <a:r>
              <a:rPr lang="en-GB" sz="1800" i="1">
                <a:sym typeface="Symbol" pitchFamily="18" charset="2"/>
              </a:rPr>
              <a:t> </a:t>
            </a:r>
            <a:r>
              <a:rPr lang="en-US" sz="2400">
                <a:sym typeface="Bookshelf Symbol 5" pitchFamily="2" charset="2"/>
              </a:rPr>
              <a:t>represented by {a</a:t>
            </a:r>
            <a:r>
              <a:rPr lang="en-US" sz="2400" baseline="-25000">
                <a:sym typeface="Bookshelf Symbol 5" pitchFamily="2" charset="2"/>
              </a:rPr>
              <a:t>1</a:t>
            </a:r>
            <a:r>
              <a:rPr lang="en-US" sz="2400">
                <a:sym typeface="Bookshelf Symbol 5" pitchFamily="2" charset="2"/>
              </a:rPr>
              <a:t>,…,a</a:t>
            </a:r>
            <a:r>
              <a:rPr lang="en-US" sz="2400" baseline="-25000">
                <a:sym typeface="Bookshelf Symbol 5" pitchFamily="2" charset="2"/>
              </a:rPr>
              <a:t>L</a:t>
            </a:r>
            <a:r>
              <a:rPr lang="en-US" sz="2400">
                <a:sym typeface="Bookshelf Symbol 5" pitchFamily="2" charset="2"/>
              </a:rPr>
              <a:t>} </a:t>
            </a:r>
            <a:r>
              <a:rPr lang="en-GB" sz="2400">
                <a:sym typeface="Symbol" pitchFamily="18" charset="2"/>
              </a:rPr>
              <a:t>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/>
              <a:t>{0,1}</a:t>
            </a:r>
            <a:r>
              <a:rPr lang="en-US" sz="2400" baseline="30000"/>
              <a:t>L</a:t>
            </a:r>
          </a:p>
          <a:p>
            <a:pPr>
              <a:buFont typeface="Wingdings" pitchFamily="2" charset="2"/>
              <a:buNone/>
            </a:pPr>
            <a:endParaRPr lang="en-US" sz="2400" baseline="30000"/>
          </a:p>
          <a:p>
            <a:pPr>
              <a:buFontTx/>
              <a:buChar char="•"/>
            </a:pPr>
            <a:r>
              <a:rPr lang="en-US" sz="2400"/>
              <a:t>[x,y] 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US" sz="2400"/>
              <a:t>{0,1}</a:t>
            </a:r>
            <a:r>
              <a:rPr lang="en-US" sz="2400" baseline="30000"/>
              <a:t>L </a:t>
            </a:r>
            <a:r>
              <a:rPr lang="en-US" sz="2400">
                <a:sym typeface="Bookshelf Symbol 5" pitchFamily="2" charset="2"/>
              </a:rPr>
              <a:t>must be invertible (one phenotype per genotype)</a:t>
            </a:r>
          </a:p>
          <a:p>
            <a:pPr>
              <a:buFontTx/>
              <a:buChar char="•"/>
            </a:pPr>
            <a:r>
              <a:rPr lang="en-US" sz="2400">
                <a:sym typeface="Symbol" pitchFamily="18" charset="2"/>
              </a:rPr>
              <a:t>: </a:t>
            </a:r>
            <a:r>
              <a:rPr lang="en-US" sz="2400"/>
              <a:t>{0,1}</a:t>
            </a:r>
            <a:r>
              <a:rPr lang="en-US" sz="2400" baseline="30000"/>
              <a:t>L 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US" sz="2400"/>
              <a:t>[x,y] </a:t>
            </a:r>
            <a:r>
              <a:rPr lang="en-US" sz="2400">
                <a:sym typeface="Bookshelf Symbol 5" pitchFamily="2" charset="2"/>
              </a:rPr>
              <a:t>defines the representation </a:t>
            </a:r>
          </a:p>
          <a:p>
            <a:pPr>
              <a:buFontTx/>
              <a:buChar char="•"/>
            </a:pPr>
            <a:endParaRPr lang="en-US" sz="2400">
              <a:sym typeface="Bookshelf Symbol 5" pitchFamily="2" charset="2"/>
            </a:endParaRPr>
          </a:p>
          <a:p>
            <a:pPr>
              <a:buFontTx/>
              <a:buChar char="•"/>
            </a:pPr>
            <a:endParaRPr lang="en-US" sz="2400">
              <a:sym typeface="Bookshelf Symbol 5" pitchFamily="2" charset="2"/>
            </a:endParaRPr>
          </a:p>
          <a:p>
            <a:pPr>
              <a:buFontTx/>
              <a:buChar char="•"/>
            </a:pPr>
            <a:endParaRPr lang="en-US" sz="2400">
              <a:sym typeface="Bookshelf Symbol 5" pitchFamily="2" charset="2"/>
            </a:endParaRPr>
          </a:p>
          <a:p>
            <a:r>
              <a:rPr lang="en-US" sz="2400"/>
              <a:t>Only 2</a:t>
            </a:r>
            <a:r>
              <a:rPr lang="en-US" sz="2400" baseline="30000"/>
              <a:t>L</a:t>
            </a:r>
            <a:r>
              <a:rPr lang="en-US" sz="2400"/>
              <a:t> values out of infinite are represented</a:t>
            </a:r>
          </a:p>
          <a:p>
            <a:r>
              <a:rPr lang="en-US" sz="2400"/>
              <a:t>L determines possible maximum precision of solution</a:t>
            </a:r>
          </a:p>
          <a:p>
            <a:r>
              <a:rPr lang="en-US" sz="2400"/>
              <a:t>High precision </a:t>
            </a:r>
            <a:r>
              <a:rPr lang="en-US" sz="2400">
                <a:sym typeface="Wingdings" pitchFamily="2" charset="2"/>
              </a:rPr>
              <a:t> long chromosomes (slow evolution)</a:t>
            </a:r>
            <a:endParaRPr lang="en-GB" sz="2400">
              <a:sym typeface="Wingdings" pitchFamily="2" charset="2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295400" y="3962400"/>
          <a:ext cx="64579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3" imgW="2768400" imgH="444240" progId="Equation.3">
                  <p:embed/>
                </p:oleObj>
              </mc:Choice>
              <mc:Fallback>
                <p:oleObj name="Equation" r:id="rId3" imgW="2768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64579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GB"/>
              <a:t>Floating point mutations 1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914400" y="20574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>
                <a:latin typeface="Arial" pitchFamily="34" charset="0"/>
              </a:rPr>
              <a:t>General scheme of floating point mutations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>
                <a:latin typeface="Arial" pitchFamily="34" charset="0"/>
              </a:rPr>
              <a:t>Uniform mutation: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400">
                <a:latin typeface="Arial" pitchFamily="34" charset="0"/>
              </a:rPr>
              <a:t>Analogous to bit-flipping (binary) or random resetting (integers)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866900" y="2868613"/>
            <a:ext cx="4495800" cy="1066800"/>
            <a:chOff x="1104" y="1135"/>
            <a:chExt cx="2832" cy="672"/>
          </a:xfrm>
        </p:grpSpPr>
        <p:graphicFrame>
          <p:nvGraphicFramePr>
            <p:cNvPr id="93189" name="Object 5"/>
            <p:cNvGraphicFramePr>
              <a:graphicFrameLocks noChangeAspect="1"/>
            </p:cNvGraphicFramePr>
            <p:nvPr/>
          </p:nvGraphicFramePr>
          <p:xfrm>
            <a:off x="1104" y="1135"/>
            <a:ext cx="283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2" name="Equation" r:id="rId3" imgW="1968480" imgH="253800" progId="Equation.3">
                    <p:embed/>
                  </p:oleObj>
                </mc:Choice>
                <mc:Fallback>
                  <p:oleObj name="Equation" r:id="rId3" imgW="196848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35"/>
                          <a:ext cx="283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0" name="Object 6"/>
            <p:cNvGraphicFramePr>
              <a:graphicFrameLocks noChangeAspect="1"/>
            </p:cNvGraphicFramePr>
            <p:nvPr/>
          </p:nvGraphicFramePr>
          <p:xfrm>
            <a:off x="1104" y="1488"/>
            <a:ext cx="148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3" name="Equation" r:id="rId5" imgW="1066680" imgH="228600" progId="Equation.3">
                    <p:embed/>
                  </p:oleObj>
                </mc:Choice>
                <mc:Fallback>
                  <p:oleObj name="Equation" r:id="rId5" imgW="106668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488"/>
                          <a:ext cx="148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447800" y="4648200"/>
          <a:ext cx="6442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7" imgW="2768400" imgH="228600" progId="Equation.3">
                  <p:embed/>
                </p:oleObj>
              </mc:Choice>
              <mc:Fallback>
                <p:oleObj name="Equation" r:id="rId7" imgW="276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64420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Floating point mutations 2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Non-uniform mutations:</a:t>
            </a:r>
          </a:p>
          <a:p>
            <a:pPr lvl="1"/>
            <a:r>
              <a:rPr lang="en-GB"/>
              <a:t>Many methods proposed,such as time-varying range of change etc.</a:t>
            </a:r>
          </a:p>
          <a:p>
            <a:pPr lvl="1"/>
            <a:r>
              <a:rPr lang="en-GB"/>
              <a:t>Most schemes are probabilistic but usually only make a small change to value</a:t>
            </a:r>
          </a:p>
          <a:p>
            <a:pPr lvl="1"/>
            <a:r>
              <a:rPr lang="en-GB"/>
              <a:t>Most common method is to add random deviate to each variable separately, taken from N(0, </a:t>
            </a:r>
            <a:r>
              <a:rPr lang="en-GB">
                <a:sym typeface="Symbol" pitchFamily="18" charset="2"/>
              </a:rPr>
              <a:t></a:t>
            </a:r>
            <a:r>
              <a:rPr lang="en-GB"/>
              <a:t>) Gaussian distribution and then curtail to range</a:t>
            </a:r>
          </a:p>
          <a:p>
            <a:pPr lvl="1"/>
            <a:r>
              <a:rPr lang="en-GB"/>
              <a:t>Standard deviation </a:t>
            </a:r>
            <a:r>
              <a:rPr lang="en-GB">
                <a:sym typeface="Symbol" pitchFamily="18" charset="2"/>
              </a:rPr>
              <a:t> controls </a:t>
            </a:r>
            <a:r>
              <a:rPr lang="en-US">
                <a:sym typeface="Symbol" pitchFamily="18" charset="2"/>
              </a:rPr>
              <a:t>amount</a:t>
            </a:r>
            <a:r>
              <a:rPr lang="en-GB">
                <a:sym typeface="Symbol" pitchFamily="18" charset="2"/>
              </a:rPr>
              <a:t> of change (2/3 of deviations will lie in range (-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 to +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)</a:t>
            </a:r>
            <a:endParaRPr lang="en-GB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686800" cy="685800"/>
          </a:xfrm>
        </p:spPr>
        <p:txBody>
          <a:bodyPr/>
          <a:lstStyle/>
          <a:p>
            <a:r>
              <a:rPr lang="en-GB" sz="3200"/>
              <a:t>Crossover operators for real valued CRs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Discrete:</a:t>
            </a:r>
          </a:p>
          <a:p>
            <a:pPr lvl="1">
              <a:lnSpc>
                <a:spcPct val="90000"/>
              </a:lnSpc>
            </a:pPr>
            <a:r>
              <a:rPr lang="en-GB"/>
              <a:t>each allele value in offspring </a:t>
            </a:r>
            <a:r>
              <a:rPr lang="en-GB" i="1"/>
              <a:t>z</a:t>
            </a:r>
            <a:r>
              <a:rPr lang="en-GB"/>
              <a:t> comes from one of its parents </a:t>
            </a:r>
            <a:r>
              <a:rPr lang="en-GB" i="1"/>
              <a:t>(x,y) </a:t>
            </a:r>
            <a:r>
              <a:rPr lang="en-GB"/>
              <a:t>with equal probability: </a:t>
            </a:r>
            <a:r>
              <a:rPr lang="en-GB" i="1"/>
              <a:t>z</a:t>
            </a:r>
            <a:r>
              <a:rPr lang="en-GB" i="1" baseline="-25000"/>
              <a:t>i</a:t>
            </a:r>
            <a:r>
              <a:rPr lang="en-GB" i="1"/>
              <a:t>  = x</a:t>
            </a:r>
            <a:r>
              <a:rPr lang="en-GB" i="1" baseline="-25000"/>
              <a:t>i</a:t>
            </a:r>
            <a:r>
              <a:rPr lang="en-GB" i="1"/>
              <a:t> </a:t>
            </a:r>
            <a:r>
              <a:rPr lang="en-GB"/>
              <a:t>or </a:t>
            </a:r>
            <a:r>
              <a:rPr lang="en-GB" i="1"/>
              <a:t>y</a:t>
            </a:r>
            <a:r>
              <a:rPr lang="en-GB" i="1" baseline="-25000"/>
              <a:t>i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 Could use n-point or uniform</a:t>
            </a:r>
          </a:p>
          <a:p>
            <a:pPr>
              <a:lnSpc>
                <a:spcPct val="90000"/>
              </a:lnSpc>
            </a:pPr>
            <a:r>
              <a:rPr lang="en-GB"/>
              <a:t>Intermediate</a:t>
            </a:r>
          </a:p>
          <a:p>
            <a:pPr lvl="1">
              <a:lnSpc>
                <a:spcPct val="90000"/>
              </a:lnSpc>
            </a:pPr>
            <a:r>
              <a:rPr lang="en-GB"/>
              <a:t>exploits idea of creating children “between” parents (hence a.k.a. </a:t>
            </a:r>
            <a:r>
              <a:rPr lang="en-GB" i="1"/>
              <a:t>arithmetic </a:t>
            </a:r>
            <a:r>
              <a:rPr lang="en-GB"/>
              <a:t>recombination)</a:t>
            </a:r>
          </a:p>
          <a:p>
            <a:pPr lvl="1">
              <a:lnSpc>
                <a:spcPct val="90000"/>
              </a:lnSpc>
            </a:pPr>
            <a:r>
              <a:rPr lang="en-US" sz="2800" i="1"/>
              <a:t>z</a:t>
            </a:r>
            <a:r>
              <a:rPr lang="en-GB" sz="2800" i="1" baseline="-25000"/>
              <a:t>i</a:t>
            </a:r>
            <a:r>
              <a:rPr lang="en-GB" sz="2800" i="1"/>
              <a:t> = </a:t>
            </a:r>
            <a:r>
              <a:rPr lang="en-GB" sz="2800" i="1">
                <a:sym typeface="Symbol" pitchFamily="18" charset="2"/>
              </a:rPr>
              <a:t> x</a:t>
            </a:r>
            <a:r>
              <a:rPr lang="en-GB" sz="2800" i="1" baseline="-25000">
                <a:sym typeface="Symbol" pitchFamily="18" charset="2"/>
              </a:rPr>
              <a:t>i </a:t>
            </a:r>
            <a:r>
              <a:rPr lang="en-GB" sz="2800" i="1">
                <a:sym typeface="Symbol" pitchFamily="18" charset="2"/>
              </a:rPr>
              <a:t> + </a:t>
            </a:r>
            <a:r>
              <a:rPr lang="en-GB" sz="2800">
                <a:sym typeface="Symbol" pitchFamily="18" charset="2"/>
              </a:rPr>
              <a:t>(1 - </a:t>
            </a:r>
            <a:r>
              <a:rPr lang="en-GB" sz="2800" i="1">
                <a:sym typeface="Symbol" pitchFamily="18" charset="2"/>
              </a:rPr>
              <a:t>) y</a:t>
            </a:r>
            <a:r>
              <a:rPr lang="en-GB" sz="2800" i="1" baseline="-25000">
                <a:sym typeface="Symbol" pitchFamily="18" charset="2"/>
              </a:rPr>
              <a:t>i</a:t>
            </a:r>
            <a:r>
              <a:rPr lang="en-GB" sz="2800">
                <a:sym typeface="Symbol" pitchFamily="18" charset="2"/>
              </a:rPr>
              <a:t>    where </a:t>
            </a:r>
            <a:r>
              <a:rPr lang="en-GB" sz="2800" i="1">
                <a:sym typeface="Symbol" pitchFamily="18" charset="2"/>
              </a:rPr>
              <a:t> : </a:t>
            </a:r>
            <a:r>
              <a:rPr lang="en-GB" sz="2800">
                <a:sym typeface="Symbol" pitchFamily="18" charset="2"/>
              </a:rPr>
              <a:t>0  </a:t>
            </a:r>
            <a:r>
              <a:rPr lang="en-GB" sz="2800" i="1">
                <a:sym typeface="Symbol" pitchFamily="18" charset="2"/>
              </a:rPr>
              <a:t>  </a:t>
            </a:r>
            <a:r>
              <a:rPr lang="en-GB" sz="2800">
                <a:sym typeface="Symbol" pitchFamily="18" charset="2"/>
              </a:rPr>
              <a:t></a:t>
            </a:r>
            <a:r>
              <a:rPr lang="en-GB" sz="2800" i="1">
                <a:sym typeface="Symbol" pitchFamily="18" charset="2"/>
              </a:rPr>
              <a:t> </a:t>
            </a:r>
            <a:r>
              <a:rPr lang="en-GB" sz="2800">
                <a:sym typeface="Symbol" pitchFamily="18" charset="2"/>
              </a:rPr>
              <a:t>1.</a:t>
            </a:r>
          </a:p>
          <a:p>
            <a:pPr lvl="1">
              <a:lnSpc>
                <a:spcPct val="90000"/>
              </a:lnSpc>
            </a:pPr>
            <a:r>
              <a:rPr lang="en-GB" sz="2800">
                <a:sym typeface="Symbol" pitchFamily="18" charset="2"/>
              </a:rPr>
              <a:t> </a:t>
            </a:r>
            <a:r>
              <a:rPr lang="en-GB">
                <a:sym typeface="Bookshelf Symbol 1" pitchFamily="34" charset="2"/>
              </a:rPr>
              <a:t>The parameter </a:t>
            </a:r>
            <a:r>
              <a:rPr lang="en-GB" sz="2800" i="1">
                <a:sym typeface="Symbol" pitchFamily="18" charset="2"/>
              </a:rPr>
              <a:t></a:t>
            </a:r>
            <a:r>
              <a:rPr lang="en-GB">
                <a:sym typeface="Bookshelf Symbol 1" pitchFamily="34" charset="2"/>
              </a:rPr>
              <a:t> can be: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>
                <a:sym typeface="Bookshelf Symbol 1" pitchFamily="34" charset="2"/>
              </a:rPr>
              <a:t>constant: uniform arithmetical crossover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>
                <a:sym typeface="Bookshelf Symbol 1" pitchFamily="34" charset="2"/>
              </a:rPr>
              <a:t>variable (e.g. depend on the age of the population) 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>
                <a:sym typeface="Bookshelf Symbol 1" pitchFamily="34" charset="2"/>
              </a:rPr>
              <a:t>picked at random every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990600"/>
          </a:xfrm>
        </p:spPr>
        <p:txBody>
          <a:bodyPr/>
          <a:lstStyle/>
          <a:p>
            <a:r>
              <a:rPr lang="en-GB">
                <a:sym typeface="Bookshelf Symbol 1" pitchFamily="34" charset="2"/>
              </a:rPr>
              <a:t>Single arithmetic crossover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8077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</a:rPr>
              <a:t>Parents: </a:t>
            </a:r>
            <a:r>
              <a:rPr lang="en-GB" b="1">
                <a:latin typeface="Arial" pitchFamily="34" charset="0"/>
                <a:sym typeface="Symbol" pitchFamily="18" charset="2"/>
              </a:rPr>
              <a:t></a:t>
            </a:r>
            <a:r>
              <a:rPr lang="en-GB">
                <a:latin typeface="Arial" pitchFamily="34" charset="0"/>
              </a:rPr>
              <a:t>x</a:t>
            </a:r>
            <a:r>
              <a:rPr lang="en-GB" baseline="-25000">
                <a:latin typeface="Arial" pitchFamily="34" charset="0"/>
              </a:rPr>
              <a:t>1</a:t>
            </a:r>
            <a:r>
              <a:rPr lang="en-GB">
                <a:latin typeface="Arial" pitchFamily="34" charset="0"/>
              </a:rPr>
              <a:t>,…,x</a:t>
            </a:r>
            <a:r>
              <a:rPr lang="en-GB" baseline="-25000">
                <a:latin typeface="Arial" pitchFamily="34" charset="0"/>
              </a:rPr>
              <a:t>n</a:t>
            </a:r>
            <a:r>
              <a:rPr lang="en-GB">
                <a:latin typeface="Arial" pitchFamily="34" charset="0"/>
              </a:rPr>
              <a:t> </a:t>
            </a:r>
            <a:r>
              <a:rPr lang="en-GB" b="1">
                <a:latin typeface="Arial" pitchFamily="34" charset="0"/>
                <a:sym typeface="Symbol" pitchFamily="18" charset="2"/>
              </a:rPr>
              <a:t></a:t>
            </a:r>
            <a:r>
              <a:rPr lang="en-GB" b="1">
                <a:latin typeface="Arial" pitchFamily="34" charset="0"/>
              </a:rPr>
              <a:t> </a:t>
            </a:r>
            <a:r>
              <a:rPr lang="en-GB">
                <a:latin typeface="Arial" pitchFamily="34" charset="0"/>
              </a:rPr>
              <a:t>and </a:t>
            </a:r>
            <a:r>
              <a:rPr lang="en-GB" b="1">
                <a:latin typeface="Arial" pitchFamily="34" charset="0"/>
                <a:sym typeface="Symbol" pitchFamily="18" charset="2"/>
              </a:rPr>
              <a:t></a:t>
            </a:r>
            <a:r>
              <a:rPr lang="en-GB">
                <a:latin typeface="Arial" pitchFamily="34" charset="0"/>
              </a:rPr>
              <a:t>y</a:t>
            </a:r>
            <a:r>
              <a:rPr lang="en-GB" baseline="-25000">
                <a:latin typeface="Arial" pitchFamily="34" charset="0"/>
              </a:rPr>
              <a:t>1</a:t>
            </a:r>
            <a:r>
              <a:rPr lang="en-GB">
                <a:latin typeface="Arial" pitchFamily="34" charset="0"/>
              </a:rPr>
              <a:t>,…,y</a:t>
            </a:r>
            <a:r>
              <a:rPr lang="en-GB" baseline="-25000">
                <a:latin typeface="Arial" pitchFamily="34" charset="0"/>
              </a:rPr>
              <a:t>n</a:t>
            </a:r>
            <a:r>
              <a:rPr lang="en-GB" b="1">
                <a:latin typeface="Arial" pitchFamily="34" charset="0"/>
                <a:sym typeface="Symbol" pitchFamily="18" charset="2"/>
              </a:rPr>
              <a:t>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pitchFamily="34" charset="0"/>
                <a:sym typeface="Symbol" pitchFamily="18" charset="2"/>
              </a:rPr>
              <a:t>Pick</a:t>
            </a:r>
            <a:r>
              <a:rPr lang="en-GB">
                <a:latin typeface="Arial" pitchFamily="34" charset="0"/>
                <a:sym typeface="Symbol" pitchFamily="18" charset="2"/>
              </a:rPr>
              <a:t> a single gene (</a:t>
            </a:r>
            <a:r>
              <a:rPr lang="en-GB" i="1">
                <a:latin typeface="Arial" pitchFamily="34" charset="0"/>
                <a:sym typeface="Symbol" pitchFamily="18" charset="2"/>
              </a:rPr>
              <a:t>k</a:t>
            </a:r>
            <a:r>
              <a:rPr lang="en-GB">
                <a:latin typeface="Arial" pitchFamily="34" charset="0"/>
                <a:sym typeface="Symbol" pitchFamily="18" charset="2"/>
              </a:rPr>
              <a:t>) at random, </a:t>
            </a: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</a:rPr>
              <a:t>child</a:t>
            </a:r>
            <a:r>
              <a:rPr lang="en-GB" baseline="-25000">
                <a:latin typeface="Arial" pitchFamily="34" charset="0"/>
              </a:rPr>
              <a:t>1 </a:t>
            </a:r>
            <a:r>
              <a:rPr lang="en-GB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eaLnBrk="0" hangingPunct="0">
              <a:buFontTx/>
              <a:buChar char="•"/>
            </a:pPr>
            <a:endParaRPr lang="en-GB">
              <a:latin typeface="Arial" pitchFamily="34" charset="0"/>
              <a:sym typeface="Bookshelf Symbol 1" pitchFamily="34" charset="2"/>
            </a:endParaRP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>
                <a:latin typeface="Arial" pitchFamily="34" charset="0"/>
                <a:sym typeface="Symbol" pitchFamily="18" charset="2"/>
              </a:rPr>
              <a:t> = 0.5</a:t>
            </a:r>
            <a:endParaRPr lang="en-GB">
              <a:latin typeface="Arial" pitchFamily="34" charset="0"/>
              <a:sym typeface="Bookshelf Symbol 1" pitchFamily="34" charset="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590800" y="2743200"/>
          <a:ext cx="60769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3" imgW="2145960" imgH="253800" progId="Equation.3">
                  <p:embed/>
                </p:oleObj>
              </mc:Choice>
              <mc:Fallback>
                <p:oleObj name="Equation" r:id="rId3" imgW="21459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60769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9750"/>
            <a:ext cx="830580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685800"/>
          </a:xfrm>
        </p:spPr>
        <p:txBody>
          <a:bodyPr/>
          <a:lstStyle/>
          <a:p>
            <a:r>
              <a:rPr lang="en-GB">
                <a:sym typeface="Bookshelf Symbol 1" pitchFamily="34" charset="2"/>
              </a:rPr>
              <a:t>Simple arithmetic crossover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</a:rPr>
              <a:t>Parents: </a:t>
            </a:r>
            <a:r>
              <a:rPr lang="en-GB" b="1">
                <a:latin typeface="Arial" pitchFamily="34" charset="0"/>
                <a:sym typeface="Symbol" pitchFamily="18" charset="2"/>
              </a:rPr>
              <a:t></a:t>
            </a:r>
            <a:r>
              <a:rPr lang="en-GB">
                <a:latin typeface="Arial" pitchFamily="34" charset="0"/>
              </a:rPr>
              <a:t>x</a:t>
            </a:r>
            <a:r>
              <a:rPr lang="en-GB" baseline="-25000">
                <a:latin typeface="Arial" pitchFamily="34" charset="0"/>
              </a:rPr>
              <a:t>1</a:t>
            </a:r>
            <a:r>
              <a:rPr lang="en-GB">
                <a:latin typeface="Arial" pitchFamily="34" charset="0"/>
              </a:rPr>
              <a:t>,…,x</a:t>
            </a:r>
            <a:r>
              <a:rPr lang="en-GB" baseline="-25000">
                <a:latin typeface="Arial" pitchFamily="34" charset="0"/>
              </a:rPr>
              <a:t>n</a:t>
            </a:r>
            <a:r>
              <a:rPr lang="en-GB">
                <a:latin typeface="Arial" pitchFamily="34" charset="0"/>
              </a:rPr>
              <a:t> </a:t>
            </a:r>
            <a:r>
              <a:rPr lang="en-GB" b="1">
                <a:latin typeface="Arial" pitchFamily="34" charset="0"/>
                <a:sym typeface="Symbol" pitchFamily="18" charset="2"/>
              </a:rPr>
              <a:t></a:t>
            </a:r>
            <a:r>
              <a:rPr lang="en-GB" b="1">
                <a:latin typeface="Arial" pitchFamily="34" charset="0"/>
              </a:rPr>
              <a:t> </a:t>
            </a:r>
            <a:r>
              <a:rPr lang="en-GB">
                <a:latin typeface="Arial" pitchFamily="34" charset="0"/>
              </a:rPr>
              <a:t>and </a:t>
            </a:r>
            <a:r>
              <a:rPr lang="en-GB" b="1">
                <a:latin typeface="Arial" pitchFamily="34" charset="0"/>
                <a:sym typeface="Symbol" pitchFamily="18" charset="2"/>
              </a:rPr>
              <a:t></a:t>
            </a:r>
            <a:r>
              <a:rPr lang="en-GB">
                <a:latin typeface="Arial" pitchFamily="34" charset="0"/>
              </a:rPr>
              <a:t>y</a:t>
            </a:r>
            <a:r>
              <a:rPr lang="en-GB" baseline="-25000">
                <a:latin typeface="Arial" pitchFamily="34" charset="0"/>
              </a:rPr>
              <a:t>1</a:t>
            </a:r>
            <a:r>
              <a:rPr lang="en-GB">
                <a:latin typeface="Arial" pitchFamily="34" charset="0"/>
              </a:rPr>
              <a:t>,…,y</a:t>
            </a:r>
            <a:r>
              <a:rPr lang="en-GB" baseline="-25000">
                <a:latin typeface="Arial" pitchFamily="34" charset="0"/>
              </a:rPr>
              <a:t>n</a:t>
            </a:r>
            <a:r>
              <a:rPr lang="en-GB" b="1">
                <a:latin typeface="Arial" pitchFamily="34" charset="0"/>
                <a:sym typeface="Symbol" pitchFamily="18" charset="2"/>
              </a:rPr>
              <a:t></a:t>
            </a: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  <a:sym typeface="Symbol" pitchFamily="18" charset="2"/>
              </a:rPr>
              <a:t>Pick random gene </a:t>
            </a:r>
            <a:r>
              <a:rPr lang="en-GB" i="1">
                <a:latin typeface="Arial" pitchFamily="34" charset="0"/>
                <a:sym typeface="Symbol" pitchFamily="18" charset="2"/>
              </a:rPr>
              <a:t>(k)</a:t>
            </a:r>
            <a:r>
              <a:rPr lang="en-GB">
                <a:latin typeface="Arial" pitchFamily="34" charset="0"/>
                <a:sym typeface="Symbol" pitchFamily="18" charset="2"/>
              </a:rPr>
              <a:t> after this point mix values</a:t>
            </a:r>
            <a:endParaRPr lang="en-GB" i="1">
              <a:latin typeface="Arial" pitchFamily="34" charset="0"/>
            </a:endParaRP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</a:rPr>
              <a:t>child</a:t>
            </a:r>
            <a:r>
              <a:rPr lang="en-GB" baseline="-25000">
                <a:latin typeface="Arial" pitchFamily="34" charset="0"/>
              </a:rPr>
              <a:t>1 </a:t>
            </a:r>
            <a:r>
              <a:rPr lang="en-GB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eaLnBrk="0" hangingPunct="0">
              <a:buFontTx/>
              <a:buChar char="•"/>
            </a:pPr>
            <a:endParaRPr lang="en-GB">
              <a:latin typeface="Arial" pitchFamily="34" charset="0"/>
              <a:sym typeface="Bookshelf Symbol 1" pitchFamily="34" charset="2"/>
            </a:endParaRPr>
          </a:p>
          <a:p>
            <a:pPr eaLnBrk="0" hangingPunct="0">
              <a:buFontTx/>
              <a:buChar char="•"/>
            </a:pPr>
            <a:endParaRPr lang="en-GB">
              <a:latin typeface="Arial" pitchFamily="34" charset="0"/>
              <a:sym typeface="Bookshelf Symbol 1" pitchFamily="34" charset="2"/>
            </a:endParaRP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>
                <a:latin typeface="Arial" pitchFamily="34" charset="0"/>
                <a:sym typeface="Symbol" pitchFamily="18" charset="2"/>
              </a:rPr>
              <a:t> = 0.5</a:t>
            </a:r>
            <a:endParaRPr lang="en-GB">
              <a:latin typeface="Arial" pitchFamily="34" charset="0"/>
              <a:sym typeface="Bookshelf Symbol 1" pitchFamily="34" charset="2"/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066800" y="3303588"/>
          <a:ext cx="80772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3" imgW="3771720" imgH="355320" progId="Equation.3">
                  <p:embed/>
                </p:oleObj>
              </mc:Choice>
              <mc:Fallback>
                <p:oleObj name="Equation" r:id="rId3" imgW="377172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03588"/>
                        <a:ext cx="80772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73818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Genetic algorithms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90725"/>
            <a:ext cx="7543800" cy="3819525"/>
          </a:xfrm>
        </p:spPr>
        <p:txBody>
          <a:bodyPr/>
          <a:lstStyle/>
          <a:p>
            <a:r>
              <a:rPr lang="en-GB"/>
              <a:t>Holland’s original GA is now known as the simple genetic algorithm (SGA)</a:t>
            </a:r>
          </a:p>
          <a:p>
            <a:r>
              <a:rPr lang="en-GB"/>
              <a:t>Other GAs use different:</a:t>
            </a:r>
          </a:p>
          <a:p>
            <a:pPr lvl="1"/>
            <a:r>
              <a:rPr lang="en-GB"/>
              <a:t>Representations</a:t>
            </a:r>
          </a:p>
          <a:p>
            <a:pPr lvl="1"/>
            <a:r>
              <a:rPr lang="en-GB"/>
              <a:t>Mutations</a:t>
            </a:r>
          </a:p>
          <a:p>
            <a:pPr lvl="1"/>
            <a:r>
              <a:rPr lang="en-GB"/>
              <a:t>Crossovers</a:t>
            </a:r>
          </a:p>
          <a:p>
            <a:pPr lvl="1"/>
            <a:r>
              <a:rPr lang="en-GB"/>
              <a:t>Selection mechanisms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800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</a:rPr>
              <a:t>Most commonly used</a:t>
            </a: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</a:rPr>
              <a:t>Parents: </a:t>
            </a:r>
            <a:r>
              <a:rPr lang="en-GB" b="1">
                <a:latin typeface="Arial" pitchFamily="34" charset="0"/>
                <a:sym typeface="Symbol" pitchFamily="18" charset="2"/>
              </a:rPr>
              <a:t></a:t>
            </a:r>
            <a:r>
              <a:rPr lang="en-GB">
                <a:latin typeface="Arial" pitchFamily="34" charset="0"/>
              </a:rPr>
              <a:t>x</a:t>
            </a:r>
            <a:r>
              <a:rPr lang="en-GB" baseline="-25000">
                <a:latin typeface="Arial" pitchFamily="34" charset="0"/>
              </a:rPr>
              <a:t>1</a:t>
            </a:r>
            <a:r>
              <a:rPr lang="en-GB">
                <a:latin typeface="Arial" pitchFamily="34" charset="0"/>
              </a:rPr>
              <a:t>,…,x</a:t>
            </a:r>
            <a:r>
              <a:rPr lang="en-GB" baseline="-25000">
                <a:latin typeface="Arial" pitchFamily="34" charset="0"/>
              </a:rPr>
              <a:t>n</a:t>
            </a:r>
            <a:r>
              <a:rPr lang="en-GB">
                <a:latin typeface="Arial" pitchFamily="34" charset="0"/>
              </a:rPr>
              <a:t> </a:t>
            </a:r>
            <a:r>
              <a:rPr lang="en-GB" b="1">
                <a:latin typeface="Arial" pitchFamily="34" charset="0"/>
                <a:sym typeface="Symbol" pitchFamily="18" charset="2"/>
              </a:rPr>
              <a:t></a:t>
            </a:r>
            <a:r>
              <a:rPr lang="en-GB" b="1">
                <a:latin typeface="Arial" pitchFamily="34" charset="0"/>
              </a:rPr>
              <a:t> </a:t>
            </a:r>
            <a:r>
              <a:rPr lang="en-GB">
                <a:latin typeface="Arial" pitchFamily="34" charset="0"/>
              </a:rPr>
              <a:t>and </a:t>
            </a:r>
            <a:r>
              <a:rPr lang="en-GB" b="1">
                <a:latin typeface="Arial" pitchFamily="34" charset="0"/>
                <a:sym typeface="Symbol" pitchFamily="18" charset="2"/>
              </a:rPr>
              <a:t></a:t>
            </a:r>
            <a:r>
              <a:rPr lang="en-GB">
                <a:latin typeface="Arial" pitchFamily="34" charset="0"/>
              </a:rPr>
              <a:t>y</a:t>
            </a:r>
            <a:r>
              <a:rPr lang="en-GB" baseline="-25000">
                <a:latin typeface="Arial" pitchFamily="34" charset="0"/>
              </a:rPr>
              <a:t>1</a:t>
            </a:r>
            <a:r>
              <a:rPr lang="en-GB">
                <a:latin typeface="Arial" pitchFamily="34" charset="0"/>
              </a:rPr>
              <a:t>,…,y</a:t>
            </a:r>
            <a:r>
              <a:rPr lang="en-GB" baseline="-25000">
                <a:latin typeface="Arial" pitchFamily="34" charset="0"/>
              </a:rPr>
              <a:t>n</a:t>
            </a:r>
            <a:r>
              <a:rPr lang="en-GB" b="1">
                <a:latin typeface="Arial" pitchFamily="34" charset="0"/>
                <a:sym typeface="Symbol" pitchFamily="18" charset="2"/>
              </a:rPr>
              <a:t></a:t>
            </a:r>
            <a:endParaRPr lang="en-GB" b="1">
              <a:latin typeface="Arial" pitchFamily="34" charset="0"/>
            </a:endParaRP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</a:rPr>
              <a:t>child</a:t>
            </a:r>
            <a:r>
              <a:rPr lang="en-GB" baseline="-25000">
                <a:latin typeface="Arial" pitchFamily="34" charset="0"/>
              </a:rPr>
              <a:t>1 </a:t>
            </a:r>
            <a:r>
              <a:rPr lang="en-GB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eaLnBrk="0" hangingPunct="0">
              <a:buFontTx/>
              <a:buChar char="•"/>
            </a:pPr>
            <a:endParaRPr lang="en-GB">
              <a:latin typeface="Arial" pitchFamily="34" charset="0"/>
              <a:sym typeface="Bookshelf Symbol 1" pitchFamily="34" charset="2"/>
            </a:endParaRPr>
          </a:p>
          <a:p>
            <a:pPr eaLnBrk="0" hangingPunct="0">
              <a:buFontTx/>
              <a:buChar char="•"/>
            </a:pPr>
            <a:endParaRPr lang="en-GB">
              <a:latin typeface="Arial" pitchFamily="34" charset="0"/>
              <a:sym typeface="Bookshelf Symbol 1" pitchFamily="34" charset="2"/>
            </a:endParaRPr>
          </a:p>
          <a:p>
            <a:pPr eaLnBrk="0" hangingPunct="0">
              <a:buFontTx/>
              <a:buChar char="•"/>
            </a:pPr>
            <a:r>
              <a:rPr lang="en-GB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>
                <a:latin typeface="Arial" pitchFamily="34" charset="0"/>
                <a:sym typeface="Symbol" pitchFamily="18" charset="2"/>
              </a:rPr>
              <a:t> = 0.5</a:t>
            </a:r>
            <a:endParaRPr lang="en-GB">
              <a:latin typeface="Arial" pitchFamily="34" charset="0"/>
              <a:sym typeface="Bookshelf Symbol 1" pitchFamily="34" charset="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685800"/>
          </a:xfrm>
        </p:spPr>
        <p:txBody>
          <a:bodyPr/>
          <a:lstStyle/>
          <a:p>
            <a:r>
              <a:rPr lang="en-GB">
                <a:sym typeface="Bookshelf Symbol 1" pitchFamily="34" charset="2"/>
              </a:rPr>
              <a:t>Whole arithmetic crossover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GB" sz="2000">
              <a:latin typeface="Arial" pitchFamily="34" charset="0"/>
            </a:endParaRP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971800" y="3192463"/>
          <a:ext cx="2667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3" imgW="952200" imgH="203040" progId="Equation.3">
                  <p:embed/>
                </p:oleObj>
              </mc:Choice>
              <mc:Fallback>
                <p:oleObj name="Equation" r:id="rId3" imgW="9522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92463"/>
                        <a:ext cx="2667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5800"/>
            <a:ext cx="8115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Permutation Representations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91000"/>
          </a:xfrm>
        </p:spPr>
        <p:txBody>
          <a:bodyPr/>
          <a:lstStyle/>
          <a:p>
            <a:pPr marL="457200" indent="-457200"/>
            <a:r>
              <a:rPr lang="en-GB" sz="2400"/>
              <a:t>Ordering/sequencing problems form a special type</a:t>
            </a:r>
          </a:p>
          <a:p>
            <a:pPr marL="457200" indent="-457200"/>
            <a:r>
              <a:rPr lang="en-GB" sz="2400"/>
              <a:t>Task is (or can be solved by) arranging some object</a:t>
            </a:r>
            <a:r>
              <a:rPr lang="en-US" sz="2400"/>
              <a:t>s </a:t>
            </a:r>
            <a:r>
              <a:rPr lang="en-GB" sz="2400"/>
              <a:t>in a certain order </a:t>
            </a:r>
          </a:p>
          <a:p>
            <a:pPr marL="838200" lvl="1" indent="-381000"/>
            <a:r>
              <a:rPr lang="en-GB" sz="2000"/>
              <a:t>Example: sort algorithm: important thing is which elements occur before others (</a:t>
            </a:r>
            <a:r>
              <a:rPr lang="en-GB" sz="2000" u="sng"/>
              <a:t>order</a:t>
            </a:r>
            <a:r>
              <a:rPr lang="en-GB" sz="2000"/>
              <a:t>)</a:t>
            </a:r>
          </a:p>
          <a:p>
            <a:pPr marL="838200" lvl="1" indent="-381000"/>
            <a:r>
              <a:rPr lang="en-GB" sz="2000"/>
              <a:t>Example: Travelling Salesman Problem (TSP) : important thing is which elements occur next to each other (</a:t>
            </a:r>
            <a:r>
              <a:rPr lang="en-GB" sz="2000" u="sng"/>
              <a:t>adjacenc</a:t>
            </a:r>
            <a:r>
              <a:rPr lang="en-GB" sz="2000"/>
              <a:t>y)</a:t>
            </a:r>
          </a:p>
          <a:p>
            <a:pPr marL="457200" indent="-457200"/>
            <a:r>
              <a:rPr lang="en-US" sz="2400"/>
              <a:t>These problems are generally expressed as a permutation:</a:t>
            </a:r>
          </a:p>
          <a:p>
            <a:pPr marL="838200" lvl="1" indent="-381000">
              <a:lnSpc>
                <a:spcPct val="110000"/>
              </a:lnSpc>
            </a:pPr>
            <a:r>
              <a:rPr lang="en-US" sz="2000"/>
              <a:t>if there are </a:t>
            </a:r>
            <a:r>
              <a:rPr lang="en-US" sz="2000" i="1"/>
              <a:t>n </a:t>
            </a:r>
            <a:r>
              <a:rPr lang="en-US" sz="2000"/>
              <a:t>variables then the representation is as a list of </a:t>
            </a:r>
            <a:r>
              <a:rPr lang="en-US" sz="2000" i="1"/>
              <a:t>n</a:t>
            </a:r>
            <a:r>
              <a:rPr lang="en-US" sz="2000"/>
              <a:t> integers, each of which occurs exactly once</a:t>
            </a:r>
            <a:endParaRPr lang="en-GB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756025" y="409575"/>
            <a:ext cx="234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33909"/>
                </a:solidFill>
              </a:rPr>
              <a:t>Initially skip!!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9576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609600"/>
          </a:xfrm>
        </p:spPr>
        <p:txBody>
          <a:bodyPr/>
          <a:lstStyle/>
          <a:p>
            <a:r>
              <a:rPr lang="en-GB" sz="3200"/>
              <a:t>Permutation </a:t>
            </a:r>
            <a:r>
              <a:rPr lang="en-US" sz="3200"/>
              <a:t>representation: TSP example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343400" cy="4724400"/>
          </a:xfrm>
        </p:spPr>
        <p:txBody>
          <a:bodyPr/>
          <a:lstStyle/>
          <a:p>
            <a:r>
              <a:rPr lang="en-GB" sz="2000"/>
              <a:t>Problem:</a:t>
            </a:r>
          </a:p>
          <a:p>
            <a:pPr lvl="1">
              <a:buFontTx/>
              <a:buChar char="•"/>
            </a:pPr>
            <a:r>
              <a:rPr lang="en-GB" sz="2000"/>
              <a:t>Given n cities</a:t>
            </a:r>
          </a:p>
          <a:p>
            <a:pPr lvl="1">
              <a:buFontTx/>
              <a:buChar char="•"/>
            </a:pPr>
            <a:r>
              <a:rPr lang="en-GB" sz="2000"/>
              <a:t>Find a complete tour with minimal length</a:t>
            </a:r>
          </a:p>
          <a:p>
            <a:r>
              <a:rPr lang="en-GB" sz="2000"/>
              <a:t>Encoding:</a:t>
            </a:r>
          </a:p>
          <a:p>
            <a:pPr lvl="1">
              <a:buFontTx/>
              <a:buChar char="•"/>
            </a:pPr>
            <a:r>
              <a:rPr lang="en-GB" sz="2000"/>
              <a:t>Label the cities 1, 2, … , </a:t>
            </a:r>
            <a:r>
              <a:rPr lang="en-GB" sz="2000" i="1"/>
              <a:t>n</a:t>
            </a:r>
            <a:endParaRPr lang="en-GB" sz="2000"/>
          </a:p>
          <a:p>
            <a:pPr lvl="1">
              <a:buFontTx/>
              <a:buChar char="•"/>
            </a:pPr>
            <a:r>
              <a:rPr lang="en-GB" sz="2000"/>
              <a:t>One complete tour is one permutation (e.g. for n =4 [1,2,3,4], [3,4,2,1] are OK)</a:t>
            </a:r>
            <a:endParaRPr lang="en-US" sz="2000"/>
          </a:p>
          <a:p>
            <a:r>
              <a:rPr lang="en-US" sz="2000"/>
              <a:t>Search space is BIG: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for 30 cities there are 30! </a:t>
            </a:r>
            <a:r>
              <a:rPr lang="en-US" sz="2000">
                <a:sym typeface="Symbol" pitchFamily="18" charset="2"/>
              </a:rPr>
              <a:t> 10</a:t>
            </a:r>
            <a:r>
              <a:rPr lang="en-US" sz="2000" b="1" baseline="30000">
                <a:sym typeface="Symbol" pitchFamily="18" charset="2"/>
              </a:rPr>
              <a:t>32</a:t>
            </a:r>
            <a:r>
              <a:rPr lang="en-US" sz="2000">
                <a:sym typeface="Symbol" pitchFamily="18" charset="2"/>
              </a:rPr>
              <a:t> possible tours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153400" cy="609600"/>
          </a:xfrm>
        </p:spPr>
        <p:txBody>
          <a:bodyPr/>
          <a:lstStyle/>
          <a:p>
            <a:r>
              <a:rPr lang="en-GB"/>
              <a:t>Mutation operators for permutations</a:t>
            </a:r>
            <a:endParaRPr 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/>
          <a:lstStyle/>
          <a:p>
            <a:r>
              <a:rPr lang="en-GB"/>
              <a:t>Normal mutation operators lead to inadmissible solutions</a:t>
            </a:r>
          </a:p>
          <a:p>
            <a:pPr lvl="1"/>
            <a:r>
              <a:rPr lang="en-GB"/>
              <a:t>e.g. bit-wise mutation : let gene </a:t>
            </a:r>
            <a:r>
              <a:rPr lang="en-GB" i="1"/>
              <a:t>i </a:t>
            </a:r>
            <a:r>
              <a:rPr lang="en-GB"/>
              <a:t> have value </a:t>
            </a:r>
            <a:r>
              <a:rPr lang="en-GB" i="1"/>
              <a:t>j</a:t>
            </a:r>
          </a:p>
          <a:p>
            <a:pPr lvl="1"/>
            <a:r>
              <a:rPr lang="en-GB"/>
              <a:t>changing to some other value </a:t>
            </a:r>
            <a:r>
              <a:rPr lang="en-GB" i="1"/>
              <a:t>k  </a:t>
            </a:r>
            <a:r>
              <a:rPr lang="en-GB"/>
              <a:t>would mean that</a:t>
            </a:r>
            <a:r>
              <a:rPr lang="en-GB" i="1"/>
              <a:t> k </a:t>
            </a:r>
            <a:r>
              <a:rPr lang="en-GB"/>
              <a:t>occurred twice and</a:t>
            </a:r>
            <a:r>
              <a:rPr lang="en-GB" i="1"/>
              <a:t> j </a:t>
            </a:r>
            <a:r>
              <a:rPr lang="en-GB"/>
              <a:t>no longer occurred </a:t>
            </a:r>
          </a:p>
          <a:p>
            <a:r>
              <a:rPr lang="en-GB"/>
              <a:t>Therefore must change at least two values</a:t>
            </a:r>
          </a:p>
          <a:p>
            <a:r>
              <a:rPr lang="en-GB"/>
              <a:t>Mutation parameter now reflects the probability that some operator is applied once to the whole string, rather than individually in each position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Insert Mutation for permutations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two allele values at random</a:t>
            </a:r>
          </a:p>
          <a:p>
            <a:r>
              <a:rPr lang="en-GB"/>
              <a:t>Move the second to follow the first,  shifting the rest along to accommodate</a:t>
            </a:r>
          </a:p>
          <a:p>
            <a:r>
              <a:rPr lang="en-GB"/>
              <a:t>Note that this preserves most of the order and the adjacency information</a:t>
            </a:r>
          </a:p>
          <a:p>
            <a:endParaRPr lang="en-GB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8001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Swap mutation for permutations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two alleles at random and swap their positions</a:t>
            </a:r>
          </a:p>
          <a:p>
            <a:r>
              <a:rPr lang="en-GB"/>
              <a:t>Preserves most of adjacency information (4 links broken), disrupts order more</a:t>
            </a:r>
          </a:p>
          <a:p>
            <a:pPr>
              <a:buFont typeface="Wingdings" pitchFamily="2" charset="2"/>
              <a:buNone/>
            </a:pPr>
            <a:endParaRPr lang="en-GB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8048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/>
          <a:lstStyle/>
          <a:p>
            <a:r>
              <a:rPr lang="en-GB"/>
              <a:t>Inversion mutation for permutations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two alleles at random and then invert the substring between them.</a:t>
            </a:r>
          </a:p>
          <a:p>
            <a:r>
              <a:rPr lang="en-GB"/>
              <a:t>Preserves most adjacency information (only breaks two links) but disruptive of order information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79629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/>
          <a:lstStyle/>
          <a:p>
            <a:r>
              <a:rPr lang="en-GB"/>
              <a:t>Scramble mutation for permutations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Pick a subset of genes at random</a:t>
            </a:r>
          </a:p>
          <a:p>
            <a:r>
              <a:rPr lang="en-GB"/>
              <a:t>Randomly rearrange the alleles in those positions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pPr>
              <a:buFont typeface="Wingdings" pitchFamily="2" charset="2"/>
              <a:buNone/>
            </a:pPr>
            <a:r>
              <a:rPr lang="en-GB"/>
              <a:t>(note subset does not have to be contiguous)</a:t>
            </a:r>
          </a:p>
          <a:p>
            <a:pPr>
              <a:buFont typeface="Wingdings" pitchFamily="2" charset="2"/>
              <a:buNone/>
            </a:pPr>
            <a:endParaRPr lang="en-GB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8010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/>
          <a:lstStyle/>
          <a:p>
            <a:r>
              <a:rPr lang="en-GB" sz="2400"/>
              <a:t>“</a:t>
            </a:r>
            <a:r>
              <a:rPr lang="en-US"/>
              <a:t>N</a:t>
            </a:r>
            <a:r>
              <a:rPr lang="en-GB"/>
              <a:t>ormal” crossover operators will often lead to inadmissible solutions</a:t>
            </a:r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r>
              <a:rPr lang="en-US"/>
              <a:t>M</a:t>
            </a:r>
            <a:r>
              <a:rPr lang="en-GB"/>
              <a:t>any specialised operators have been devised which focus on  combining order or adjacency information from the two parents</a:t>
            </a:r>
            <a:endParaRPr lang="en-GB" sz="2400">
              <a:solidFill>
                <a:schemeClr val="hlink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01000" cy="685800"/>
          </a:xfrm>
          <a:noFill/>
          <a:ln/>
        </p:spPr>
        <p:txBody>
          <a:bodyPr anchor="ctr"/>
          <a:lstStyle/>
          <a:p>
            <a:r>
              <a:rPr lang="en-GB" sz="3200"/>
              <a:t>Crossover operators for permutations</a:t>
            </a:r>
            <a:endParaRPr lang="en-US" sz="3200"/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2209800" y="3276600"/>
            <a:ext cx="4778375" cy="1524000"/>
            <a:chOff x="1296" y="3216"/>
            <a:chExt cx="3010" cy="960"/>
          </a:xfrm>
        </p:grpSpPr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129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1 2 3 4 5</a:t>
              </a:r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1296" y="3696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5 4 3 2 1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345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1 2 3 2 1</a:t>
              </a:r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5 4 3 4 5</a:t>
              </a:r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>
              <a:off x="1776" y="3216"/>
              <a:ext cx="0" cy="96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400" y="3696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7772400" cy="990600"/>
          </a:xfrm>
        </p:spPr>
        <p:txBody>
          <a:bodyPr/>
          <a:lstStyle/>
          <a:p>
            <a:r>
              <a:rPr lang="en-US"/>
              <a:t>Order 1 crossover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/>
          <a:lstStyle/>
          <a:p>
            <a:r>
              <a:rPr lang="en-GB" sz="2400"/>
              <a:t>Idea is to preserve relative order that elements occur</a:t>
            </a:r>
          </a:p>
          <a:p>
            <a:r>
              <a:rPr lang="en-GB" sz="2400"/>
              <a:t>Informal procedure:</a:t>
            </a:r>
          </a:p>
          <a:p>
            <a:pPr lvl="1">
              <a:buFontTx/>
              <a:buNone/>
            </a:pPr>
            <a:r>
              <a:rPr lang="en-GB"/>
              <a:t>1. Choose an arbitrary part from the first parent</a:t>
            </a:r>
          </a:p>
          <a:p>
            <a:pPr lvl="1">
              <a:buFontTx/>
              <a:buNone/>
            </a:pPr>
            <a:r>
              <a:rPr lang="en-GB"/>
              <a:t>2. Copy this part to the first child</a:t>
            </a:r>
          </a:p>
          <a:p>
            <a:pPr lvl="1">
              <a:buFontTx/>
              <a:buNone/>
            </a:pPr>
            <a:r>
              <a:rPr lang="en-GB"/>
              <a:t>3. Copy the numbers that are not in the first part, to the first child:</a:t>
            </a:r>
          </a:p>
          <a:p>
            <a:pPr lvl="2"/>
            <a:r>
              <a:rPr lang="en-GB" sz="2400"/>
              <a:t>starting right from cut point of the copied part, </a:t>
            </a:r>
          </a:p>
          <a:p>
            <a:pPr lvl="2"/>
            <a:r>
              <a:rPr lang="en-GB" sz="2400"/>
              <a:t>using the </a:t>
            </a:r>
            <a:r>
              <a:rPr lang="en-GB" sz="2400" b="1"/>
              <a:t>order</a:t>
            </a:r>
            <a:r>
              <a:rPr lang="en-GB" sz="2400"/>
              <a:t> of the second parent </a:t>
            </a:r>
          </a:p>
          <a:p>
            <a:pPr lvl="2"/>
            <a:r>
              <a:rPr lang="en-GB" sz="2400"/>
              <a:t>and wrapping around at the end</a:t>
            </a:r>
          </a:p>
          <a:p>
            <a:pPr lvl="1">
              <a:buFontTx/>
              <a:buNone/>
            </a:pPr>
            <a:r>
              <a:rPr lang="en-GB"/>
              <a:t>4. Analogous for the second child, with parent roles reversed</a:t>
            </a:r>
            <a:endParaRPr lang="en-GB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SGA technical summary tableau</a:t>
            </a:r>
          </a:p>
        </p:txBody>
      </p:sp>
      <p:graphicFrame>
        <p:nvGraphicFramePr>
          <p:cNvPr id="111643" name="Group 2075"/>
          <p:cNvGraphicFramePr>
            <a:graphicFrameLocks noGrp="1"/>
          </p:cNvGraphicFramePr>
          <p:nvPr>
            <p:ph type="tbl" idx="1"/>
          </p:nvPr>
        </p:nvGraphicFramePr>
        <p:xfrm>
          <a:off x="914400" y="2362200"/>
          <a:ext cx="8001000" cy="393446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Recombination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N-point or uniform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Bitwise bit-flipping with fixed 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Parent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Fitness-Proportionate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Survivor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 children replace parents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Speciality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Emphasis on crossover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1 crossover example</a:t>
            </a:r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Copy randomly selected set from first parent</a:t>
            </a:r>
          </a:p>
          <a:p>
            <a:endParaRPr lang="en-GB" sz="2400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 sz="2400"/>
              <a:t>Copy rest from second parent in order 1,9,3,8,2</a:t>
            </a:r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595563"/>
            <a:ext cx="72771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72580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5800" cy="49530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GB" sz="2000"/>
              <a:t>Informal procedure for parents P1 and P2:</a:t>
            </a:r>
            <a:endParaRPr lang="en-GB" sz="2000" b="1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Choose random segment and copy it from P1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Starting from the first crossover point look for elements in that segment of P2 that have not been copied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For each of these </a:t>
            </a:r>
            <a:r>
              <a:rPr lang="en-GB" sz="2000" i="1"/>
              <a:t>i</a:t>
            </a:r>
            <a:r>
              <a:rPr lang="en-GB" sz="2000"/>
              <a:t> look in the offspring to see what element </a:t>
            </a:r>
            <a:r>
              <a:rPr lang="en-GB" sz="2000" i="1"/>
              <a:t>j</a:t>
            </a:r>
            <a:r>
              <a:rPr lang="en-GB" sz="2000"/>
              <a:t> has been copied in its place from P1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Place </a:t>
            </a:r>
            <a:r>
              <a:rPr lang="en-GB" sz="2000" i="1"/>
              <a:t>i</a:t>
            </a:r>
            <a:r>
              <a:rPr lang="en-GB" sz="2000"/>
              <a:t> into the position occupied </a:t>
            </a:r>
            <a:r>
              <a:rPr lang="en-GB" sz="2000" i="1"/>
              <a:t>j</a:t>
            </a:r>
            <a:r>
              <a:rPr lang="en-GB" sz="2000"/>
              <a:t> in P2, since we know that we will not be putting </a:t>
            </a:r>
            <a:r>
              <a:rPr lang="en-GB" sz="2000" i="1"/>
              <a:t>j</a:t>
            </a:r>
            <a:r>
              <a:rPr lang="en-GB" sz="2000"/>
              <a:t> there (as is already in offspring)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If the place occupied by </a:t>
            </a:r>
            <a:r>
              <a:rPr lang="en-GB" sz="2000" i="1"/>
              <a:t>j</a:t>
            </a:r>
            <a:r>
              <a:rPr lang="en-GB" sz="2000"/>
              <a:t> in P2 has already been filled in the offspring </a:t>
            </a:r>
            <a:r>
              <a:rPr lang="en-GB" sz="2000" i="1"/>
              <a:t>k</a:t>
            </a:r>
            <a:r>
              <a:rPr lang="en-GB" sz="2000"/>
              <a:t>, put </a:t>
            </a:r>
            <a:r>
              <a:rPr lang="en-GB" sz="2000" i="1"/>
              <a:t>i</a:t>
            </a:r>
            <a:r>
              <a:rPr lang="en-GB" sz="2000"/>
              <a:t> in the position occupied by </a:t>
            </a:r>
            <a:r>
              <a:rPr lang="en-GB" sz="2000" i="1"/>
              <a:t>k</a:t>
            </a:r>
            <a:r>
              <a:rPr lang="en-GB" sz="2000"/>
              <a:t> in P2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2000"/>
              <a:t>Having dealt with the elements from the crossover segment, the rest of the offspring can be filled from P2. </a:t>
            </a:r>
            <a:endParaRPr lang="en-US" sz="2000"/>
          </a:p>
          <a:p>
            <a:pPr marL="457200" indent="-457200">
              <a:buFont typeface="Wingdings" pitchFamily="2" charset="2"/>
              <a:buNone/>
            </a:pPr>
            <a:r>
              <a:rPr lang="en-GB" sz="2000"/>
              <a:t>Second child is created analogously</a:t>
            </a:r>
            <a:endParaRPr lang="en-US" sz="2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  <a:noFill/>
          <a:ln/>
        </p:spPr>
        <p:txBody>
          <a:bodyPr anchor="ctr"/>
          <a:lstStyle/>
          <a:p>
            <a:r>
              <a:rPr lang="en-US" sz="3200"/>
              <a:t>Partially Mapped Crossover (PMX)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PMX  example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800600"/>
          </a:xfrm>
        </p:spPr>
        <p:txBody>
          <a:bodyPr/>
          <a:lstStyle/>
          <a:p>
            <a:r>
              <a:rPr lang="en-GB" sz="2000"/>
              <a:t>Step 1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Step 2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Step 3</a:t>
            </a:r>
          </a:p>
        </p:txBody>
      </p:sp>
      <p:grpSp>
        <p:nvGrpSpPr>
          <p:cNvPr id="108571" name="Group 27"/>
          <p:cNvGrpSpPr>
            <a:grpSpLocks/>
          </p:cNvGrpSpPr>
          <p:nvPr/>
        </p:nvGrpSpPr>
        <p:grpSpPr bwMode="auto">
          <a:xfrm>
            <a:off x="2209800" y="2057400"/>
            <a:ext cx="6524625" cy="4648200"/>
            <a:chOff x="1392" y="1296"/>
            <a:chExt cx="4110" cy="2928"/>
          </a:xfrm>
        </p:grpSpPr>
        <p:pic>
          <p:nvPicPr>
            <p:cNvPr id="10855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296"/>
              <a:ext cx="409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55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256"/>
              <a:ext cx="4110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55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360"/>
              <a:ext cx="41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 flipV="1">
              <a:off x="1968" y="2400"/>
              <a:ext cx="0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>
              <a:off x="1968" y="2400"/>
              <a:ext cx="768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>
              <a:off x="2112" y="2400"/>
              <a:ext cx="288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 flipV="1">
              <a:off x="2400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824" y="2400"/>
              <a:ext cx="576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</p:spPr>
        <p:txBody>
          <a:bodyPr/>
          <a:lstStyle/>
          <a:p>
            <a:r>
              <a:rPr lang="en-GB"/>
              <a:t>Cycle crossover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7630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b="1"/>
              <a:t>Basic idea</a:t>
            </a:r>
            <a:r>
              <a:rPr lang="en-GB" sz="2400"/>
              <a:t>: </a:t>
            </a:r>
          </a:p>
          <a:p>
            <a:pPr>
              <a:buFont typeface="Wingdings" pitchFamily="2" charset="2"/>
              <a:buNone/>
            </a:pPr>
            <a:r>
              <a:rPr lang="en-GB" sz="2400"/>
              <a:t>Each allele comes from one parent </a:t>
            </a:r>
            <a:r>
              <a:rPr lang="en-GB" sz="2400" i="1"/>
              <a:t>together with its position</a:t>
            </a:r>
            <a:r>
              <a:rPr lang="en-GB" sz="2400"/>
              <a:t>.</a:t>
            </a:r>
          </a:p>
          <a:p>
            <a:pPr>
              <a:buFont typeface="Wingdings" pitchFamily="2" charset="2"/>
              <a:buNone/>
            </a:pPr>
            <a:r>
              <a:rPr lang="en-GB"/>
              <a:t>Informal procedure:</a:t>
            </a:r>
            <a:endParaRPr lang="en-GB" sz="2400"/>
          </a:p>
          <a:p>
            <a:pPr>
              <a:buFont typeface="Wingdings" pitchFamily="2" charset="2"/>
              <a:buNone/>
            </a:pPr>
            <a:r>
              <a:rPr lang="en-GB" sz="2400"/>
              <a:t>1. Make a cycle of alleles from P1 in the following way. </a:t>
            </a:r>
          </a:p>
          <a:p>
            <a:pPr lvl="1">
              <a:buFontTx/>
              <a:buNone/>
            </a:pPr>
            <a:r>
              <a:rPr lang="en-GB" sz="2000"/>
              <a:t>(a) Start with the first allele of P1. </a:t>
            </a:r>
          </a:p>
          <a:p>
            <a:pPr lvl="1">
              <a:buFontTx/>
              <a:buNone/>
            </a:pPr>
            <a:r>
              <a:rPr lang="en-GB" sz="2000"/>
              <a:t>(b) Look at the allele at the </a:t>
            </a:r>
            <a:r>
              <a:rPr lang="en-GB" sz="2000" i="1"/>
              <a:t>same position</a:t>
            </a:r>
            <a:r>
              <a:rPr lang="en-GB" sz="2000"/>
              <a:t> in P2.</a:t>
            </a:r>
          </a:p>
          <a:p>
            <a:pPr lvl="1">
              <a:buFontTx/>
              <a:buNone/>
            </a:pPr>
            <a:r>
              <a:rPr lang="en-GB" sz="2000"/>
              <a:t>(c) Go to the position with the </a:t>
            </a:r>
            <a:r>
              <a:rPr lang="en-GB" sz="2000" i="1"/>
              <a:t>same allele</a:t>
            </a:r>
            <a:r>
              <a:rPr lang="en-GB" sz="2000"/>
              <a:t> in P1. </a:t>
            </a:r>
          </a:p>
          <a:p>
            <a:pPr lvl="1">
              <a:buFontTx/>
              <a:buNone/>
            </a:pPr>
            <a:r>
              <a:rPr lang="en-GB" sz="2000"/>
              <a:t>(d) Add this allele to the cycle.</a:t>
            </a:r>
          </a:p>
          <a:p>
            <a:pPr lvl="1">
              <a:buFontTx/>
              <a:buNone/>
            </a:pPr>
            <a:r>
              <a:rPr lang="en-GB" sz="2000"/>
              <a:t>(e) Repeat step b through d until you arrive at the first allele of P1.</a:t>
            </a:r>
          </a:p>
          <a:p>
            <a:pPr>
              <a:buFont typeface="Wingdings" pitchFamily="2" charset="2"/>
              <a:buNone/>
            </a:pPr>
            <a:r>
              <a:rPr lang="en-GB" sz="2400"/>
              <a:t>2. Put the alleles of the cycle in the first child on the positions they have in the first parent.</a:t>
            </a:r>
          </a:p>
          <a:p>
            <a:pPr>
              <a:buFont typeface="Wingdings" pitchFamily="2" charset="2"/>
              <a:buNone/>
            </a:pPr>
            <a:r>
              <a:rPr lang="en-GB" sz="2400"/>
              <a:t>3. Take next cycle from second parent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Cycle crossover example</a:t>
            </a: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/>
          <a:lstStyle/>
          <a:p>
            <a:r>
              <a:rPr lang="en-GB" sz="2400"/>
              <a:t>Step 1: identify cycles</a:t>
            </a:r>
          </a:p>
          <a:p>
            <a:endParaRPr lang="en-GB" sz="2400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 sz="2400"/>
              <a:t>Step 2: copy alternate cycles into offspring</a:t>
            </a:r>
          </a:p>
        </p:txBody>
      </p:sp>
      <p:grpSp>
        <p:nvGrpSpPr>
          <p:cNvPr id="106513" name="Group 17"/>
          <p:cNvGrpSpPr>
            <a:grpSpLocks/>
          </p:cNvGrpSpPr>
          <p:nvPr/>
        </p:nvGrpSpPr>
        <p:grpSpPr bwMode="auto">
          <a:xfrm>
            <a:off x="1090613" y="2757488"/>
            <a:ext cx="6962775" cy="3509962"/>
            <a:chOff x="687" y="1737"/>
            <a:chExt cx="4386" cy="2211"/>
          </a:xfrm>
        </p:grpSpPr>
        <p:pic>
          <p:nvPicPr>
            <p:cNvPr id="10650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" y="1737"/>
              <a:ext cx="4386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0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120"/>
              <a:ext cx="414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4412" y="1762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4410" y="2378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1556" y="3146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4236" y="3142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1556" y="377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4236" y="377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Recombination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Works by constructing a table listing which edges are present in the two parents, if an edge is common to both, mark with a +</a:t>
            </a:r>
          </a:p>
          <a:p>
            <a:r>
              <a:rPr lang="en-GB"/>
              <a:t>e.g. </a:t>
            </a:r>
            <a:r>
              <a:rPr lang="en-GB">
                <a:latin typeface="CMR10" charset="0"/>
              </a:rPr>
              <a:t>[1 2 3 4 5 6 7 8 9] and</a:t>
            </a:r>
            <a:r>
              <a:rPr lang="en-GB"/>
              <a:t> </a:t>
            </a:r>
            <a:r>
              <a:rPr lang="en-GB">
                <a:latin typeface="CMR10" charset="0"/>
              </a:rPr>
              <a:t>[</a:t>
            </a:r>
            <a:r>
              <a:rPr lang="en-GB">
                <a:latin typeface="CMTI10" charset="0"/>
              </a:rPr>
              <a:t>9 3 7 8 2 6 5 1 4</a:t>
            </a:r>
            <a:r>
              <a:rPr lang="en-GB">
                <a:latin typeface="CMR10" charset="0"/>
              </a:rPr>
              <a:t>]</a:t>
            </a:r>
          </a:p>
          <a:p>
            <a:endParaRPr lang="en-GB"/>
          </a:p>
          <a:p>
            <a:pPr>
              <a:buFont typeface="Wingdings" pitchFamily="2" charset="2"/>
              <a:buNone/>
            </a:pPr>
            <a:r>
              <a:rPr lang="en-GB"/>
              <a:t>			</a:t>
            </a:r>
          </a:p>
        </p:txBody>
      </p: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922713"/>
            <a:ext cx="42640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Recombination 2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4660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/>
              <a:t>Informal procedure once edge table is constructed</a:t>
            </a:r>
            <a:endParaRPr lang="en-US" sz="2400"/>
          </a:p>
          <a:p>
            <a:pPr>
              <a:buFont typeface="Wingdings" pitchFamily="2" charset="2"/>
              <a:buNone/>
            </a:pPr>
            <a:endParaRPr lang="en-GB" sz="2400"/>
          </a:p>
          <a:p>
            <a:pPr>
              <a:buFont typeface="Wingdings" pitchFamily="2" charset="2"/>
              <a:buNone/>
            </a:pPr>
            <a:r>
              <a:rPr lang="en-GB" sz="2000"/>
              <a:t>1. Pick an initial element at random and put it in the offspring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2. Set the variable current element = entry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3. Remove all references to current element from the table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4. Examine list for current element:</a:t>
            </a:r>
          </a:p>
          <a:p>
            <a:pPr lvl="1"/>
            <a:r>
              <a:rPr lang="en-GB" sz="1800"/>
              <a:t>If there is a common edge, pick that to be next element</a:t>
            </a:r>
          </a:p>
          <a:p>
            <a:pPr lvl="1"/>
            <a:r>
              <a:rPr lang="en-GB" sz="1800"/>
              <a:t>Otherwise pick the entry in the list which itself has the shortest list</a:t>
            </a:r>
          </a:p>
          <a:p>
            <a:pPr lvl="1"/>
            <a:r>
              <a:rPr lang="en-GB" sz="1800"/>
              <a:t>Ties are split at random</a:t>
            </a:r>
          </a:p>
          <a:p>
            <a:pPr>
              <a:buFont typeface="Wingdings" pitchFamily="2" charset="2"/>
              <a:buNone/>
            </a:pPr>
            <a:r>
              <a:rPr lang="en-GB" sz="2000"/>
              <a:t>5. In the case of reaching an empty list:</a:t>
            </a:r>
          </a:p>
          <a:p>
            <a:pPr lvl="1"/>
            <a:r>
              <a:rPr lang="en-US" sz="1800"/>
              <a:t>E</a:t>
            </a:r>
            <a:r>
              <a:rPr lang="en-GB" sz="1800"/>
              <a:t>xamine the other end of the offspring is for extension</a:t>
            </a:r>
          </a:p>
          <a:p>
            <a:pPr lvl="1"/>
            <a:r>
              <a:rPr lang="en-US" sz="1800"/>
              <a:t>O</a:t>
            </a:r>
            <a:r>
              <a:rPr lang="en-GB" sz="1800"/>
              <a:t>therwise a new element is chosen at random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Recombination example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676650"/>
            <a:ext cx="80581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1935163"/>
            <a:ext cx="32956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Multiparent recombination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905000"/>
            <a:ext cx="8026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Recall that we are not constricted by the practicalities of nature</a:t>
            </a:r>
          </a:p>
          <a:p>
            <a:pPr>
              <a:lnSpc>
                <a:spcPct val="90000"/>
              </a:lnSpc>
            </a:pPr>
            <a:r>
              <a:rPr lang="en-GB" sz="2400"/>
              <a:t>Noting that mutation uses 1 parent, and “traditional” crossover 2, the extension to </a:t>
            </a:r>
            <a:r>
              <a:rPr lang="en-GB" sz="2400" i="1"/>
              <a:t>a</a:t>
            </a:r>
            <a:r>
              <a:rPr lang="en-GB" sz="2400"/>
              <a:t>&gt;2 is natural to examine</a:t>
            </a:r>
          </a:p>
          <a:p>
            <a:pPr>
              <a:lnSpc>
                <a:spcPct val="90000"/>
              </a:lnSpc>
            </a:pPr>
            <a:r>
              <a:rPr lang="en-GB" sz="2400"/>
              <a:t>Been around since 1960s, still rare but studies indicate useful</a:t>
            </a:r>
          </a:p>
          <a:p>
            <a:pPr>
              <a:lnSpc>
                <a:spcPct val="90000"/>
              </a:lnSpc>
            </a:pPr>
            <a:r>
              <a:rPr lang="en-GB" sz="2400"/>
              <a:t> Three main types: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Based on allele frequencies, e.g., p-sexual voting generalising uniform crossover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Based on segmentation and recombination of the parents,</a:t>
            </a:r>
            <a:r>
              <a:rPr lang="en-US" sz="2000"/>
              <a:t> </a:t>
            </a:r>
            <a:r>
              <a:rPr lang="en-GB" sz="2000"/>
              <a:t>e.g., diagonal crossover generalising n-point crossover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Based on numerical operations on real-valued alleles, e.g.,  center of mass crossover, generalising arithmetic recombination operators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 Models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86300"/>
          </a:xfrm>
        </p:spPr>
        <p:txBody>
          <a:bodyPr/>
          <a:lstStyle/>
          <a:p>
            <a:r>
              <a:rPr lang="en-GB"/>
              <a:t>SGA uses a Generational model:</a:t>
            </a:r>
          </a:p>
          <a:p>
            <a:pPr lvl="1"/>
            <a:r>
              <a:rPr lang="en-GB"/>
              <a:t>each individual survives for exactly one generation</a:t>
            </a:r>
          </a:p>
          <a:p>
            <a:pPr lvl="1"/>
            <a:r>
              <a:rPr lang="en-GB"/>
              <a:t>the entire set of  parents is replaced by the offspring</a:t>
            </a:r>
          </a:p>
          <a:p>
            <a:r>
              <a:rPr lang="en-GB"/>
              <a:t>At the other end of the scale are Steady-State models:</a:t>
            </a:r>
          </a:p>
          <a:p>
            <a:pPr lvl="1"/>
            <a:r>
              <a:rPr lang="en-GB"/>
              <a:t> one offspring is generated per generation,</a:t>
            </a:r>
          </a:p>
          <a:p>
            <a:pPr lvl="1"/>
            <a:r>
              <a:rPr lang="en-GB"/>
              <a:t> one member of population replaced,</a:t>
            </a:r>
          </a:p>
          <a:p>
            <a:r>
              <a:rPr lang="en-GB"/>
              <a:t>Generation Gap </a:t>
            </a:r>
          </a:p>
          <a:p>
            <a:pPr lvl="1"/>
            <a:r>
              <a:rPr lang="en-GB"/>
              <a:t> the proportion of the population replaced</a:t>
            </a:r>
          </a:p>
          <a:p>
            <a:pPr lvl="1"/>
            <a:r>
              <a:rPr lang="en-GB"/>
              <a:t>1.0 for GGA,  1/</a:t>
            </a:r>
            <a:r>
              <a:rPr lang="en-US"/>
              <a:t>pop_size</a:t>
            </a:r>
            <a:r>
              <a:rPr lang="en-GB">
                <a:sym typeface="Symbol" pitchFamily="18" charset="2"/>
              </a:rPr>
              <a:t> for SSGA</a:t>
            </a:r>
            <a:endParaRPr lang="en-GB">
              <a:solidFill>
                <a:srgbClr val="FF3300"/>
              </a:solidFill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3756025" y="409575"/>
            <a:ext cx="395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33909"/>
                </a:solidFill>
              </a:rPr>
              <a:t>Resume Discussion here!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31" name="Group 15"/>
          <p:cNvGrpSpPr>
            <a:grpSpLocks/>
          </p:cNvGrpSpPr>
          <p:nvPr/>
        </p:nvGrpSpPr>
        <p:grpSpPr bwMode="auto">
          <a:xfrm>
            <a:off x="914400" y="2578100"/>
            <a:ext cx="8020050" cy="3673475"/>
            <a:chOff x="84" y="920"/>
            <a:chExt cx="5676" cy="2762"/>
          </a:xfrm>
        </p:grpSpPr>
        <p:sp>
          <p:nvSpPr>
            <p:cNvPr id="60418" name="Line 2"/>
            <p:cNvSpPr>
              <a:spLocks noChangeShapeType="1"/>
            </p:cNvSpPr>
            <p:nvPr/>
          </p:nvSpPr>
          <p:spPr bwMode="auto">
            <a:xfrm rot="16200000">
              <a:off x="2876" y="932"/>
              <a:ext cx="8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19" name="Text Box 3"/>
            <p:cNvSpPr txBox="1">
              <a:spLocks noChangeArrowheads="1"/>
            </p:cNvSpPr>
            <p:nvPr/>
          </p:nvSpPr>
          <p:spPr bwMode="auto">
            <a:xfrm>
              <a:off x="3535" y="928"/>
              <a:ext cx="2225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Genotype space = {0,1}</a:t>
              </a:r>
              <a:r>
                <a:rPr lang="en-US" sz="2400" baseline="30000">
                  <a:latin typeface="Arial" pitchFamily="34" charset="0"/>
                </a:rPr>
                <a:t>L</a:t>
              </a: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3870" y="1421"/>
              <a:ext cx="1773" cy="1765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236" y="920"/>
              <a:ext cx="179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Phenotype space</a:t>
              </a:r>
            </a:p>
          </p:txBody>
        </p:sp>
        <p:sp>
          <p:nvSpPr>
            <p:cNvPr id="60422" name="Freeform 6"/>
            <p:cNvSpPr>
              <a:spLocks/>
            </p:cNvSpPr>
            <p:nvPr/>
          </p:nvSpPr>
          <p:spPr bwMode="auto">
            <a:xfrm>
              <a:off x="84" y="1480"/>
              <a:ext cx="2080" cy="1800"/>
            </a:xfrm>
            <a:custGeom>
              <a:avLst/>
              <a:gdLst>
                <a:gd name="T0" fmla="*/ 360 w 2080"/>
                <a:gd name="T1" fmla="*/ 696 h 1800"/>
                <a:gd name="T2" fmla="*/ 232 w 2080"/>
                <a:gd name="T3" fmla="*/ 424 h 1800"/>
                <a:gd name="T4" fmla="*/ 496 w 2080"/>
                <a:gd name="T5" fmla="*/ 96 h 1800"/>
                <a:gd name="T6" fmla="*/ 1040 w 2080"/>
                <a:gd name="T7" fmla="*/ 208 h 1800"/>
                <a:gd name="T8" fmla="*/ 1568 w 2080"/>
                <a:gd name="T9" fmla="*/ 0 h 1800"/>
                <a:gd name="T10" fmla="*/ 1808 w 2080"/>
                <a:gd name="T11" fmla="*/ 536 h 1800"/>
                <a:gd name="T12" fmla="*/ 1768 w 2080"/>
                <a:gd name="T13" fmla="*/ 960 h 1800"/>
                <a:gd name="T14" fmla="*/ 2048 w 2080"/>
                <a:gd name="T15" fmla="*/ 1176 h 1800"/>
                <a:gd name="T16" fmla="*/ 2080 w 2080"/>
                <a:gd name="T17" fmla="*/ 1688 h 1800"/>
                <a:gd name="T18" fmla="*/ 1528 w 2080"/>
                <a:gd name="T19" fmla="*/ 1752 h 1800"/>
                <a:gd name="T20" fmla="*/ 1176 w 2080"/>
                <a:gd name="T21" fmla="*/ 1440 h 1800"/>
                <a:gd name="T22" fmla="*/ 896 w 2080"/>
                <a:gd name="T23" fmla="*/ 1800 h 1800"/>
                <a:gd name="T24" fmla="*/ 320 w 2080"/>
                <a:gd name="T25" fmla="*/ 1520 h 1800"/>
                <a:gd name="T26" fmla="*/ 0 w 2080"/>
                <a:gd name="T27" fmla="*/ 1344 h 1800"/>
                <a:gd name="T28" fmla="*/ 312 w 2080"/>
                <a:gd name="T29" fmla="*/ 992 h 1800"/>
                <a:gd name="T30" fmla="*/ 208 w 2080"/>
                <a:gd name="T31" fmla="*/ 672 h 1800"/>
                <a:gd name="T32" fmla="*/ 360 w 2080"/>
                <a:gd name="T33" fmla="*/ 696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2116" y="1312"/>
              <a:ext cx="1655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Encoding </a:t>
              </a:r>
            </a:p>
            <a:p>
              <a:r>
                <a:rPr lang="en-US" sz="2400">
                  <a:latin typeface="Arial" pitchFamily="34" charset="0"/>
                </a:rPr>
                <a:t>(representation)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rot="16200000">
              <a:off x="2968" y="2212"/>
              <a:ext cx="0" cy="1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2188" y="3064"/>
              <a:ext cx="2411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Decoding</a:t>
              </a:r>
            </a:p>
            <a:p>
              <a:r>
                <a:rPr lang="en-US" sz="2400">
                  <a:latin typeface="Arial" pitchFamily="34" charset="0"/>
                </a:rPr>
                <a:t>(inverse representation)</a:t>
              </a:r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022" y="2777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011101001</a:t>
              </a:r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3886" y="2393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010001001</a:t>
              </a:r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4342" y="2013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10010010</a:t>
              </a:r>
            </a:p>
          </p:txBody>
        </p:sp>
        <p:sp>
          <p:nvSpPr>
            <p:cNvPr id="60429" name="Text Box 13"/>
            <p:cNvSpPr txBox="1">
              <a:spLocks noChangeArrowheads="1"/>
            </p:cNvSpPr>
            <p:nvPr/>
          </p:nvSpPr>
          <p:spPr bwMode="auto">
            <a:xfrm>
              <a:off x="4254" y="1577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10010001</a:t>
              </a:r>
            </a:p>
          </p:txBody>
        </p:sp>
      </p:grpSp>
      <p:sp>
        <p:nvSpPr>
          <p:cNvPr id="60430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1143000"/>
          </a:xfrm>
          <a:noFill/>
          <a:ln/>
        </p:spPr>
        <p:txBody>
          <a:bodyPr anchor="ctr"/>
          <a:lstStyle/>
          <a:p>
            <a:r>
              <a:rPr lang="en-US"/>
              <a:t>Representation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Fitness Based Competition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4724400"/>
          </a:xfrm>
        </p:spPr>
        <p:txBody>
          <a:bodyPr/>
          <a:lstStyle/>
          <a:p>
            <a:r>
              <a:rPr lang="en-GB"/>
              <a:t>Selection can occur in two places:</a:t>
            </a:r>
          </a:p>
          <a:p>
            <a:pPr lvl="1"/>
            <a:r>
              <a:rPr lang="en-GB"/>
              <a:t>Selection from current generation to take part in mating (parent selection) </a:t>
            </a:r>
          </a:p>
          <a:p>
            <a:pPr lvl="1"/>
            <a:r>
              <a:rPr lang="en-GB"/>
              <a:t>Selection from parents + offspring to go into next generation (survivor selection)</a:t>
            </a:r>
          </a:p>
          <a:p>
            <a:r>
              <a:rPr lang="en-GB"/>
              <a:t>Selection operators work on whole individual</a:t>
            </a:r>
          </a:p>
          <a:p>
            <a:pPr lvl="1"/>
            <a:r>
              <a:rPr lang="en-GB"/>
              <a:t>i.e. they are representation-independent</a:t>
            </a:r>
          </a:p>
          <a:p>
            <a:r>
              <a:rPr lang="en-GB"/>
              <a:t>Distinction between</a:t>
            </a:r>
            <a:r>
              <a:rPr lang="en-US"/>
              <a:t> selection</a:t>
            </a:r>
            <a:endParaRPr lang="en-GB"/>
          </a:p>
          <a:p>
            <a:pPr lvl="1"/>
            <a:r>
              <a:rPr lang="en-GB"/>
              <a:t>operator</a:t>
            </a:r>
            <a:r>
              <a:rPr lang="en-US"/>
              <a:t>s</a:t>
            </a:r>
            <a:r>
              <a:rPr lang="en-GB"/>
              <a:t>: define selection probabilities  </a:t>
            </a:r>
          </a:p>
          <a:p>
            <a:pPr lvl="1"/>
            <a:r>
              <a:rPr lang="en-GB"/>
              <a:t>algorithms: define how probabilities are implemented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 example: SGA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75200"/>
          </a:xfrm>
        </p:spPr>
        <p:txBody>
          <a:bodyPr/>
          <a:lstStyle/>
          <a:p>
            <a:r>
              <a:rPr lang="en-GB"/>
              <a:t>Expected number of copies of an individual </a:t>
            </a:r>
            <a:r>
              <a:rPr lang="en-GB" i="1"/>
              <a:t>i</a:t>
            </a:r>
            <a:r>
              <a:rPr lang="en-GB"/>
              <a:t>  </a:t>
            </a:r>
          </a:p>
          <a:p>
            <a:pPr>
              <a:buFont typeface="Wingdings" pitchFamily="2" charset="2"/>
              <a:buNone/>
            </a:pPr>
            <a:r>
              <a:rPr lang="en-GB"/>
              <a:t> 			 </a:t>
            </a:r>
            <a:r>
              <a:rPr lang="en-GB" i="1"/>
              <a:t>E( n</a:t>
            </a:r>
            <a:r>
              <a:rPr lang="en-GB" i="1" baseline="-25000"/>
              <a:t>i </a:t>
            </a:r>
            <a:r>
              <a:rPr lang="en-GB" i="1"/>
              <a:t>) = </a:t>
            </a:r>
            <a:r>
              <a:rPr lang="en-GB" i="1">
                <a:sym typeface="Symbol" pitchFamily="18" charset="2"/>
              </a:rPr>
              <a:t> </a:t>
            </a:r>
            <a:r>
              <a:rPr lang="en-GB" sz="2000">
                <a:cs typeface="Arial" pitchFamily="34" charset="0"/>
                <a:sym typeface="Symbol" pitchFamily="18" charset="2"/>
              </a:rPr>
              <a:t>•</a:t>
            </a:r>
            <a:r>
              <a:rPr lang="en-GB" i="1">
                <a:sym typeface="Symbol" pitchFamily="18" charset="2"/>
              </a:rPr>
              <a:t> f(i)/ </a:t>
            </a:r>
            <a:r>
              <a:rPr lang="en-US" sz="2400" b="1" i="1">
                <a:sym typeface="Symbol" pitchFamily="18" charset="2"/>
              </a:rPr>
              <a:t></a:t>
            </a:r>
            <a:r>
              <a:rPr lang="en-US" sz="2400" i="1">
                <a:sym typeface="Symbol" pitchFamily="18" charset="2"/>
              </a:rPr>
              <a:t>f</a:t>
            </a:r>
            <a:r>
              <a:rPr lang="en-US" sz="2400" b="1" i="1">
                <a:sym typeface="Symbol" pitchFamily="18" charset="2"/>
              </a:rPr>
              <a:t></a:t>
            </a:r>
            <a:r>
              <a:rPr lang="en-US" sz="2400">
                <a:sym typeface="Symbol" pitchFamily="18" charset="2"/>
              </a:rPr>
              <a:t> </a:t>
            </a:r>
            <a:endParaRPr lang="en-US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(</a:t>
            </a:r>
            <a:r>
              <a:rPr lang="en-GB" sz="2400" i="1">
                <a:sym typeface="Symbol" pitchFamily="18" charset="2"/>
              </a:rPr>
              <a:t></a:t>
            </a:r>
            <a:r>
              <a:rPr lang="en-US" sz="2400">
                <a:sym typeface="Symbol" pitchFamily="18" charset="2"/>
              </a:rPr>
              <a:t> = pop.size, f(i) = fitness of i, </a:t>
            </a:r>
            <a:r>
              <a:rPr lang="en-US" sz="2400" b="1">
                <a:sym typeface="Symbol" pitchFamily="18" charset="2"/>
              </a:rPr>
              <a:t></a:t>
            </a:r>
            <a:r>
              <a:rPr lang="en-US" sz="2400">
                <a:sym typeface="Symbol" pitchFamily="18" charset="2"/>
              </a:rPr>
              <a:t>f</a:t>
            </a:r>
            <a:r>
              <a:rPr lang="en-US" sz="2400" b="1">
                <a:sym typeface="Symbol" pitchFamily="18" charset="2"/>
              </a:rPr>
              <a:t></a:t>
            </a:r>
            <a:r>
              <a:rPr lang="en-US" sz="2400">
                <a:sym typeface="Symbol" pitchFamily="18" charset="2"/>
              </a:rPr>
              <a:t> avg. fitness in pop.)</a:t>
            </a:r>
            <a:endParaRPr lang="en-GB" sz="2400"/>
          </a:p>
          <a:p>
            <a:r>
              <a:rPr lang="en-GB"/>
              <a:t>Roulette wheel algorithm:</a:t>
            </a:r>
          </a:p>
          <a:p>
            <a:pPr lvl="1"/>
            <a:r>
              <a:rPr lang="en-GB"/>
              <a:t>Given a probability distribution, spin a 1-armed wheel </a:t>
            </a:r>
            <a:r>
              <a:rPr lang="en-GB" i="1"/>
              <a:t>n</a:t>
            </a:r>
            <a:r>
              <a:rPr lang="en-GB"/>
              <a:t> times to make </a:t>
            </a:r>
            <a:r>
              <a:rPr lang="en-GB" i="1"/>
              <a:t>n</a:t>
            </a:r>
            <a:r>
              <a:rPr lang="en-GB"/>
              <a:t> selections</a:t>
            </a:r>
          </a:p>
          <a:p>
            <a:pPr lvl="1"/>
            <a:r>
              <a:rPr lang="en-GB"/>
              <a:t>No guarantees on actual value of </a:t>
            </a:r>
            <a:r>
              <a:rPr lang="en-GB" i="1"/>
              <a:t>n</a:t>
            </a:r>
            <a:r>
              <a:rPr lang="en-GB" i="1" baseline="-25000"/>
              <a:t>i </a:t>
            </a:r>
            <a:endParaRPr lang="en-GB"/>
          </a:p>
          <a:p>
            <a:r>
              <a:rPr lang="en-GB"/>
              <a:t>Baker’s SUS algorithm:</a:t>
            </a:r>
          </a:p>
          <a:p>
            <a:pPr lvl="1"/>
            <a:r>
              <a:rPr lang="en-GB" i="1"/>
              <a:t>n</a:t>
            </a:r>
            <a:r>
              <a:rPr lang="en-GB"/>
              <a:t> evenly spaced arms on wheel and spin once</a:t>
            </a:r>
          </a:p>
          <a:p>
            <a:pPr lvl="1"/>
            <a:r>
              <a:rPr lang="en-GB"/>
              <a:t>Guarantees  </a:t>
            </a:r>
            <a:r>
              <a:rPr lang="en-GB" sz="2800" i="1"/>
              <a:t>floor(E( n</a:t>
            </a:r>
            <a:r>
              <a:rPr lang="en-GB" sz="2800" i="1" baseline="-25000"/>
              <a:t>i </a:t>
            </a:r>
            <a:r>
              <a:rPr lang="en-GB" sz="2800" i="1"/>
              <a:t>) ) </a:t>
            </a:r>
            <a:r>
              <a:rPr lang="en-GB" sz="2800">
                <a:sym typeface="Symbol" pitchFamily="18" charset="2"/>
              </a:rPr>
              <a:t></a:t>
            </a:r>
            <a:r>
              <a:rPr lang="en-GB" sz="2800" i="1"/>
              <a:t> n</a:t>
            </a:r>
            <a:r>
              <a:rPr lang="en-GB" sz="2800" i="1" baseline="-25000"/>
              <a:t>i</a:t>
            </a:r>
            <a:r>
              <a:rPr lang="en-GB" sz="2800" i="1"/>
              <a:t> </a:t>
            </a:r>
            <a:r>
              <a:rPr lang="en-GB" sz="2800">
                <a:sym typeface="Symbol" pitchFamily="18" charset="2"/>
              </a:rPr>
              <a:t></a:t>
            </a:r>
            <a:r>
              <a:rPr lang="en-GB" sz="2800" i="1"/>
              <a:t> ceil(E( n</a:t>
            </a:r>
            <a:r>
              <a:rPr lang="en-GB" sz="2800" i="1" baseline="-25000"/>
              <a:t>i </a:t>
            </a:r>
            <a:r>
              <a:rPr lang="en-GB" sz="2800" i="1"/>
              <a:t>) 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87900"/>
          </a:xfrm>
        </p:spPr>
        <p:txBody>
          <a:bodyPr/>
          <a:lstStyle/>
          <a:p>
            <a:r>
              <a:rPr lang="en-GB"/>
              <a:t>Problems include</a:t>
            </a:r>
          </a:p>
          <a:p>
            <a:pPr lvl="1"/>
            <a:r>
              <a:rPr lang="en-GB"/>
              <a:t>One highly fit member can rapidly take over if rest of population is much less fit: Premature Convergence</a:t>
            </a:r>
          </a:p>
          <a:p>
            <a:pPr lvl="1"/>
            <a:r>
              <a:rPr lang="en-GB"/>
              <a:t>At end of runs when fitness is similar, lose selection pressure </a:t>
            </a:r>
          </a:p>
          <a:p>
            <a:pPr lvl="1"/>
            <a:r>
              <a:rPr lang="en-GB"/>
              <a:t>Highly susceptible to function transposition</a:t>
            </a:r>
          </a:p>
          <a:p>
            <a:r>
              <a:rPr lang="en-GB"/>
              <a:t>Scaling can fix last two problems</a:t>
            </a:r>
          </a:p>
          <a:p>
            <a:pPr lvl="1"/>
            <a:r>
              <a:rPr lang="en-GB"/>
              <a:t>Windowing: </a:t>
            </a:r>
            <a:r>
              <a:rPr lang="en-GB" i="1"/>
              <a:t>f’(i) = f(i) - </a:t>
            </a:r>
            <a:r>
              <a:rPr lang="en-GB" i="1">
                <a:sym typeface="Symbol" pitchFamily="18" charset="2"/>
              </a:rPr>
              <a:t> </a:t>
            </a:r>
            <a:r>
              <a:rPr lang="en-GB" i="1" baseline="30000">
                <a:sym typeface="Symbol" pitchFamily="18" charset="2"/>
              </a:rPr>
              <a:t>t </a:t>
            </a:r>
            <a:r>
              <a:rPr lang="en-GB" i="1">
                <a:sym typeface="Symbol" pitchFamily="18" charset="2"/>
              </a:rPr>
              <a:t> </a:t>
            </a:r>
          </a:p>
          <a:p>
            <a:pPr lvl="2"/>
            <a:r>
              <a:rPr lang="en-GB">
                <a:sym typeface="Symbol" pitchFamily="18" charset="2"/>
              </a:rPr>
              <a:t>where</a:t>
            </a:r>
            <a:r>
              <a:rPr lang="en-GB" i="1">
                <a:sym typeface="Symbol" pitchFamily="18" charset="2"/>
              </a:rPr>
              <a:t>  </a:t>
            </a:r>
            <a:r>
              <a:rPr lang="en-GB">
                <a:sym typeface="Symbol" pitchFamily="18" charset="2"/>
              </a:rPr>
              <a:t>is worst fitness in this </a:t>
            </a:r>
            <a:r>
              <a:rPr lang="en-US">
                <a:sym typeface="Symbol" pitchFamily="18" charset="2"/>
              </a:rPr>
              <a:t>(</a:t>
            </a:r>
            <a:r>
              <a:rPr lang="en-GB">
                <a:sym typeface="Symbol" pitchFamily="18" charset="2"/>
              </a:rPr>
              <a:t>last n</a:t>
            </a:r>
            <a:r>
              <a:rPr lang="en-US">
                <a:sym typeface="Symbol" pitchFamily="18" charset="2"/>
              </a:rPr>
              <a:t>)</a:t>
            </a:r>
            <a:r>
              <a:rPr lang="en-GB">
                <a:sym typeface="Symbol" pitchFamily="18" charset="2"/>
              </a:rPr>
              <a:t> generations</a:t>
            </a:r>
          </a:p>
          <a:p>
            <a:pPr lvl="1"/>
            <a:r>
              <a:rPr lang="en-GB">
                <a:sym typeface="Symbol" pitchFamily="18" charset="2"/>
              </a:rPr>
              <a:t>Sigma Scaling: </a:t>
            </a:r>
            <a:r>
              <a:rPr lang="en-GB" i="1">
                <a:sym typeface="Symbol" pitchFamily="18" charset="2"/>
              </a:rPr>
              <a:t>f’(i) = max</a:t>
            </a:r>
            <a:r>
              <a:rPr lang="en-GB">
                <a:sym typeface="Symbol" pitchFamily="18" charset="2"/>
              </a:rPr>
              <a:t>(</a:t>
            </a:r>
            <a:r>
              <a:rPr lang="en-GB" i="1">
                <a:sym typeface="Symbol" pitchFamily="18" charset="2"/>
              </a:rPr>
              <a:t> f(</a:t>
            </a:r>
            <a:r>
              <a:rPr lang="en-US" i="1">
                <a:sym typeface="Symbol" pitchFamily="18" charset="2"/>
              </a:rPr>
              <a:t>i</a:t>
            </a:r>
            <a:r>
              <a:rPr lang="en-GB" i="1">
                <a:sym typeface="Symbol" pitchFamily="18" charset="2"/>
              </a:rPr>
              <a:t>) – </a:t>
            </a:r>
            <a:r>
              <a:rPr lang="en-GB">
                <a:sym typeface="Symbol" pitchFamily="18" charset="2"/>
              </a:rPr>
              <a:t>(</a:t>
            </a:r>
            <a:r>
              <a:rPr lang="en-GB" i="1">
                <a:sym typeface="Symbol" pitchFamily="18" charset="2"/>
              </a:rPr>
              <a:t></a:t>
            </a:r>
            <a:r>
              <a:rPr lang="en-US" i="1">
                <a:sym typeface="Symbol" pitchFamily="18" charset="2"/>
              </a:rPr>
              <a:t> </a:t>
            </a:r>
            <a:r>
              <a:rPr lang="en-GB" i="1">
                <a:sym typeface="Symbol" pitchFamily="18" charset="2"/>
              </a:rPr>
              <a:t>f</a:t>
            </a:r>
            <a:r>
              <a:rPr lang="en-US" i="1">
                <a:sym typeface="Symbol" pitchFamily="18" charset="2"/>
              </a:rPr>
              <a:t> </a:t>
            </a:r>
            <a:r>
              <a:rPr lang="en-GB" i="1">
                <a:sym typeface="Symbol" pitchFamily="18" charset="2"/>
              </a:rPr>
              <a:t> - c</a:t>
            </a:r>
            <a:r>
              <a:rPr lang="en-US" i="1">
                <a:sym typeface="Symbol" pitchFamily="18" charset="2"/>
              </a:rPr>
              <a:t> </a:t>
            </a:r>
            <a:r>
              <a:rPr lang="en-GB" sz="1800">
                <a:cs typeface="Arial" pitchFamily="34" charset="0"/>
                <a:sym typeface="Symbol" pitchFamily="18" charset="2"/>
              </a:rPr>
              <a:t>•</a:t>
            </a:r>
            <a:r>
              <a:rPr lang="en-GB" i="1">
                <a:sym typeface="Symbol" pitchFamily="18" charset="2"/>
              </a:rPr>
              <a:t> </a:t>
            </a:r>
            <a:r>
              <a:rPr lang="en-GB" i="1" baseline="-25000">
                <a:sym typeface="Symbol" pitchFamily="18" charset="2"/>
              </a:rPr>
              <a:t>f </a:t>
            </a:r>
            <a:r>
              <a:rPr lang="en-GB">
                <a:sym typeface="Symbol" pitchFamily="18" charset="2"/>
              </a:rPr>
              <a:t>)</a:t>
            </a:r>
            <a:r>
              <a:rPr lang="en-GB" i="1">
                <a:sym typeface="Symbol" pitchFamily="18" charset="2"/>
              </a:rPr>
              <a:t>, 0.0</a:t>
            </a:r>
            <a:r>
              <a:rPr lang="en-GB">
                <a:sym typeface="Symbol" pitchFamily="18" charset="2"/>
              </a:rPr>
              <a:t>)</a:t>
            </a:r>
          </a:p>
          <a:p>
            <a:pPr lvl="2"/>
            <a:r>
              <a:rPr lang="en-GB">
                <a:sym typeface="Symbol" pitchFamily="18" charset="2"/>
              </a:rPr>
              <a:t>where </a:t>
            </a:r>
            <a:r>
              <a:rPr lang="en-GB" i="1">
                <a:sym typeface="Symbol" pitchFamily="18" charset="2"/>
              </a:rPr>
              <a:t>c</a:t>
            </a:r>
            <a:r>
              <a:rPr lang="en-GB">
                <a:sym typeface="Symbol" pitchFamily="18" charset="2"/>
              </a:rPr>
              <a:t> is a constant, usually 2.0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18400" cy="685800"/>
          </a:xfrm>
        </p:spPr>
        <p:txBody>
          <a:bodyPr/>
          <a:lstStyle/>
          <a:p>
            <a:r>
              <a:rPr lang="en-GB"/>
              <a:t>Fitness-Proportionate Selection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transposition for FPS</a:t>
            </a: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178050"/>
            <a:ext cx="51435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Rank – Based Selection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Attempt to remove problems of FPS by basing selection probabilities on </a:t>
            </a:r>
            <a:r>
              <a:rPr lang="en-GB" i="1"/>
              <a:t>relative</a:t>
            </a:r>
            <a:r>
              <a:rPr lang="en-GB"/>
              <a:t> rather than </a:t>
            </a:r>
            <a:r>
              <a:rPr lang="en-GB" i="1"/>
              <a:t>absolute</a:t>
            </a:r>
            <a:r>
              <a:rPr lang="en-GB"/>
              <a:t> fitness</a:t>
            </a:r>
          </a:p>
          <a:p>
            <a:r>
              <a:rPr lang="en-GB"/>
              <a:t>Rank population according to fitness and then base selection probabilities on rank where fittest has rank </a:t>
            </a:r>
            <a:r>
              <a:rPr lang="en-GB" i="1">
                <a:sym typeface="Symbol" pitchFamily="18" charset="2"/>
              </a:rPr>
              <a:t> </a:t>
            </a:r>
            <a:r>
              <a:rPr lang="en-GB">
                <a:sym typeface="Symbol" pitchFamily="18" charset="2"/>
              </a:rPr>
              <a:t>and worst rank 1</a:t>
            </a:r>
            <a:endParaRPr lang="en-GB"/>
          </a:p>
          <a:p>
            <a:r>
              <a:rPr lang="en-GB"/>
              <a:t>This imposes a sorting overhead on the algorithm, but this is usually negligible compared to the </a:t>
            </a:r>
            <a:r>
              <a:rPr lang="en-US"/>
              <a:t>fitness </a:t>
            </a:r>
            <a:r>
              <a:rPr lang="en-GB"/>
              <a:t>evaluation time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756025" y="409575"/>
            <a:ext cx="234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33909"/>
                </a:solidFill>
              </a:rPr>
              <a:t>Initially skip!!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Ranking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2971800"/>
            <a:ext cx="82423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Parameterised by factor </a:t>
            </a:r>
            <a:r>
              <a:rPr lang="en-GB" sz="2400" i="1"/>
              <a:t>s: </a:t>
            </a:r>
            <a:r>
              <a:rPr lang="en-GB" sz="2400"/>
              <a:t>1.0 &lt; </a:t>
            </a:r>
            <a:r>
              <a:rPr lang="en-GB" sz="2400" i="1"/>
              <a:t>s</a:t>
            </a:r>
            <a:r>
              <a:rPr lang="en-GB" sz="2400"/>
              <a:t> </a:t>
            </a:r>
            <a:r>
              <a:rPr lang="en-GB" sz="2400">
                <a:sym typeface="Symbol" pitchFamily="18" charset="2"/>
              </a:rPr>
              <a:t> 2.0</a:t>
            </a:r>
          </a:p>
          <a:p>
            <a:pPr lvl="1">
              <a:lnSpc>
                <a:spcPct val="90000"/>
              </a:lnSpc>
            </a:pPr>
            <a:r>
              <a:rPr lang="en-GB"/>
              <a:t>measures advantage of best individual</a:t>
            </a:r>
          </a:p>
          <a:p>
            <a:pPr lvl="1">
              <a:lnSpc>
                <a:spcPct val="90000"/>
              </a:lnSpc>
            </a:pPr>
            <a:r>
              <a:rPr lang="en-GB"/>
              <a:t>in GGA this is the number of children allotted to it</a:t>
            </a:r>
            <a:r>
              <a:rPr lang="en-GB" sz="2000"/>
              <a:t> </a:t>
            </a:r>
          </a:p>
          <a:p>
            <a:pPr>
              <a:lnSpc>
                <a:spcPct val="90000"/>
              </a:lnSpc>
            </a:pPr>
            <a:r>
              <a:rPr lang="en-GB" sz="2400"/>
              <a:t>Simple 3 member example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97063"/>
            <a:ext cx="44196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5011738"/>
            <a:ext cx="71151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Exponential Ranking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54400"/>
            <a:ext cx="8001000" cy="2641600"/>
          </a:xfrm>
        </p:spPr>
        <p:txBody>
          <a:bodyPr/>
          <a:lstStyle/>
          <a:p>
            <a:r>
              <a:rPr lang="en-GB"/>
              <a:t>Linear Ranking is limited to selection pressure</a:t>
            </a:r>
          </a:p>
          <a:p>
            <a:r>
              <a:rPr lang="en-GB"/>
              <a:t>Exponential Ranking can allocate more than 2 copies to fittest individual</a:t>
            </a:r>
          </a:p>
          <a:p>
            <a:r>
              <a:rPr lang="en-GB"/>
              <a:t>Normalise constant factor </a:t>
            </a:r>
            <a:r>
              <a:rPr lang="en-GB" i="1"/>
              <a:t>c</a:t>
            </a:r>
            <a:r>
              <a:rPr lang="en-GB"/>
              <a:t> according to population size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1960563"/>
            <a:ext cx="37338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Tournament Selection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 methods above rely on global population statistics</a:t>
            </a:r>
          </a:p>
          <a:p>
            <a:pPr lvl="1"/>
            <a:r>
              <a:rPr lang="en-GB"/>
              <a:t>Could be a bottleneck esp. on parallel machines</a:t>
            </a:r>
          </a:p>
          <a:p>
            <a:pPr lvl="1"/>
            <a:r>
              <a:rPr lang="en-GB"/>
              <a:t>Relies on presence of external fitness function which might not exist: e.g. evolving game players</a:t>
            </a:r>
          </a:p>
          <a:p>
            <a:r>
              <a:rPr lang="en-GB"/>
              <a:t> Informal Procedure:</a:t>
            </a:r>
          </a:p>
          <a:p>
            <a:pPr lvl="1"/>
            <a:r>
              <a:rPr lang="en-US"/>
              <a:t>P</a:t>
            </a:r>
            <a:r>
              <a:rPr lang="en-GB"/>
              <a:t>ick </a:t>
            </a:r>
            <a:r>
              <a:rPr lang="en-GB" i="1"/>
              <a:t>k</a:t>
            </a:r>
            <a:r>
              <a:rPr lang="en-GB"/>
              <a:t> members  at random then select the best of these</a:t>
            </a:r>
          </a:p>
          <a:p>
            <a:pPr lvl="1"/>
            <a:r>
              <a:rPr lang="en-GB"/>
              <a:t>Repeat to select more </a:t>
            </a:r>
            <a:r>
              <a:rPr lang="en-US"/>
              <a:t>individual</a:t>
            </a:r>
            <a:r>
              <a:rPr lang="en-GB"/>
              <a:t>s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756025" y="409575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33909"/>
                </a:solidFill>
              </a:rPr>
              <a:t>Resume!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Tournament Selection 2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75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/>
              <a:t>Probability of selecting </a:t>
            </a:r>
            <a:r>
              <a:rPr lang="en-US" i="1"/>
              <a:t>i</a:t>
            </a:r>
            <a:r>
              <a:rPr lang="en-GB"/>
              <a:t>  will depend on:</a:t>
            </a:r>
          </a:p>
          <a:p>
            <a:pPr lvl="1">
              <a:lnSpc>
                <a:spcPct val="90000"/>
              </a:lnSpc>
            </a:pPr>
            <a:r>
              <a:rPr lang="en-GB"/>
              <a:t>Rank of </a:t>
            </a:r>
            <a:r>
              <a:rPr lang="en-GB" i="1"/>
              <a:t>i</a:t>
            </a: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Size of sample </a:t>
            </a:r>
            <a:r>
              <a:rPr lang="en-GB" i="1"/>
              <a:t>k </a:t>
            </a:r>
          </a:p>
          <a:p>
            <a:pPr lvl="2">
              <a:lnSpc>
                <a:spcPct val="90000"/>
              </a:lnSpc>
            </a:pPr>
            <a:r>
              <a:rPr lang="en-GB"/>
              <a:t> higher</a:t>
            </a:r>
            <a:r>
              <a:rPr lang="en-GB" i="1"/>
              <a:t> k </a:t>
            </a:r>
            <a:r>
              <a:rPr lang="en-GB"/>
              <a:t>increases selection pressure</a:t>
            </a:r>
          </a:p>
          <a:p>
            <a:pPr lvl="1">
              <a:lnSpc>
                <a:spcPct val="90000"/>
              </a:lnSpc>
            </a:pPr>
            <a:r>
              <a:rPr lang="en-GB"/>
              <a:t>Whether contestants are picked with replacement</a:t>
            </a:r>
          </a:p>
          <a:p>
            <a:pPr lvl="2">
              <a:lnSpc>
                <a:spcPct val="90000"/>
              </a:lnSpc>
            </a:pPr>
            <a:r>
              <a:rPr lang="en-GB"/>
              <a:t>Picking without replacement increases selection pressure</a:t>
            </a:r>
          </a:p>
          <a:p>
            <a:pPr lvl="1"/>
            <a:r>
              <a:rPr lang="en-GB"/>
              <a:t>Whether fittest contestant always wins (deterministic) or this happens with probability </a:t>
            </a:r>
            <a:r>
              <a:rPr lang="en-GB" i="1"/>
              <a:t>p</a:t>
            </a:r>
          </a:p>
          <a:p>
            <a:pPr>
              <a:lnSpc>
                <a:spcPct val="130000"/>
              </a:lnSpc>
            </a:pPr>
            <a:r>
              <a:rPr lang="en-GB" sz="2400"/>
              <a:t>For </a:t>
            </a:r>
            <a:r>
              <a:rPr lang="en-GB" sz="2400" i="1"/>
              <a:t>k</a:t>
            </a:r>
            <a:r>
              <a:rPr lang="en-GB" sz="2400"/>
              <a:t> = 2, time for fittest individual to take over population is the same as linear ranking with </a:t>
            </a:r>
            <a:r>
              <a:rPr lang="en-GB" sz="2400" i="1"/>
              <a:t>s = </a:t>
            </a:r>
            <a:r>
              <a:rPr lang="en-GB" sz="2400"/>
              <a:t>2 </a:t>
            </a:r>
            <a:r>
              <a:rPr lang="en-GB" sz="2000">
                <a:cs typeface="Arial" pitchFamily="34" charset="0"/>
                <a:sym typeface="Symbol" pitchFamily="18" charset="2"/>
              </a:rPr>
              <a:t>•</a:t>
            </a:r>
            <a:r>
              <a:rPr lang="en-GB" i="1">
                <a:sym typeface="Symbol" pitchFamily="18" charset="2"/>
              </a:rPr>
              <a:t> </a:t>
            </a:r>
            <a:r>
              <a:rPr lang="en-GB" sz="2400" i="1"/>
              <a:t>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Survivor Selection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Methods developed for parent selection can be reused</a:t>
            </a:r>
          </a:p>
          <a:p>
            <a:r>
              <a:rPr lang="en-GB"/>
              <a:t>Survivor selection can be divided into two approaches:</a:t>
            </a:r>
          </a:p>
          <a:p>
            <a:pPr lvl="1"/>
            <a:r>
              <a:rPr lang="en-GB"/>
              <a:t>Age-Based Selection</a:t>
            </a:r>
          </a:p>
          <a:p>
            <a:pPr lvl="2"/>
            <a:r>
              <a:rPr lang="en-GB"/>
              <a:t>e.g. SGA</a:t>
            </a:r>
          </a:p>
          <a:p>
            <a:pPr lvl="2"/>
            <a:r>
              <a:rPr lang="en-GB"/>
              <a:t>In SSGA can implement as “delete-random” (not recommended) or as first-in-first-out (a.k.a. delete-oldest) </a:t>
            </a:r>
          </a:p>
          <a:p>
            <a:pPr lvl="1"/>
            <a:r>
              <a:rPr lang="en-GB"/>
              <a:t>Fitness-Based Selection</a:t>
            </a:r>
          </a:p>
          <a:p>
            <a:pPr lvl="2"/>
            <a:r>
              <a:rPr lang="en-GB"/>
              <a:t>Using one of the methods above 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/>
              <a:t>SGA reproduction cycle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77724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>
                <a:latin typeface="Arial" pitchFamily="34" charset="0"/>
              </a:rPr>
              <a:t>Select parents for the mating pool </a:t>
            </a:r>
          </a:p>
          <a:p>
            <a:pPr eaLnBrk="0" hangingPunct="0">
              <a:spcBef>
                <a:spcPct val="20000"/>
              </a:spcBef>
            </a:pPr>
            <a:r>
              <a:rPr lang="en-GB">
                <a:latin typeface="Arial" pitchFamily="34" charset="0"/>
              </a:rPr>
              <a:t>	(size of mating pool = population size)</a:t>
            </a: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itchFamily="34" charset="0"/>
              </a:rPr>
              <a:t>Shuffle the mating pool</a:t>
            </a: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itchFamily="34" charset="0"/>
              </a:rPr>
              <a:t>For each consecutive pair apply crossover with probability p</a:t>
            </a:r>
            <a:r>
              <a:rPr lang="en-GB" baseline="-25000">
                <a:latin typeface="Arial" pitchFamily="34" charset="0"/>
              </a:rPr>
              <a:t>c</a:t>
            </a:r>
            <a:r>
              <a:rPr lang="en-GB">
                <a:latin typeface="Arial" pitchFamily="34" charset="0"/>
              </a:rPr>
              <a:t> , otherwise copy parents</a:t>
            </a: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itchFamily="34" charset="0"/>
              </a:rPr>
              <a:t>For each offspring apply mutation (bit-flip with probability p</a:t>
            </a:r>
            <a:r>
              <a:rPr lang="en-GB" baseline="-25000">
                <a:latin typeface="Arial" pitchFamily="34" charset="0"/>
              </a:rPr>
              <a:t>m</a:t>
            </a:r>
            <a:r>
              <a:rPr lang="en-US">
                <a:latin typeface="Arial" pitchFamily="34" charset="0"/>
              </a:rPr>
              <a:t> independently for each bit)</a:t>
            </a:r>
            <a:endParaRPr lang="en-GB">
              <a:latin typeface="Arial" pitchFamily="34" charset="0"/>
            </a:endParaRPr>
          </a:p>
          <a:p>
            <a:pPr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>
                <a:latin typeface="Arial" pitchFamily="34" charset="0"/>
              </a:rPr>
              <a:t>Replace the whole population with the resulting offspring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Special Cases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60900"/>
          </a:xfrm>
        </p:spPr>
        <p:txBody>
          <a:bodyPr/>
          <a:lstStyle/>
          <a:p>
            <a:r>
              <a:rPr lang="en-GB"/>
              <a:t>Elitism</a:t>
            </a:r>
          </a:p>
          <a:p>
            <a:pPr lvl="1"/>
            <a:r>
              <a:rPr lang="en-GB"/>
              <a:t>Widely used in both population models (GGA, SSGA)</a:t>
            </a:r>
          </a:p>
          <a:p>
            <a:pPr lvl="1"/>
            <a:r>
              <a:rPr lang="en-GB"/>
              <a:t>Always keep at least one copy of the fittest solution so far</a:t>
            </a:r>
          </a:p>
          <a:p>
            <a:r>
              <a:rPr lang="en-GB"/>
              <a:t>GENITOR: a</a:t>
            </a:r>
            <a:r>
              <a:rPr lang="en-US"/>
              <a:t>.</a:t>
            </a:r>
            <a:r>
              <a:rPr lang="en-GB"/>
              <a:t>k</a:t>
            </a:r>
            <a:r>
              <a:rPr lang="en-US"/>
              <a:t>.</a:t>
            </a:r>
            <a:r>
              <a:rPr lang="en-GB"/>
              <a:t>a</a:t>
            </a:r>
            <a:r>
              <a:rPr lang="en-US"/>
              <a:t>.</a:t>
            </a:r>
            <a:r>
              <a:rPr lang="en-GB"/>
              <a:t> “delete-worst”</a:t>
            </a:r>
          </a:p>
          <a:p>
            <a:pPr lvl="1"/>
            <a:r>
              <a:rPr lang="en-GB"/>
              <a:t>From Whitley’s original Steady-State algorithm (he also used linear ranki</a:t>
            </a:r>
            <a:r>
              <a:rPr lang="en-US"/>
              <a:t>n</a:t>
            </a:r>
            <a:r>
              <a:rPr lang="en-GB"/>
              <a:t>g for parent selection)</a:t>
            </a:r>
          </a:p>
          <a:p>
            <a:pPr lvl="1"/>
            <a:r>
              <a:rPr lang="en-GB"/>
              <a:t>Rapid takeover : use with large populations or “no duplicates” policy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924800" cy="787400"/>
          </a:xfrm>
        </p:spPr>
        <p:txBody>
          <a:bodyPr/>
          <a:lstStyle/>
          <a:p>
            <a:r>
              <a:rPr lang="en-US"/>
              <a:t>SGA operators: 1-point crossover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498600"/>
          </a:xfrm>
        </p:spPr>
        <p:txBody>
          <a:bodyPr/>
          <a:lstStyle/>
          <a:p>
            <a:r>
              <a:rPr lang="en-GB" sz="2000"/>
              <a:t>Choose a random point on the two parents</a:t>
            </a:r>
          </a:p>
          <a:p>
            <a:r>
              <a:rPr lang="en-GB" sz="2000"/>
              <a:t>Split parents at this crossover point</a:t>
            </a:r>
          </a:p>
          <a:p>
            <a:r>
              <a:rPr lang="en-GB" sz="2000"/>
              <a:t>Create children by exchanging tails</a:t>
            </a:r>
          </a:p>
          <a:p>
            <a:r>
              <a:rPr lang="en-GB" sz="2000"/>
              <a:t>P</a:t>
            </a:r>
            <a:r>
              <a:rPr lang="en-GB" sz="2000" baseline="-25000"/>
              <a:t>c </a:t>
            </a:r>
            <a:r>
              <a:rPr lang="en-GB" sz="2000"/>
              <a:t>typically in range (0.6, 0.9)</a:t>
            </a:r>
            <a:endParaRPr lang="en-GB" sz="2000" baseline="-25000"/>
          </a:p>
        </p:txBody>
      </p:sp>
      <p:pic>
        <p:nvPicPr>
          <p:cNvPr id="62468" name="Picture 4" descr="C:\Book\Slides\Illustrations\03-GA\GA-1pt-x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544830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9150"/>
            <a:ext cx="7391400" cy="542925"/>
          </a:xfrm>
        </p:spPr>
        <p:txBody>
          <a:bodyPr/>
          <a:lstStyle/>
          <a:p>
            <a:r>
              <a:rPr lang="en-US"/>
              <a:t>SGA operators: mutation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2209800"/>
            <a:ext cx="7493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Alter each gene independently with a probability </a:t>
            </a:r>
            <a:r>
              <a:rPr lang="en-GB" sz="2400" i="1"/>
              <a:t>p</a:t>
            </a:r>
            <a:r>
              <a:rPr lang="en-GB" sz="2400" i="1" baseline="-25000"/>
              <a:t>m </a:t>
            </a:r>
          </a:p>
          <a:p>
            <a:pPr>
              <a:lnSpc>
                <a:spcPct val="90000"/>
              </a:lnSpc>
            </a:pPr>
            <a:r>
              <a:rPr lang="en-GB" sz="2400" i="1"/>
              <a:t>p</a:t>
            </a:r>
            <a:r>
              <a:rPr lang="en-GB" sz="2400" i="1" baseline="-25000"/>
              <a:t>m </a:t>
            </a:r>
            <a:r>
              <a:rPr lang="en-GB" sz="2400"/>
              <a:t>is called the mutation rate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Typically </a:t>
            </a:r>
            <a:r>
              <a:rPr lang="en-US" sz="2000"/>
              <a:t>between </a:t>
            </a:r>
            <a:r>
              <a:rPr lang="en-GB" sz="2000"/>
              <a:t>1/pop_size</a:t>
            </a:r>
            <a:r>
              <a:rPr lang="en-US" sz="2000"/>
              <a:t> and</a:t>
            </a:r>
            <a:r>
              <a:rPr lang="en-GB" sz="2000"/>
              <a:t> 1/</a:t>
            </a:r>
            <a:r>
              <a:rPr lang="en-US" sz="2000"/>
              <a:t> chromosome_length</a:t>
            </a:r>
            <a:endParaRPr lang="en-GB" sz="2000"/>
          </a:p>
        </p:txBody>
      </p:sp>
      <p:pic>
        <p:nvPicPr>
          <p:cNvPr id="65540" name="Picture 4" descr="C:\Book\Slides\Illustrations\03-GA\GA-mu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972300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73914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Main</a:t>
            </a:r>
            <a:r>
              <a:rPr lang="en-GB" sz="2400"/>
              <a:t> idea: </a:t>
            </a:r>
            <a:r>
              <a:rPr lang="en-US" sz="2400"/>
              <a:t>better individuals get higher chance</a:t>
            </a:r>
          </a:p>
          <a:p>
            <a:pPr lvl="1">
              <a:lnSpc>
                <a:spcPct val="90000"/>
              </a:lnSpc>
            </a:pPr>
            <a:r>
              <a:rPr lang="en-US"/>
              <a:t>Chances </a:t>
            </a:r>
            <a:r>
              <a:rPr lang="en-GB"/>
              <a:t>proportional </a:t>
            </a:r>
            <a:r>
              <a:rPr lang="en-US"/>
              <a:t>to fitness</a:t>
            </a:r>
          </a:p>
          <a:p>
            <a:pPr lvl="1">
              <a:lnSpc>
                <a:spcPct val="90000"/>
              </a:lnSpc>
            </a:pPr>
            <a:r>
              <a:rPr lang="en-GB"/>
              <a:t>Implementation: roulette wheel technique</a:t>
            </a:r>
          </a:p>
          <a:p>
            <a:pPr lvl="4">
              <a:lnSpc>
                <a:spcPct val="90000"/>
              </a:lnSpc>
            </a:pPr>
            <a:r>
              <a:rPr lang="en-GB" sz="2400"/>
              <a:t>Assign to each individual a part of the roulette wheel</a:t>
            </a:r>
          </a:p>
          <a:p>
            <a:pPr lvl="4">
              <a:lnSpc>
                <a:spcPct val="90000"/>
              </a:lnSpc>
            </a:pPr>
            <a:r>
              <a:rPr lang="en-GB" sz="2400"/>
              <a:t> Spin the wheel n times to select n individuals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162800" cy="685800"/>
          </a:xfrm>
        </p:spPr>
        <p:txBody>
          <a:bodyPr/>
          <a:lstStyle/>
          <a:p>
            <a:r>
              <a:rPr lang="en-US"/>
              <a:t>SGA operators: Selection</a:t>
            </a: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6096000" y="4648200"/>
            <a:ext cx="2001838" cy="1492250"/>
            <a:chOff x="3883" y="2736"/>
            <a:chExt cx="1261" cy="940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888" y="2736"/>
              <a:ext cx="125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fitness(A) = 3</a:t>
              </a:r>
              <a:endParaRPr lang="en-US" sz="2400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888" y="3063"/>
              <a:ext cx="125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fitness(B) = 1</a:t>
              </a:r>
              <a:endParaRPr lang="en-US" sz="2400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883" y="3390"/>
              <a:ext cx="126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fitness(C) = 2</a:t>
              </a:r>
              <a:endParaRPr lang="en-US" sz="2400"/>
            </a:p>
          </p:txBody>
        </p:sp>
      </p:grpSp>
      <p:sp>
        <p:nvSpPr>
          <p:cNvPr id="69640" name="Line 8"/>
          <p:cNvSpPr>
            <a:spLocks noChangeShapeType="1"/>
          </p:cNvSpPr>
          <p:nvPr/>
        </p:nvSpPr>
        <p:spPr bwMode="auto">
          <a:xfrm rot="10785853">
            <a:off x="4495800" y="518160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990600" y="3962400"/>
            <a:ext cx="2919413" cy="2705100"/>
            <a:chOff x="3092" y="2152"/>
            <a:chExt cx="1983" cy="1896"/>
          </a:xfrm>
        </p:grpSpPr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32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464" y="2738"/>
              <a:ext cx="330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A</a:t>
              </a: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4494" y="2782"/>
              <a:ext cx="347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C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976" y="2333"/>
              <a:ext cx="8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1/6 = 17%</a:t>
              </a:r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164" y="3215"/>
              <a:ext cx="82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3/6 = 50%</a:t>
              </a: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040" y="2594"/>
              <a:ext cx="330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B</a:t>
              </a:r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4141" y="3211"/>
              <a:ext cx="82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2/6 = 33%</a:t>
              </a:r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Designs\Zandsteen.pot</Template>
  <TotalTime>1499</TotalTime>
  <Words>3041</Words>
  <Application>Microsoft Office PowerPoint</Application>
  <PresentationFormat>On-screen Show (4:3)</PresentationFormat>
  <Paragraphs>426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Times New Roman</vt:lpstr>
      <vt:lpstr>Arial</vt:lpstr>
      <vt:lpstr>Wingdings</vt:lpstr>
      <vt:lpstr>Symbol</vt:lpstr>
      <vt:lpstr>Bookshelf Symbol 5</vt:lpstr>
      <vt:lpstr>Bookshelf Symbol 1</vt:lpstr>
      <vt:lpstr>CommonBullets</vt:lpstr>
      <vt:lpstr>CMR10</vt:lpstr>
      <vt:lpstr>CMTI10</vt:lpstr>
      <vt:lpstr>Capsules</vt:lpstr>
      <vt:lpstr>Microsoft Equation 3.0</vt:lpstr>
      <vt:lpstr>Genetic Algorithms </vt:lpstr>
      <vt:lpstr>GA Quick Overview</vt:lpstr>
      <vt:lpstr>Genetic algorithms</vt:lpstr>
      <vt:lpstr>SGA technical summary tableau</vt:lpstr>
      <vt:lpstr>Representation</vt:lpstr>
      <vt:lpstr>SGA reproduction cycle</vt:lpstr>
      <vt:lpstr>SGA operators: 1-point crossover</vt:lpstr>
      <vt:lpstr>SGA operators: mutation</vt:lpstr>
      <vt:lpstr>SGA operators: Selection</vt:lpstr>
      <vt:lpstr>An example after Goldberg ‘89 (1)</vt:lpstr>
      <vt:lpstr>x2 example: selection</vt:lpstr>
      <vt:lpstr>X2 example: crossover</vt:lpstr>
      <vt:lpstr>X2 example: mutation</vt:lpstr>
      <vt:lpstr>The simple GA</vt:lpstr>
      <vt:lpstr>Alternative Crossover Operators</vt:lpstr>
      <vt:lpstr>n-point crossover</vt:lpstr>
      <vt:lpstr>Uniform crossover</vt:lpstr>
      <vt:lpstr>Crossover OR mutation?</vt:lpstr>
      <vt:lpstr>Crossover OR mutation? (cont’d)</vt:lpstr>
      <vt:lpstr>Crossover OR mutation? (cont’d)</vt:lpstr>
      <vt:lpstr>Other representations</vt:lpstr>
      <vt:lpstr>Integer representations</vt:lpstr>
      <vt:lpstr>Real valued problems</vt:lpstr>
      <vt:lpstr>Mapping real values on bit strings</vt:lpstr>
      <vt:lpstr>Floating point mutations 1</vt:lpstr>
      <vt:lpstr>Floating point mutations 2</vt:lpstr>
      <vt:lpstr>Crossover operators for real valued CRs</vt:lpstr>
      <vt:lpstr>Single arithmetic crossover</vt:lpstr>
      <vt:lpstr>Simple arithmetic crossover</vt:lpstr>
      <vt:lpstr>Whole arithmetic crossover</vt:lpstr>
      <vt:lpstr>Permutation Representations</vt:lpstr>
      <vt:lpstr>Permutation representation: TSP example</vt:lpstr>
      <vt:lpstr>Mutation operators for permutations</vt:lpstr>
      <vt:lpstr>Insert Mutation for permutations</vt:lpstr>
      <vt:lpstr>Swap mutation for permutations</vt:lpstr>
      <vt:lpstr>Inversion mutation for permutations</vt:lpstr>
      <vt:lpstr>Scramble mutation for permutations</vt:lpstr>
      <vt:lpstr>Crossover operators for permutations</vt:lpstr>
      <vt:lpstr>Order 1 crossover</vt:lpstr>
      <vt:lpstr>Order 1 crossover example</vt:lpstr>
      <vt:lpstr>Partially Mapped Crossover (PMX)</vt:lpstr>
      <vt:lpstr>PMX  example</vt:lpstr>
      <vt:lpstr>Cycle crossover</vt:lpstr>
      <vt:lpstr>Cycle crossover example</vt:lpstr>
      <vt:lpstr>Edge Recombination</vt:lpstr>
      <vt:lpstr>Edge Recombination 2</vt:lpstr>
      <vt:lpstr>Edge Recombination example</vt:lpstr>
      <vt:lpstr>Multiparent recombination</vt:lpstr>
      <vt:lpstr>Population Models</vt:lpstr>
      <vt:lpstr>Fitness Based Competition</vt:lpstr>
      <vt:lpstr>Implementation example: SGA</vt:lpstr>
      <vt:lpstr>Fitness-Proportionate Selection</vt:lpstr>
      <vt:lpstr>Function transposition for FPS</vt:lpstr>
      <vt:lpstr>Rank – Based Selection</vt:lpstr>
      <vt:lpstr>Linear Ranking</vt:lpstr>
      <vt:lpstr>Exponential Ranking</vt:lpstr>
      <vt:lpstr>Tournament Selection</vt:lpstr>
      <vt:lpstr>Tournament Selection 2</vt:lpstr>
      <vt:lpstr>Survivor Selection</vt:lpstr>
      <vt:lpstr>Two Special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J.E. Smith</dc:creator>
  <cp:lastModifiedBy>Christoph Eick</cp:lastModifiedBy>
  <cp:revision>439</cp:revision>
  <dcterms:created xsi:type="dcterms:W3CDTF">2003-09-15T00:40:34Z</dcterms:created>
  <dcterms:modified xsi:type="dcterms:W3CDTF">2012-01-31T15:31:30Z</dcterms:modified>
</cp:coreProperties>
</file>