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6" r:id="rId3"/>
    <p:sldId id="269" r:id="rId4"/>
    <p:sldId id="268" r:id="rId5"/>
    <p:sldId id="258" r:id="rId6"/>
    <p:sldId id="266" r:id="rId7"/>
    <p:sldId id="274" r:id="rId8"/>
    <p:sldId id="291" r:id="rId9"/>
    <p:sldId id="285" r:id="rId10"/>
    <p:sldId id="288" r:id="rId11"/>
    <p:sldId id="273" r:id="rId12"/>
    <p:sldId id="272" r:id="rId13"/>
    <p:sldId id="263" r:id="rId14"/>
    <p:sldId id="289" r:id="rId15"/>
    <p:sldId id="275" r:id="rId16"/>
    <p:sldId id="292" r:id="rId17"/>
    <p:sldId id="293" r:id="rId18"/>
    <p:sldId id="276" r:id="rId19"/>
    <p:sldId id="278" r:id="rId20"/>
    <p:sldId id="277" r:id="rId21"/>
    <p:sldId id="280" r:id="rId22"/>
    <p:sldId id="279" r:id="rId23"/>
    <p:sldId id="281" r:id="rId24"/>
    <p:sldId id="282" r:id="rId25"/>
    <p:sldId id="284" r:id="rId26"/>
    <p:sldId id="265" r:id="rId27"/>
    <p:sldId id="283" r:id="rId28"/>
    <p:sldId id="29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ED41B22-81C8-4AF5-BDB3-7956CF56B888}">
          <p14:sldIdLst>
            <p14:sldId id="256"/>
            <p14:sldId id="286"/>
            <p14:sldId id="269"/>
            <p14:sldId id="268"/>
            <p14:sldId id="258"/>
            <p14:sldId id="266"/>
            <p14:sldId id="274"/>
            <p14:sldId id="291"/>
            <p14:sldId id="285"/>
            <p14:sldId id="288"/>
            <p14:sldId id="273"/>
            <p14:sldId id="272"/>
            <p14:sldId id="263"/>
            <p14:sldId id="289"/>
          </p14:sldIdLst>
        </p14:section>
        <p14:section name="公司" id="{18CD379B-3FE2-497A-9DEA-DBD5FBE33D40}">
          <p14:sldIdLst>
            <p14:sldId id="275"/>
            <p14:sldId id="292"/>
            <p14:sldId id="293"/>
            <p14:sldId id="276"/>
            <p14:sldId id="278"/>
          </p14:sldIdLst>
        </p14:section>
        <p14:section name="其他数据化" id="{9EEE6835-201C-4C4F-B8AC-F900B75BA0BE}">
          <p14:sldIdLst>
            <p14:sldId id="277"/>
            <p14:sldId id="280"/>
            <p14:sldId id="279"/>
            <p14:sldId id="281"/>
            <p14:sldId id="282"/>
            <p14:sldId id="284"/>
            <p14:sldId id="265"/>
            <p14:sldId id="283"/>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56" autoAdjust="0"/>
    <p:restoredTop sz="94660"/>
  </p:normalViewPr>
  <p:slideViewPr>
    <p:cSldViewPr snapToGrid="0">
      <p:cViewPr varScale="1">
        <p:scale>
          <a:sx n="137" d="100"/>
          <a:sy n="137" d="100"/>
        </p:scale>
        <p:origin x="200"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7/30/20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7/30/20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7/30/20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7/30/20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7/30/20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7/30/20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796027F-7875-4030-9381-8BD8C4F21935}" type="datetimeFigureOut">
              <a:rPr lang="en-US" dirty="0"/>
              <a:t>7/30/20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7/30/20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7/30/20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7/30/20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dirty="0"/>
              <a:t>7/30/20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7/30/20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7/30/20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jpeg"/><Relationship Id="rId4" Type="http://schemas.openxmlformats.org/officeDocument/2006/relationships/image" Target="../media/image31.jf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1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eg"/><Relationship Id="rId1" Type="http://schemas.openxmlformats.org/officeDocument/2006/relationships/slideLayout" Target="../slideLayouts/slideLayout2.xml"/><Relationship Id="rId5" Type="http://schemas.openxmlformats.org/officeDocument/2006/relationships/image" Target="../media/image38.jpeg"/><Relationship Id="rId4" Type="http://schemas.openxmlformats.org/officeDocument/2006/relationships/image" Target="../media/image37.jpg"/></Relationships>
</file>

<file path=ppt/slides/_rels/slide19.xml.rels><?xml version="1.0" encoding="UTF-8" standalone="yes"?>
<Relationships xmlns="http://schemas.openxmlformats.org/package/2006/relationships"><Relationship Id="rId3" Type="http://schemas.openxmlformats.org/officeDocument/2006/relationships/image" Target="../media/image39.jfif"/><Relationship Id="rId7" Type="http://schemas.openxmlformats.org/officeDocument/2006/relationships/image" Target="../media/image43.jfif"/><Relationship Id="rId2" Type="http://schemas.openxmlformats.org/officeDocument/2006/relationships/image" Target="../media/image34.jpeg"/><Relationship Id="rId1" Type="http://schemas.openxmlformats.org/officeDocument/2006/relationships/slideLayout" Target="../slideLayouts/slideLayout2.xml"/><Relationship Id="rId6" Type="http://schemas.openxmlformats.org/officeDocument/2006/relationships/image" Target="../media/image42.jpeg"/><Relationship Id="rId5" Type="http://schemas.openxmlformats.org/officeDocument/2006/relationships/image" Target="../media/image41.jpe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jpeg"/><Relationship Id="rId7" Type="http://schemas.openxmlformats.org/officeDocument/2006/relationships/image" Target="../media/image49.jfif"/><Relationship Id="rId2" Type="http://schemas.openxmlformats.org/officeDocument/2006/relationships/image" Target="../media/image44.jpe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jpeg"/></Relationships>
</file>

<file path=ppt/slides/_rels/slide21.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50.jpeg"/><Relationship Id="rId1" Type="http://schemas.openxmlformats.org/officeDocument/2006/relationships/slideLayout" Target="../slideLayouts/slideLayout2.xml"/><Relationship Id="rId5" Type="http://schemas.openxmlformats.org/officeDocument/2006/relationships/image" Target="../media/image53.jpeg"/><Relationship Id="rId4" Type="http://schemas.openxmlformats.org/officeDocument/2006/relationships/image" Target="../media/image52.jpg"/></Relationships>
</file>

<file path=ppt/slides/_rels/slide22.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jpg"/><Relationship Id="rId1" Type="http://schemas.openxmlformats.org/officeDocument/2006/relationships/slideLayout" Target="../slideLayouts/slideLayout2.xml"/><Relationship Id="rId4" Type="http://schemas.openxmlformats.org/officeDocument/2006/relationships/image" Target="../media/image58.jpg"/></Relationships>
</file>

<file path=ppt/slides/_rels/slide24.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jpeg"/><Relationship Id="rId1" Type="http://schemas.openxmlformats.org/officeDocument/2006/relationships/slideLayout" Target="../slideLayouts/slideLayout2.xml"/><Relationship Id="rId5" Type="http://schemas.openxmlformats.org/officeDocument/2006/relationships/image" Target="../media/image62.jpeg"/><Relationship Id="rId4" Type="http://schemas.openxmlformats.org/officeDocument/2006/relationships/image" Target="../media/image61.jpg"/></Relationships>
</file>

<file path=ppt/slides/_rels/slide25.xml.rels><?xml version="1.0" encoding="UTF-8" standalone="yes"?>
<Relationships xmlns="http://schemas.openxmlformats.org/package/2006/relationships"><Relationship Id="rId8" Type="http://schemas.openxmlformats.org/officeDocument/2006/relationships/image" Target="../media/image69.jpg"/><Relationship Id="rId3" Type="http://schemas.openxmlformats.org/officeDocument/2006/relationships/image" Target="../media/image64.png"/><Relationship Id="rId7" Type="http://schemas.openxmlformats.org/officeDocument/2006/relationships/image" Target="../media/image68.jpg"/><Relationship Id="rId12" Type="http://schemas.openxmlformats.org/officeDocument/2006/relationships/image" Target="../media/image73.jpeg"/><Relationship Id="rId2" Type="http://schemas.openxmlformats.org/officeDocument/2006/relationships/image" Target="../media/image63.jpeg"/><Relationship Id="rId1" Type="http://schemas.openxmlformats.org/officeDocument/2006/relationships/slideLayout" Target="../slideLayouts/slideLayout2.xml"/><Relationship Id="rId6" Type="http://schemas.openxmlformats.org/officeDocument/2006/relationships/image" Target="../media/image67.jpg"/><Relationship Id="rId11" Type="http://schemas.openxmlformats.org/officeDocument/2006/relationships/image" Target="../media/image72.jpeg"/><Relationship Id="rId5" Type="http://schemas.openxmlformats.org/officeDocument/2006/relationships/image" Target="../media/image66.jpg"/><Relationship Id="rId10" Type="http://schemas.openxmlformats.org/officeDocument/2006/relationships/image" Target="../media/image71.jpeg"/><Relationship Id="rId4" Type="http://schemas.openxmlformats.org/officeDocument/2006/relationships/image" Target="../media/image65.jpg"/><Relationship Id="rId9" Type="http://schemas.openxmlformats.org/officeDocument/2006/relationships/image" Target="../media/image70.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fif"/><Relationship Id="rId1" Type="http://schemas.openxmlformats.org/officeDocument/2006/relationships/slideLayout" Target="../slideLayouts/slideLayout2.xml"/><Relationship Id="rId4" Type="http://schemas.openxmlformats.org/officeDocument/2006/relationships/image" Target="../media/image2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BCC32-7AB3-442E-B06B-CA48D5870586}"/>
              </a:ext>
            </a:extLst>
          </p:cNvPr>
          <p:cNvSpPr>
            <a:spLocks noGrp="1"/>
          </p:cNvSpPr>
          <p:nvPr>
            <p:ph type="ctrTitle"/>
          </p:nvPr>
        </p:nvSpPr>
        <p:spPr/>
        <p:txBody>
          <a:bodyPr/>
          <a:lstStyle/>
          <a:p>
            <a:r>
              <a:rPr lang="zh-CN" altLang="en-US" dirty="0"/>
              <a:t>智能商业</a:t>
            </a:r>
            <a:r>
              <a:rPr lang="en-US" altLang="zh-CN" dirty="0"/>
              <a:t>(</a:t>
            </a:r>
            <a:r>
              <a:rPr lang="zh-CN" altLang="en-US" dirty="0"/>
              <a:t>数据化</a:t>
            </a:r>
            <a:r>
              <a:rPr lang="en-US" altLang="zh-CN" dirty="0"/>
              <a:t>)</a:t>
            </a:r>
            <a:br>
              <a:rPr lang="en-US" altLang="zh-CN" dirty="0"/>
            </a:br>
            <a:r>
              <a:rPr lang="en-US" altLang="zh-CN" dirty="0"/>
              <a:t>      </a:t>
            </a:r>
            <a:endParaRPr lang="zh-CN" altLang="en-US" dirty="0"/>
          </a:p>
        </p:txBody>
      </p:sp>
      <p:sp>
        <p:nvSpPr>
          <p:cNvPr id="3" name="副标题 2">
            <a:extLst>
              <a:ext uri="{FF2B5EF4-FFF2-40B4-BE49-F238E27FC236}">
                <a16:creationId xmlns:a16="http://schemas.microsoft.com/office/drawing/2014/main" id="{AA2861ED-48DD-4F6B-9990-3E25B6E977A0}"/>
              </a:ext>
            </a:extLst>
          </p:cNvPr>
          <p:cNvSpPr>
            <a:spLocks noGrp="1"/>
          </p:cNvSpPr>
          <p:nvPr>
            <p:ph type="subTitle" idx="1"/>
          </p:nvPr>
        </p:nvSpPr>
        <p:spPr/>
        <p:txBody>
          <a:bodyPr/>
          <a:lstStyle/>
          <a:p>
            <a:r>
              <a:rPr lang="zh-CN" altLang="en-US" dirty="0"/>
              <a:t>                                                                              各行业数据科技发展的趋势 </a:t>
            </a:r>
            <a:endParaRPr lang="en-US" altLang="zh-CN" dirty="0"/>
          </a:p>
          <a:p>
            <a:r>
              <a:rPr lang="en-US" altLang="zh-CN" dirty="0"/>
              <a:t>                                                                                                         </a:t>
            </a:r>
            <a:r>
              <a:rPr lang="en-US" altLang="zh-CN" dirty="0" err="1"/>
              <a:t>fliky</a:t>
            </a:r>
            <a:endParaRPr lang="zh-CN" altLang="en-US" dirty="0"/>
          </a:p>
        </p:txBody>
      </p:sp>
    </p:spTree>
    <p:extLst>
      <p:ext uri="{BB962C8B-B14F-4D97-AF65-F5344CB8AC3E}">
        <p14:creationId xmlns:p14="http://schemas.microsoft.com/office/powerpoint/2010/main" val="1891840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AE4CB-EDE3-4EB8-BE67-909667C89199}"/>
              </a:ext>
            </a:extLst>
          </p:cNvPr>
          <p:cNvSpPr>
            <a:spLocks noGrp="1"/>
          </p:cNvSpPr>
          <p:nvPr>
            <p:ph type="title"/>
          </p:nvPr>
        </p:nvSpPr>
        <p:spPr/>
        <p:txBody>
          <a:bodyPr/>
          <a:lstStyle/>
          <a:p>
            <a:r>
              <a:rPr lang="zh-CN" altLang="en-US" dirty="0"/>
              <a:t>汽车和驾驶行业</a:t>
            </a:r>
          </a:p>
        </p:txBody>
      </p:sp>
      <p:sp>
        <p:nvSpPr>
          <p:cNvPr id="4" name="矩形 3">
            <a:extLst>
              <a:ext uri="{FF2B5EF4-FFF2-40B4-BE49-F238E27FC236}">
                <a16:creationId xmlns:a16="http://schemas.microsoft.com/office/drawing/2014/main" id="{102A3C93-354F-4D63-BD45-0C733622EFE4}"/>
              </a:ext>
            </a:extLst>
          </p:cNvPr>
          <p:cNvSpPr/>
          <p:nvPr/>
        </p:nvSpPr>
        <p:spPr>
          <a:xfrm>
            <a:off x="667547" y="2068784"/>
            <a:ext cx="2184983" cy="5320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自动化</a:t>
            </a:r>
          </a:p>
        </p:txBody>
      </p:sp>
      <p:sp>
        <p:nvSpPr>
          <p:cNvPr id="5" name="矩形 4">
            <a:extLst>
              <a:ext uri="{FF2B5EF4-FFF2-40B4-BE49-F238E27FC236}">
                <a16:creationId xmlns:a16="http://schemas.microsoft.com/office/drawing/2014/main" id="{C21F8E9E-1287-473A-A23A-885A527D630F}"/>
              </a:ext>
            </a:extLst>
          </p:cNvPr>
          <p:cNvSpPr/>
          <p:nvPr/>
        </p:nvSpPr>
        <p:spPr>
          <a:xfrm>
            <a:off x="4323614" y="2057943"/>
            <a:ext cx="2532668" cy="532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在线化</a:t>
            </a:r>
          </a:p>
        </p:txBody>
      </p:sp>
      <p:sp>
        <p:nvSpPr>
          <p:cNvPr id="6" name="矩形 5">
            <a:extLst>
              <a:ext uri="{FF2B5EF4-FFF2-40B4-BE49-F238E27FC236}">
                <a16:creationId xmlns:a16="http://schemas.microsoft.com/office/drawing/2014/main" id="{727054F1-BC3C-4F4F-B31F-47CF480A13D9}"/>
              </a:ext>
            </a:extLst>
          </p:cNvPr>
          <p:cNvSpPr/>
          <p:nvPr/>
        </p:nvSpPr>
        <p:spPr>
          <a:xfrm>
            <a:off x="8672729" y="2068784"/>
            <a:ext cx="2532669" cy="5320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智能化</a:t>
            </a:r>
          </a:p>
        </p:txBody>
      </p:sp>
      <p:sp>
        <p:nvSpPr>
          <p:cNvPr id="7" name="文本框 6">
            <a:extLst>
              <a:ext uri="{FF2B5EF4-FFF2-40B4-BE49-F238E27FC236}">
                <a16:creationId xmlns:a16="http://schemas.microsoft.com/office/drawing/2014/main" id="{805C4D5D-2627-4E2D-AA40-6AF9B4CF245C}"/>
              </a:ext>
            </a:extLst>
          </p:cNvPr>
          <p:cNvSpPr txBox="1"/>
          <p:nvPr/>
        </p:nvSpPr>
        <p:spPr>
          <a:xfrm>
            <a:off x="1162879" y="3747052"/>
            <a:ext cx="204610" cy="369332"/>
          </a:xfrm>
          <a:prstGeom prst="rect">
            <a:avLst/>
          </a:prstGeom>
          <a:no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58B12212-31BC-4B6E-B058-C63D524958DD}"/>
              </a:ext>
            </a:extLst>
          </p:cNvPr>
          <p:cNvSpPr txBox="1"/>
          <p:nvPr/>
        </p:nvSpPr>
        <p:spPr>
          <a:xfrm>
            <a:off x="646111" y="3247489"/>
            <a:ext cx="2098651" cy="923330"/>
          </a:xfrm>
          <a:prstGeom prst="rect">
            <a:avLst/>
          </a:prstGeom>
          <a:noFill/>
        </p:spPr>
        <p:txBody>
          <a:bodyPr wrap="none" rtlCol="0">
            <a:spAutoFit/>
          </a:bodyPr>
          <a:lstStyle/>
          <a:p>
            <a:r>
              <a:rPr lang="zh-CN" altLang="en-US" dirty="0"/>
              <a:t>机械化</a:t>
            </a:r>
            <a:endParaRPr lang="en-US" altLang="zh-CN" dirty="0"/>
          </a:p>
          <a:p>
            <a:r>
              <a:rPr lang="zh-CN" altLang="en-US" dirty="0"/>
              <a:t>自动化</a:t>
            </a:r>
            <a:endParaRPr lang="en-US" altLang="zh-CN" dirty="0"/>
          </a:p>
          <a:p>
            <a:r>
              <a:rPr lang="en-US" altLang="zh-CN" dirty="0"/>
              <a:t> (</a:t>
            </a:r>
            <a:r>
              <a:rPr lang="zh-CN" altLang="en-US" dirty="0"/>
              <a:t>自动挡</a:t>
            </a:r>
            <a:r>
              <a:rPr lang="en-US" altLang="zh-CN" dirty="0"/>
              <a:t>,</a:t>
            </a:r>
            <a:r>
              <a:rPr lang="zh-CN" altLang="en-US" dirty="0"/>
              <a:t>自动巡航</a:t>
            </a:r>
            <a:r>
              <a:rPr lang="en-US" altLang="zh-CN" dirty="0"/>
              <a:t>)</a:t>
            </a:r>
            <a:endParaRPr lang="zh-CN" altLang="en-US" dirty="0"/>
          </a:p>
        </p:txBody>
      </p:sp>
      <p:sp>
        <p:nvSpPr>
          <p:cNvPr id="9" name="文本框 8">
            <a:extLst>
              <a:ext uri="{FF2B5EF4-FFF2-40B4-BE49-F238E27FC236}">
                <a16:creationId xmlns:a16="http://schemas.microsoft.com/office/drawing/2014/main" id="{41AF9F61-CE66-4B69-A4EF-BDF85B530C6F}"/>
              </a:ext>
            </a:extLst>
          </p:cNvPr>
          <p:cNvSpPr txBox="1"/>
          <p:nvPr/>
        </p:nvSpPr>
        <p:spPr>
          <a:xfrm>
            <a:off x="4323614" y="3265508"/>
            <a:ext cx="1800493" cy="923330"/>
          </a:xfrm>
          <a:prstGeom prst="rect">
            <a:avLst/>
          </a:prstGeom>
          <a:noFill/>
        </p:spPr>
        <p:txBody>
          <a:bodyPr wrap="none" rtlCol="0">
            <a:spAutoFit/>
          </a:bodyPr>
          <a:lstStyle/>
          <a:p>
            <a:r>
              <a:rPr lang="zh-CN" altLang="en-US" dirty="0"/>
              <a:t>车联网</a:t>
            </a:r>
            <a:r>
              <a:rPr lang="en-US" altLang="zh-CN" dirty="0"/>
              <a:t> </a:t>
            </a:r>
          </a:p>
          <a:p>
            <a:r>
              <a:rPr lang="zh-CN" altLang="en-US" dirty="0"/>
              <a:t>更多的传感器</a:t>
            </a:r>
            <a:endParaRPr lang="en-US" altLang="zh-CN" dirty="0"/>
          </a:p>
          <a:p>
            <a:r>
              <a:rPr lang="zh-CN" altLang="en-US" dirty="0"/>
              <a:t>更多的辅助功能</a:t>
            </a:r>
          </a:p>
        </p:txBody>
      </p:sp>
      <p:sp>
        <p:nvSpPr>
          <p:cNvPr id="10" name="文本框 9">
            <a:extLst>
              <a:ext uri="{FF2B5EF4-FFF2-40B4-BE49-F238E27FC236}">
                <a16:creationId xmlns:a16="http://schemas.microsoft.com/office/drawing/2014/main" id="{ED678992-C7F7-41B5-BA08-9732D616A634}"/>
              </a:ext>
            </a:extLst>
          </p:cNvPr>
          <p:cNvSpPr txBox="1"/>
          <p:nvPr/>
        </p:nvSpPr>
        <p:spPr>
          <a:xfrm>
            <a:off x="8542490" y="3193054"/>
            <a:ext cx="3482043" cy="1477328"/>
          </a:xfrm>
          <a:prstGeom prst="rect">
            <a:avLst/>
          </a:prstGeom>
          <a:noFill/>
        </p:spPr>
        <p:txBody>
          <a:bodyPr wrap="none" rtlCol="0">
            <a:spAutoFit/>
          </a:bodyPr>
          <a:lstStyle/>
          <a:p>
            <a:r>
              <a:rPr lang="zh-CN" altLang="en-US" dirty="0"/>
              <a:t>大量的传感器</a:t>
            </a:r>
            <a:r>
              <a:rPr lang="en-US" altLang="zh-CN" dirty="0"/>
              <a:t>(</a:t>
            </a:r>
            <a:r>
              <a:rPr lang="zh-CN" altLang="en-US" dirty="0"/>
              <a:t>毫米波雷达</a:t>
            </a:r>
            <a:r>
              <a:rPr lang="en-US" altLang="zh-CN" dirty="0"/>
              <a:t>)</a:t>
            </a:r>
          </a:p>
          <a:p>
            <a:r>
              <a:rPr lang="zh-CN" altLang="en-US" dirty="0"/>
              <a:t>大量的摄像头</a:t>
            </a:r>
          </a:p>
          <a:p>
            <a:r>
              <a:rPr lang="zh-CN" altLang="en-US" dirty="0"/>
              <a:t>智能驾驶</a:t>
            </a:r>
            <a:r>
              <a:rPr lang="en-US" altLang="zh-CN" dirty="0"/>
              <a:t>(</a:t>
            </a:r>
            <a:r>
              <a:rPr lang="zh-CN" altLang="en-US" dirty="0"/>
              <a:t>特斯拉</a:t>
            </a:r>
            <a:r>
              <a:rPr lang="en-US" altLang="zh-CN" dirty="0"/>
              <a:t>,</a:t>
            </a:r>
            <a:r>
              <a:rPr lang="en-US" altLang="zh-CN" dirty="0" err="1"/>
              <a:t>Uber,Google</a:t>
            </a:r>
            <a:r>
              <a:rPr lang="en-US" altLang="zh-CN" dirty="0"/>
              <a:t>)</a:t>
            </a:r>
          </a:p>
          <a:p>
            <a:endParaRPr lang="en-US" altLang="zh-CN" dirty="0"/>
          </a:p>
          <a:p>
            <a:r>
              <a:rPr lang="zh-CN" altLang="en-US" b="1" i="1" dirty="0"/>
              <a:t>只在特定环境下实现</a:t>
            </a:r>
          </a:p>
        </p:txBody>
      </p:sp>
      <p:cxnSp>
        <p:nvCxnSpPr>
          <p:cNvPr id="12" name="直接箭头连接符 11">
            <a:extLst>
              <a:ext uri="{FF2B5EF4-FFF2-40B4-BE49-F238E27FC236}">
                <a16:creationId xmlns:a16="http://schemas.microsoft.com/office/drawing/2014/main" id="{7A4E00A4-9ED7-4A25-B9BA-4D2D3E8C9A3B}"/>
              </a:ext>
            </a:extLst>
          </p:cNvPr>
          <p:cNvCxnSpPr/>
          <p:nvPr/>
        </p:nvCxnSpPr>
        <p:spPr>
          <a:xfrm>
            <a:off x="6986522" y="3429000"/>
            <a:ext cx="141241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3" name="文本框 12">
            <a:extLst>
              <a:ext uri="{FF2B5EF4-FFF2-40B4-BE49-F238E27FC236}">
                <a16:creationId xmlns:a16="http://schemas.microsoft.com/office/drawing/2014/main" id="{E15DB8C4-87CE-427A-8F24-8B580991A450}"/>
              </a:ext>
            </a:extLst>
          </p:cNvPr>
          <p:cNvSpPr txBox="1"/>
          <p:nvPr/>
        </p:nvSpPr>
        <p:spPr>
          <a:xfrm>
            <a:off x="7060105" y="2619177"/>
            <a:ext cx="1338828" cy="646331"/>
          </a:xfrm>
          <a:prstGeom prst="rect">
            <a:avLst/>
          </a:prstGeom>
          <a:noFill/>
        </p:spPr>
        <p:txBody>
          <a:bodyPr wrap="none" rtlCol="0">
            <a:spAutoFit/>
          </a:bodyPr>
          <a:lstStyle/>
          <a:p>
            <a:r>
              <a:rPr lang="zh-CN" altLang="en-US" b="1" i="1" dirty="0"/>
              <a:t>足够便宜，</a:t>
            </a:r>
            <a:endParaRPr lang="en-US" altLang="zh-CN" b="1" i="1" dirty="0"/>
          </a:p>
          <a:p>
            <a:r>
              <a:rPr lang="zh-CN" altLang="en-US" b="1" i="1" dirty="0"/>
              <a:t>足够方便</a:t>
            </a:r>
          </a:p>
        </p:txBody>
      </p:sp>
      <p:cxnSp>
        <p:nvCxnSpPr>
          <p:cNvPr id="14" name="直接箭头连接符 13">
            <a:extLst>
              <a:ext uri="{FF2B5EF4-FFF2-40B4-BE49-F238E27FC236}">
                <a16:creationId xmlns:a16="http://schemas.microsoft.com/office/drawing/2014/main" id="{40D73A28-3964-4CE2-B960-02DCC183B673}"/>
              </a:ext>
            </a:extLst>
          </p:cNvPr>
          <p:cNvCxnSpPr/>
          <p:nvPr/>
        </p:nvCxnSpPr>
        <p:spPr>
          <a:xfrm>
            <a:off x="2922504" y="3396662"/>
            <a:ext cx="141241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5" name="文本框 14">
            <a:extLst>
              <a:ext uri="{FF2B5EF4-FFF2-40B4-BE49-F238E27FC236}">
                <a16:creationId xmlns:a16="http://schemas.microsoft.com/office/drawing/2014/main" id="{65D66480-118F-4E50-8333-4200DE0FAF70}"/>
              </a:ext>
            </a:extLst>
          </p:cNvPr>
          <p:cNvSpPr txBox="1"/>
          <p:nvPr/>
        </p:nvSpPr>
        <p:spPr>
          <a:xfrm>
            <a:off x="2959295" y="2797443"/>
            <a:ext cx="1338828" cy="369332"/>
          </a:xfrm>
          <a:prstGeom prst="rect">
            <a:avLst/>
          </a:prstGeom>
          <a:noFill/>
        </p:spPr>
        <p:txBody>
          <a:bodyPr wrap="none" rtlCol="0">
            <a:spAutoFit/>
          </a:bodyPr>
          <a:lstStyle/>
          <a:p>
            <a:r>
              <a:rPr lang="zh-CN" altLang="en-US" dirty="0"/>
              <a:t>连接的需求</a:t>
            </a:r>
          </a:p>
        </p:txBody>
      </p:sp>
      <p:pic>
        <p:nvPicPr>
          <p:cNvPr id="11" name="图片 10">
            <a:extLst>
              <a:ext uri="{FF2B5EF4-FFF2-40B4-BE49-F238E27FC236}">
                <a16:creationId xmlns:a16="http://schemas.microsoft.com/office/drawing/2014/main" id="{F78BE46F-24C6-4059-8E4E-36F7B7F755EC}"/>
              </a:ext>
            </a:extLst>
          </p:cNvPr>
          <p:cNvPicPr>
            <a:picLocks noChangeAspect="1"/>
          </p:cNvPicPr>
          <p:nvPr/>
        </p:nvPicPr>
        <p:blipFill>
          <a:blip r:embed="rId2"/>
          <a:stretch>
            <a:fillRect/>
          </a:stretch>
        </p:blipFill>
        <p:spPr>
          <a:xfrm>
            <a:off x="5748585" y="4587464"/>
            <a:ext cx="694830" cy="519784"/>
          </a:xfrm>
          <a:prstGeom prst="rect">
            <a:avLst/>
          </a:prstGeom>
        </p:spPr>
      </p:pic>
      <p:pic>
        <p:nvPicPr>
          <p:cNvPr id="2050" name="Picture 2">
            <a:extLst>
              <a:ext uri="{FF2B5EF4-FFF2-40B4-BE49-F238E27FC236}">
                <a16:creationId xmlns:a16="http://schemas.microsoft.com/office/drawing/2014/main" id="{0F0BF846-2F1F-4D82-AF88-EA52AD0CF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178" y="4447600"/>
            <a:ext cx="1481011" cy="64356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AA0855C5-C916-4002-A0AB-5CB4609D08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5105" y="4303419"/>
            <a:ext cx="867519" cy="869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319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AE4CB-EDE3-4EB8-BE67-909667C89199}"/>
              </a:ext>
            </a:extLst>
          </p:cNvPr>
          <p:cNvSpPr>
            <a:spLocks noGrp="1"/>
          </p:cNvSpPr>
          <p:nvPr>
            <p:ph type="title"/>
          </p:nvPr>
        </p:nvSpPr>
        <p:spPr/>
        <p:txBody>
          <a:bodyPr/>
          <a:lstStyle/>
          <a:p>
            <a:r>
              <a:rPr lang="zh-CN" altLang="en-US" dirty="0"/>
              <a:t>医疗行业</a:t>
            </a:r>
          </a:p>
        </p:txBody>
      </p:sp>
      <p:sp>
        <p:nvSpPr>
          <p:cNvPr id="4" name="矩形 3">
            <a:extLst>
              <a:ext uri="{FF2B5EF4-FFF2-40B4-BE49-F238E27FC236}">
                <a16:creationId xmlns:a16="http://schemas.microsoft.com/office/drawing/2014/main" id="{102A3C93-354F-4D63-BD45-0C733622EFE4}"/>
              </a:ext>
            </a:extLst>
          </p:cNvPr>
          <p:cNvSpPr/>
          <p:nvPr/>
        </p:nvSpPr>
        <p:spPr>
          <a:xfrm>
            <a:off x="667547" y="2068784"/>
            <a:ext cx="2184983" cy="5320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自动化</a:t>
            </a:r>
          </a:p>
        </p:txBody>
      </p:sp>
      <p:sp>
        <p:nvSpPr>
          <p:cNvPr id="5" name="矩形 4">
            <a:extLst>
              <a:ext uri="{FF2B5EF4-FFF2-40B4-BE49-F238E27FC236}">
                <a16:creationId xmlns:a16="http://schemas.microsoft.com/office/drawing/2014/main" id="{C21F8E9E-1287-473A-A23A-885A527D630F}"/>
              </a:ext>
            </a:extLst>
          </p:cNvPr>
          <p:cNvSpPr/>
          <p:nvPr/>
        </p:nvSpPr>
        <p:spPr>
          <a:xfrm>
            <a:off x="4323614" y="2057943"/>
            <a:ext cx="2532668" cy="532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在线化</a:t>
            </a:r>
          </a:p>
        </p:txBody>
      </p:sp>
      <p:sp>
        <p:nvSpPr>
          <p:cNvPr id="6" name="矩形 5">
            <a:extLst>
              <a:ext uri="{FF2B5EF4-FFF2-40B4-BE49-F238E27FC236}">
                <a16:creationId xmlns:a16="http://schemas.microsoft.com/office/drawing/2014/main" id="{727054F1-BC3C-4F4F-B31F-47CF480A13D9}"/>
              </a:ext>
            </a:extLst>
          </p:cNvPr>
          <p:cNvSpPr/>
          <p:nvPr/>
        </p:nvSpPr>
        <p:spPr>
          <a:xfrm>
            <a:off x="8672729" y="2068784"/>
            <a:ext cx="2532669" cy="5320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智能化</a:t>
            </a:r>
          </a:p>
        </p:txBody>
      </p:sp>
      <p:sp>
        <p:nvSpPr>
          <p:cNvPr id="7" name="文本框 6">
            <a:extLst>
              <a:ext uri="{FF2B5EF4-FFF2-40B4-BE49-F238E27FC236}">
                <a16:creationId xmlns:a16="http://schemas.microsoft.com/office/drawing/2014/main" id="{805C4D5D-2627-4E2D-AA40-6AF9B4CF245C}"/>
              </a:ext>
            </a:extLst>
          </p:cNvPr>
          <p:cNvSpPr txBox="1"/>
          <p:nvPr/>
        </p:nvSpPr>
        <p:spPr>
          <a:xfrm>
            <a:off x="1162879" y="3747052"/>
            <a:ext cx="204610" cy="369332"/>
          </a:xfrm>
          <a:prstGeom prst="rect">
            <a:avLst/>
          </a:prstGeom>
          <a:no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58B12212-31BC-4B6E-B058-C63D524958DD}"/>
              </a:ext>
            </a:extLst>
          </p:cNvPr>
          <p:cNvSpPr txBox="1"/>
          <p:nvPr/>
        </p:nvSpPr>
        <p:spPr>
          <a:xfrm>
            <a:off x="936426" y="3114514"/>
            <a:ext cx="877163" cy="923330"/>
          </a:xfrm>
          <a:prstGeom prst="rect">
            <a:avLst/>
          </a:prstGeom>
          <a:noFill/>
        </p:spPr>
        <p:txBody>
          <a:bodyPr wrap="none" rtlCol="0">
            <a:spAutoFit/>
          </a:bodyPr>
          <a:lstStyle/>
          <a:p>
            <a:r>
              <a:rPr lang="zh-CN" altLang="en-US" dirty="0"/>
              <a:t>机械化</a:t>
            </a:r>
            <a:endParaRPr lang="en-US" altLang="zh-CN" dirty="0"/>
          </a:p>
          <a:p>
            <a:r>
              <a:rPr lang="zh-CN" altLang="en-US" dirty="0"/>
              <a:t>自动化</a:t>
            </a:r>
            <a:endParaRPr lang="en-US" altLang="zh-CN" dirty="0"/>
          </a:p>
          <a:p>
            <a:r>
              <a:rPr lang="en-US" altLang="zh-CN" dirty="0"/>
              <a:t> </a:t>
            </a:r>
            <a:endParaRPr lang="zh-CN" altLang="en-US" dirty="0"/>
          </a:p>
        </p:txBody>
      </p:sp>
      <p:sp>
        <p:nvSpPr>
          <p:cNvPr id="9" name="文本框 8">
            <a:extLst>
              <a:ext uri="{FF2B5EF4-FFF2-40B4-BE49-F238E27FC236}">
                <a16:creationId xmlns:a16="http://schemas.microsoft.com/office/drawing/2014/main" id="{41AF9F61-CE66-4B69-A4EF-BDF85B530C6F}"/>
              </a:ext>
            </a:extLst>
          </p:cNvPr>
          <p:cNvSpPr txBox="1"/>
          <p:nvPr/>
        </p:nvSpPr>
        <p:spPr>
          <a:xfrm>
            <a:off x="4536065" y="3253014"/>
            <a:ext cx="1338828" cy="646331"/>
          </a:xfrm>
          <a:prstGeom prst="rect">
            <a:avLst/>
          </a:prstGeom>
          <a:noFill/>
        </p:spPr>
        <p:txBody>
          <a:bodyPr wrap="none" rtlCol="0">
            <a:spAutoFit/>
          </a:bodyPr>
          <a:lstStyle/>
          <a:p>
            <a:r>
              <a:rPr lang="zh-CN" altLang="en-US" dirty="0"/>
              <a:t>患者数据库</a:t>
            </a:r>
            <a:endParaRPr lang="en-US" altLang="zh-CN" dirty="0"/>
          </a:p>
          <a:p>
            <a:r>
              <a:rPr lang="zh-CN" altLang="en-US" dirty="0"/>
              <a:t>较少在线化</a:t>
            </a:r>
          </a:p>
        </p:txBody>
      </p:sp>
      <p:sp>
        <p:nvSpPr>
          <p:cNvPr id="10" name="文本框 9">
            <a:extLst>
              <a:ext uri="{FF2B5EF4-FFF2-40B4-BE49-F238E27FC236}">
                <a16:creationId xmlns:a16="http://schemas.microsoft.com/office/drawing/2014/main" id="{ED678992-C7F7-41B5-BA08-9732D616A634}"/>
              </a:ext>
            </a:extLst>
          </p:cNvPr>
          <p:cNvSpPr txBox="1"/>
          <p:nvPr/>
        </p:nvSpPr>
        <p:spPr>
          <a:xfrm>
            <a:off x="8542490" y="3193054"/>
            <a:ext cx="2901756" cy="923330"/>
          </a:xfrm>
          <a:prstGeom prst="rect">
            <a:avLst/>
          </a:prstGeom>
          <a:noFill/>
        </p:spPr>
        <p:txBody>
          <a:bodyPr wrap="none" rtlCol="0">
            <a:spAutoFit/>
          </a:bodyPr>
          <a:lstStyle/>
          <a:p>
            <a:r>
              <a:rPr lang="en-US" altLang="zh-CN" dirty="0"/>
              <a:t> </a:t>
            </a:r>
            <a:r>
              <a:rPr lang="zh-CN" altLang="en-US" dirty="0"/>
              <a:t>没有出现大量数据的流动</a:t>
            </a:r>
            <a:endParaRPr lang="en-US" altLang="zh-CN" dirty="0"/>
          </a:p>
          <a:p>
            <a:endParaRPr lang="en-US" altLang="zh-CN" dirty="0"/>
          </a:p>
          <a:p>
            <a:r>
              <a:rPr lang="zh-CN" altLang="en-US" b="1" i="1" dirty="0"/>
              <a:t>只有识别</a:t>
            </a:r>
            <a:r>
              <a:rPr lang="en-US" altLang="zh-CN" b="1" i="1" dirty="0"/>
              <a:t>X</a:t>
            </a:r>
            <a:r>
              <a:rPr lang="zh-CN" altLang="en-US" b="1" i="1" dirty="0"/>
              <a:t>光片部分使用</a:t>
            </a:r>
            <a:r>
              <a:rPr lang="en-US" altLang="zh-CN" b="1" i="1" dirty="0"/>
              <a:t>AI</a:t>
            </a:r>
            <a:endParaRPr lang="zh-CN" altLang="en-US" b="1" i="1" dirty="0"/>
          </a:p>
        </p:txBody>
      </p:sp>
      <p:cxnSp>
        <p:nvCxnSpPr>
          <p:cNvPr id="12" name="直接箭头连接符 11">
            <a:extLst>
              <a:ext uri="{FF2B5EF4-FFF2-40B4-BE49-F238E27FC236}">
                <a16:creationId xmlns:a16="http://schemas.microsoft.com/office/drawing/2014/main" id="{7A4E00A4-9ED7-4A25-B9BA-4D2D3E8C9A3B}"/>
              </a:ext>
            </a:extLst>
          </p:cNvPr>
          <p:cNvCxnSpPr/>
          <p:nvPr/>
        </p:nvCxnSpPr>
        <p:spPr>
          <a:xfrm>
            <a:off x="6986522" y="3429000"/>
            <a:ext cx="141241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3" name="文本框 12">
            <a:extLst>
              <a:ext uri="{FF2B5EF4-FFF2-40B4-BE49-F238E27FC236}">
                <a16:creationId xmlns:a16="http://schemas.microsoft.com/office/drawing/2014/main" id="{E15DB8C4-87CE-427A-8F24-8B580991A450}"/>
              </a:ext>
            </a:extLst>
          </p:cNvPr>
          <p:cNvSpPr txBox="1"/>
          <p:nvPr/>
        </p:nvSpPr>
        <p:spPr>
          <a:xfrm>
            <a:off x="7060105" y="2619177"/>
            <a:ext cx="1338828" cy="646331"/>
          </a:xfrm>
          <a:prstGeom prst="rect">
            <a:avLst/>
          </a:prstGeom>
          <a:noFill/>
        </p:spPr>
        <p:txBody>
          <a:bodyPr wrap="none" rtlCol="0">
            <a:spAutoFit/>
          </a:bodyPr>
          <a:lstStyle/>
          <a:p>
            <a:r>
              <a:rPr lang="zh-CN" altLang="en-US" b="1" i="1" dirty="0"/>
              <a:t>足够便宜，</a:t>
            </a:r>
            <a:endParaRPr lang="en-US" altLang="zh-CN" b="1" i="1" dirty="0"/>
          </a:p>
          <a:p>
            <a:r>
              <a:rPr lang="zh-CN" altLang="en-US" b="1" i="1" dirty="0"/>
              <a:t>足够方便</a:t>
            </a:r>
          </a:p>
        </p:txBody>
      </p:sp>
      <p:cxnSp>
        <p:nvCxnSpPr>
          <p:cNvPr id="14" name="直接箭头连接符 13">
            <a:extLst>
              <a:ext uri="{FF2B5EF4-FFF2-40B4-BE49-F238E27FC236}">
                <a16:creationId xmlns:a16="http://schemas.microsoft.com/office/drawing/2014/main" id="{40D73A28-3964-4CE2-B960-02DCC183B673}"/>
              </a:ext>
            </a:extLst>
          </p:cNvPr>
          <p:cNvCxnSpPr/>
          <p:nvPr/>
        </p:nvCxnSpPr>
        <p:spPr>
          <a:xfrm>
            <a:off x="2922504" y="3396662"/>
            <a:ext cx="141241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5" name="文本框 14">
            <a:extLst>
              <a:ext uri="{FF2B5EF4-FFF2-40B4-BE49-F238E27FC236}">
                <a16:creationId xmlns:a16="http://schemas.microsoft.com/office/drawing/2014/main" id="{65D66480-118F-4E50-8333-4200DE0FAF70}"/>
              </a:ext>
            </a:extLst>
          </p:cNvPr>
          <p:cNvSpPr txBox="1"/>
          <p:nvPr/>
        </p:nvSpPr>
        <p:spPr>
          <a:xfrm>
            <a:off x="2959295" y="2797443"/>
            <a:ext cx="1338828" cy="369332"/>
          </a:xfrm>
          <a:prstGeom prst="rect">
            <a:avLst/>
          </a:prstGeom>
          <a:noFill/>
        </p:spPr>
        <p:txBody>
          <a:bodyPr wrap="none" rtlCol="0">
            <a:spAutoFit/>
          </a:bodyPr>
          <a:lstStyle/>
          <a:p>
            <a:r>
              <a:rPr lang="zh-CN" altLang="en-US" dirty="0"/>
              <a:t>连接的需求</a:t>
            </a:r>
          </a:p>
        </p:txBody>
      </p:sp>
    </p:spTree>
    <p:extLst>
      <p:ext uri="{BB962C8B-B14F-4D97-AF65-F5344CB8AC3E}">
        <p14:creationId xmlns:p14="http://schemas.microsoft.com/office/powerpoint/2010/main" val="84702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AE4CB-EDE3-4EB8-BE67-909667C89199}"/>
              </a:ext>
            </a:extLst>
          </p:cNvPr>
          <p:cNvSpPr>
            <a:spLocks noGrp="1"/>
          </p:cNvSpPr>
          <p:nvPr>
            <p:ph type="title"/>
          </p:nvPr>
        </p:nvSpPr>
        <p:spPr/>
        <p:txBody>
          <a:bodyPr/>
          <a:lstStyle/>
          <a:p>
            <a:r>
              <a:rPr lang="zh-CN" altLang="en-US" dirty="0"/>
              <a:t>物流仓储行业</a:t>
            </a:r>
          </a:p>
        </p:txBody>
      </p:sp>
      <p:sp>
        <p:nvSpPr>
          <p:cNvPr id="4" name="矩形 3">
            <a:extLst>
              <a:ext uri="{FF2B5EF4-FFF2-40B4-BE49-F238E27FC236}">
                <a16:creationId xmlns:a16="http://schemas.microsoft.com/office/drawing/2014/main" id="{102A3C93-354F-4D63-BD45-0C733622EFE4}"/>
              </a:ext>
            </a:extLst>
          </p:cNvPr>
          <p:cNvSpPr/>
          <p:nvPr/>
        </p:nvSpPr>
        <p:spPr>
          <a:xfrm>
            <a:off x="667547" y="2068784"/>
            <a:ext cx="2184983" cy="5320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自动化</a:t>
            </a:r>
          </a:p>
        </p:txBody>
      </p:sp>
      <p:sp>
        <p:nvSpPr>
          <p:cNvPr id="5" name="矩形 4">
            <a:extLst>
              <a:ext uri="{FF2B5EF4-FFF2-40B4-BE49-F238E27FC236}">
                <a16:creationId xmlns:a16="http://schemas.microsoft.com/office/drawing/2014/main" id="{C21F8E9E-1287-473A-A23A-885A527D630F}"/>
              </a:ext>
            </a:extLst>
          </p:cNvPr>
          <p:cNvSpPr/>
          <p:nvPr/>
        </p:nvSpPr>
        <p:spPr>
          <a:xfrm>
            <a:off x="4323614" y="2057943"/>
            <a:ext cx="2532668" cy="532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在线化</a:t>
            </a:r>
          </a:p>
        </p:txBody>
      </p:sp>
      <p:sp>
        <p:nvSpPr>
          <p:cNvPr id="6" name="矩形 5">
            <a:extLst>
              <a:ext uri="{FF2B5EF4-FFF2-40B4-BE49-F238E27FC236}">
                <a16:creationId xmlns:a16="http://schemas.microsoft.com/office/drawing/2014/main" id="{727054F1-BC3C-4F4F-B31F-47CF480A13D9}"/>
              </a:ext>
            </a:extLst>
          </p:cNvPr>
          <p:cNvSpPr/>
          <p:nvPr/>
        </p:nvSpPr>
        <p:spPr>
          <a:xfrm>
            <a:off x="8672729" y="2068784"/>
            <a:ext cx="2532669" cy="5320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智能化</a:t>
            </a:r>
          </a:p>
        </p:txBody>
      </p:sp>
      <p:sp>
        <p:nvSpPr>
          <p:cNvPr id="7" name="文本框 6">
            <a:extLst>
              <a:ext uri="{FF2B5EF4-FFF2-40B4-BE49-F238E27FC236}">
                <a16:creationId xmlns:a16="http://schemas.microsoft.com/office/drawing/2014/main" id="{805C4D5D-2627-4E2D-AA40-6AF9B4CF245C}"/>
              </a:ext>
            </a:extLst>
          </p:cNvPr>
          <p:cNvSpPr txBox="1"/>
          <p:nvPr/>
        </p:nvSpPr>
        <p:spPr>
          <a:xfrm>
            <a:off x="1162879" y="3747052"/>
            <a:ext cx="204610" cy="369332"/>
          </a:xfrm>
          <a:prstGeom prst="rect">
            <a:avLst/>
          </a:prstGeom>
          <a:no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58B12212-31BC-4B6E-B058-C63D524958DD}"/>
              </a:ext>
            </a:extLst>
          </p:cNvPr>
          <p:cNvSpPr txBox="1"/>
          <p:nvPr/>
        </p:nvSpPr>
        <p:spPr>
          <a:xfrm>
            <a:off x="896962" y="3159676"/>
            <a:ext cx="877163" cy="646331"/>
          </a:xfrm>
          <a:prstGeom prst="rect">
            <a:avLst/>
          </a:prstGeom>
          <a:noFill/>
        </p:spPr>
        <p:txBody>
          <a:bodyPr wrap="none" rtlCol="0">
            <a:spAutoFit/>
          </a:bodyPr>
          <a:lstStyle/>
          <a:p>
            <a:r>
              <a:rPr lang="zh-CN" altLang="en-US" dirty="0"/>
              <a:t>机械化</a:t>
            </a:r>
            <a:endParaRPr lang="en-US" altLang="zh-CN" dirty="0"/>
          </a:p>
          <a:p>
            <a:r>
              <a:rPr lang="zh-CN" altLang="en-US" dirty="0"/>
              <a:t>自动化</a:t>
            </a:r>
            <a:endParaRPr lang="en-US" altLang="zh-CN" dirty="0"/>
          </a:p>
        </p:txBody>
      </p:sp>
      <p:sp>
        <p:nvSpPr>
          <p:cNvPr id="9" name="文本框 8">
            <a:extLst>
              <a:ext uri="{FF2B5EF4-FFF2-40B4-BE49-F238E27FC236}">
                <a16:creationId xmlns:a16="http://schemas.microsoft.com/office/drawing/2014/main" id="{41AF9F61-CE66-4B69-A4EF-BDF85B530C6F}"/>
              </a:ext>
            </a:extLst>
          </p:cNvPr>
          <p:cNvSpPr txBox="1"/>
          <p:nvPr/>
        </p:nvSpPr>
        <p:spPr>
          <a:xfrm>
            <a:off x="5139317" y="3235635"/>
            <a:ext cx="646331" cy="1200329"/>
          </a:xfrm>
          <a:prstGeom prst="rect">
            <a:avLst/>
          </a:prstGeom>
          <a:noFill/>
        </p:spPr>
        <p:txBody>
          <a:bodyPr wrap="none" rtlCol="0">
            <a:spAutoFit/>
          </a:bodyPr>
          <a:lstStyle/>
          <a:p>
            <a:r>
              <a:rPr lang="zh-CN" altLang="en-US" dirty="0"/>
              <a:t>接单</a:t>
            </a:r>
            <a:endParaRPr lang="en-US" altLang="zh-CN" dirty="0"/>
          </a:p>
          <a:p>
            <a:r>
              <a:rPr lang="zh-CN" altLang="en-US" dirty="0"/>
              <a:t>运输</a:t>
            </a:r>
            <a:endParaRPr lang="en-US" altLang="zh-CN" dirty="0"/>
          </a:p>
          <a:p>
            <a:r>
              <a:rPr lang="zh-CN" altLang="en-US" dirty="0"/>
              <a:t>分拣</a:t>
            </a:r>
            <a:endParaRPr lang="en-US" altLang="zh-CN" dirty="0"/>
          </a:p>
          <a:p>
            <a:r>
              <a:rPr lang="zh-CN" altLang="en-US" dirty="0"/>
              <a:t>派送</a:t>
            </a:r>
            <a:endParaRPr lang="en-US" altLang="zh-CN" dirty="0"/>
          </a:p>
        </p:txBody>
      </p:sp>
      <p:sp>
        <p:nvSpPr>
          <p:cNvPr id="10" name="文本框 9">
            <a:extLst>
              <a:ext uri="{FF2B5EF4-FFF2-40B4-BE49-F238E27FC236}">
                <a16:creationId xmlns:a16="http://schemas.microsoft.com/office/drawing/2014/main" id="{ED678992-C7F7-41B5-BA08-9732D616A634}"/>
              </a:ext>
            </a:extLst>
          </p:cNvPr>
          <p:cNvSpPr txBox="1"/>
          <p:nvPr/>
        </p:nvSpPr>
        <p:spPr>
          <a:xfrm>
            <a:off x="9285193" y="3232490"/>
            <a:ext cx="1172116" cy="923330"/>
          </a:xfrm>
          <a:prstGeom prst="rect">
            <a:avLst/>
          </a:prstGeom>
          <a:noFill/>
        </p:spPr>
        <p:txBody>
          <a:bodyPr wrap="none" rtlCol="0">
            <a:spAutoFit/>
          </a:bodyPr>
          <a:lstStyle/>
          <a:p>
            <a:r>
              <a:rPr lang="en-US" altLang="zh-CN" dirty="0"/>
              <a:t> </a:t>
            </a:r>
            <a:r>
              <a:rPr lang="zh-CN" altLang="en-US" dirty="0"/>
              <a:t>智能配货</a:t>
            </a:r>
            <a:endParaRPr lang="en-US" altLang="zh-CN" b="1" i="1" dirty="0"/>
          </a:p>
          <a:p>
            <a:r>
              <a:rPr lang="zh-CN" altLang="en-US" dirty="0"/>
              <a:t> 智能分拣</a:t>
            </a:r>
            <a:endParaRPr lang="en-US" altLang="zh-CN" dirty="0"/>
          </a:p>
          <a:p>
            <a:r>
              <a:rPr lang="en-US" altLang="zh-CN" dirty="0"/>
              <a:t> </a:t>
            </a:r>
            <a:r>
              <a:rPr lang="zh-CN" altLang="en-US" dirty="0"/>
              <a:t>数据决策</a:t>
            </a:r>
            <a:endParaRPr lang="en-US" altLang="zh-CN" dirty="0"/>
          </a:p>
        </p:txBody>
      </p:sp>
      <p:cxnSp>
        <p:nvCxnSpPr>
          <p:cNvPr id="12" name="直接箭头连接符 11">
            <a:extLst>
              <a:ext uri="{FF2B5EF4-FFF2-40B4-BE49-F238E27FC236}">
                <a16:creationId xmlns:a16="http://schemas.microsoft.com/office/drawing/2014/main" id="{7A4E00A4-9ED7-4A25-B9BA-4D2D3E8C9A3B}"/>
              </a:ext>
            </a:extLst>
          </p:cNvPr>
          <p:cNvCxnSpPr/>
          <p:nvPr/>
        </p:nvCxnSpPr>
        <p:spPr>
          <a:xfrm>
            <a:off x="6986522" y="3429000"/>
            <a:ext cx="141241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3" name="文本框 12">
            <a:extLst>
              <a:ext uri="{FF2B5EF4-FFF2-40B4-BE49-F238E27FC236}">
                <a16:creationId xmlns:a16="http://schemas.microsoft.com/office/drawing/2014/main" id="{E15DB8C4-87CE-427A-8F24-8B580991A450}"/>
              </a:ext>
            </a:extLst>
          </p:cNvPr>
          <p:cNvSpPr txBox="1"/>
          <p:nvPr/>
        </p:nvSpPr>
        <p:spPr>
          <a:xfrm>
            <a:off x="7060105" y="2619177"/>
            <a:ext cx="1338828" cy="646331"/>
          </a:xfrm>
          <a:prstGeom prst="rect">
            <a:avLst/>
          </a:prstGeom>
          <a:noFill/>
        </p:spPr>
        <p:txBody>
          <a:bodyPr wrap="none" rtlCol="0">
            <a:spAutoFit/>
          </a:bodyPr>
          <a:lstStyle/>
          <a:p>
            <a:r>
              <a:rPr lang="zh-CN" altLang="en-US" b="1" i="1" dirty="0"/>
              <a:t>足够便宜，</a:t>
            </a:r>
            <a:endParaRPr lang="en-US" altLang="zh-CN" b="1" i="1" dirty="0"/>
          </a:p>
          <a:p>
            <a:r>
              <a:rPr lang="zh-CN" altLang="en-US" b="1" i="1" dirty="0"/>
              <a:t>足够方便</a:t>
            </a:r>
          </a:p>
        </p:txBody>
      </p:sp>
      <p:cxnSp>
        <p:nvCxnSpPr>
          <p:cNvPr id="14" name="直接箭头连接符 13">
            <a:extLst>
              <a:ext uri="{FF2B5EF4-FFF2-40B4-BE49-F238E27FC236}">
                <a16:creationId xmlns:a16="http://schemas.microsoft.com/office/drawing/2014/main" id="{40D73A28-3964-4CE2-B960-02DCC183B673}"/>
              </a:ext>
            </a:extLst>
          </p:cNvPr>
          <p:cNvCxnSpPr/>
          <p:nvPr/>
        </p:nvCxnSpPr>
        <p:spPr>
          <a:xfrm>
            <a:off x="2922504" y="3396662"/>
            <a:ext cx="141241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5" name="文本框 14">
            <a:extLst>
              <a:ext uri="{FF2B5EF4-FFF2-40B4-BE49-F238E27FC236}">
                <a16:creationId xmlns:a16="http://schemas.microsoft.com/office/drawing/2014/main" id="{65D66480-118F-4E50-8333-4200DE0FAF70}"/>
              </a:ext>
            </a:extLst>
          </p:cNvPr>
          <p:cNvSpPr txBox="1"/>
          <p:nvPr/>
        </p:nvSpPr>
        <p:spPr>
          <a:xfrm>
            <a:off x="2959295" y="2797443"/>
            <a:ext cx="1338828" cy="369332"/>
          </a:xfrm>
          <a:prstGeom prst="rect">
            <a:avLst/>
          </a:prstGeom>
          <a:noFill/>
        </p:spPr>
        <p:txBody>
          <a:bodyPr wrap="none" rtlCol="0">
            <a:spAutoFit/>
          </a:bodyPr>
          <a:lstStyle/>
          <a:p>
            <a:r>
              <a:rPr lang="zh-CN" altLang="en-US" dirty="0"/>
              <a:t>连接的需求</a:t>
            </a:r>
          </a:p>
        </p:txBody>
      </p:sp>
    </p:spTree>
    <p:extLst>
      <p:ext uri="{BB962C8B-B14F-4D97-AF65-F5344CB8AC3E}">
        <p14:creationId xmlns:p14="http://schemas.microsoft.com/office/powerpoint/2010/main" val="3501194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2D4D89-8389-4FF4-8690-DCE2380677D1}"/>
              </a:ext>
            </a:extLst>
          </p:cNvPr>
          <p:cNvSpPr>
            <a:spLocks noGrp="1"/>
          </p:cNvSpPr>
          <p:nvPr>
            <p:ph type="title"/>
          </p:nvPr>
        </p:nvSpPr>
        <p:spPr/>
        <p:txBody>
          <a:bodyPr/>
          <a:lstStyle/>
          <a:p>
            <a:r>
              <a:rPr lang="zh-CN" altLang="en-US" dirty="0"/>
              <a:t>其他行业</a:t>
            </a:r>
          </a:p>
        </p:txBody>
      </p:sp>
      <p:sp>
        <p:nvSpPr>
          <p:cNvPr id="3" name="内容占位符 2">
            <a:extLst>
              <a:ext uri="{FF2B5EF4-FFF2-40B4-BE49-F238E27FC236}">
                <a16:creationId xmlns:a16="http://schemas.microsoft.com/office/drawing/2014/main" id="{17B0CE83-0A90-4790-8EAB-89439D9468E5}"/>
              </a:ext>
            </a:extLst>
          </p:cNvPr>
          <p:cNvSpPr>
            <a:spLocks noGrp="1"/>
          </p:cNvSpPr>
          <p:nvPr>
            <p:ph idx="1"/>
          </p:nvPr>
        </p:nvSpPr>
        <p:spPr/>
        <p:txBody>
          <a:bodyPr/>
          <a:lstStyle/>
          <a:p>
            <a:r>
              <a:rPr lang="zh-CN" altLang="en-US" dirty="0"/>
              <a:t>保险</a:t>
            </a:r>
            <a:endParaRPr lang="en-US" altLang="zh-CN" dirty="0"/>
          </a:p>
          <a:p>
            <a:r>
              <a:rPr lang="zh-CN" altLang="en-US" dirty="0"/>
              <a:t>旅游</a:t>
            </a:r>
            <a:endParaRPr lang="en-US" altLang="zh-CN" dirty="0"/>
          </a:p>
          <a:p>
            <a:r>
              <a:rPr lang="zh-CN" altLang="en-US" dirty="0"/>
              <a:t>教育</a:t>
            </a:r>
            <a:endParaRPr lang="en-US" altLang="zh-CN" dirty="0"/>
          </a:p>
          <a:p>
            <a:pPr lvl="1"/>
            <a:r>
              <a:rPr lang="zh-CN" altLang="en-US" dirty="0"/>
              <a:t>猿辅导，流利说</a:t>
            </a:r>
          </a:p>
          <a:p>
            <a:r>
              <a:rPr lang="zh-CN" altLang="en-US" dirty="0"/>
              <a:t>零售</a:t>
            </a:r>
            <a:endParaRPr lang="en-US" altLang="zh-CN" dirty="0"/>
          </a:p>
          <a:p>
            <a:r>
              <a:rPr lang="zh-CN" altLang="en-US" dirty="0"/>
              <a:t>制造业</a:t>
            </a:r>
          </a:p>
          <a:p>
            <a:endParaRPr lang="zh-CN" altLang="en-US" dirty="0">
              <a:effectLst/>
            </a:endParaRPr>
          </a:p>
        </p:txBody>
      </p:sp>
    </p:spTree>
    <p:extLst>
      <p:ext uri="{BB962C8B-B14F-4D97-AF65-F5344CB8AC3E}">
        <p14:creationId xmlns:p14="http://schemas.microsoft.com/office/powerpoint/2010/main" val="1196953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2D4D89-8389-4FF4-8690-DCE2380677D1}"/>
              </a:ext>
            </a:extLst>
          </p:cNvPr>
          <p:cNvSpPr>
            <a:spLocks noGrp="1"/>
          </p:cNvSpPr>
          <p:nvPr>
            <p:ph type="title"/>
          </p:nvPr>
        </p:nvSpPr>
        <p:spPr/>
        <p:txBody>
          <a:bodyPr/>
          <a:lstStyle/>
          <a:p>
            <a:r>
              <a:rPr lang="zh-CN" altLang="en-US" dirty="0"/>
              <a:t>运动和活动领域</a:t>
            </a:r>
            <a:r>
              <a:rPr lang="en-US" altLang="zh-CN" dirty="0"/>
              <a:t>?</a:t>
            </a:r>
            <a:endParaRPr lang="en-US" altLang="zh-CN" dirty="0">
              <a:effectLst/>
            </a:endParaRPr>
          </a:p>
        </p:txBody>
      </p:sp>
    </p:spTree>
    <p:extLst>
      <p:ext uri="{BB962C8B-B14F-4D97-AF65-F5344CB8AC3E}">
        <p14:creationId xmlns:p14="http://schemas.microsoft.com/office/powerpoint/2010/main" val="52472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AE4CB-EDE3-4EB8-BE67-909667C89199}"/>
              </a:ext>
            </a:extLst>
          </p:cNvPr>
          <p:cNvSpPr>
            <a:spLocks noGrp="1"/>
          </p:cNvSpPr>
          <p:nvPr>
            <p:ph type="title"/>
          </p:nvPr>
        </p:nvSpPr>
        <p:spPr/>
        <p:txBody>
          <a:bodyPr/>
          <a:lstStyle/>
          <a:p>
            <a:r>
              <a:rPr lang="zh-CN" altLang="en-US" dirty="0"/>
              <a:t>文本图像信息数据化</a:t>
            </a:r>
          </a:p>
        </p:txBody>
      </p:sp>
      <p:sp>
        <p:nvSpPr>
          <p:cNvPr id="4" name="矩形 3">
            <a:extLst>
              <a:ext uri="{FF2B5EF4-FFF2-40B4-BE49-F238E27FC236}">
                <a16:creationId xmlns:a16="http://schemas.microsoft.com/office/drawing/2014/main" id="{102A3C93-354F-4D63-BD45-0C733622EFE4}"/>
              </a:ext>
            </a:extLst>
          </p:cNvPr>
          <p:cNvSpPr/>
          <p:nvPr/>
        </p:nvSpPr>
        <p:spPr>
          <a:xfrm>
            <a:off x="667547" y="2068784"/>
            <a:ext cx="2184983" cy="5320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自动化</a:t>
            </a:r>
          </a:p>
        </p:txBody>
      </p:sp>
      <p:sp>
        <p:nvSpPr>
          <p:cNvPr id="5" name="矩形 4">
            <a:extLst>
              <a:ext uri="{FF2B5EF4-FFF2-40B4-BE49-F238E27FC236}">
                <a16:creationId xmlns:a16="http://schemas.microsoft.com/office/drawing/2014/main" id="{C21F8E9E-1287-473A-A23A-885A527D630F}"/>
              </a:ext>
            </a:extLst>
          </p:cNvPr>
          <p:cNvSpPr/>
          <p:nvPr/>
        </p:nvSpPr>
        <p:spPr>
          <a:xfrm>
            <a:off x="4323614" y="2057943"/>
            <a:ext cx="2532668" cy="532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在线化</a:t>
            </a:r>
          </a:p>
        </p:txBody>
      </p:sp>
      <p:sp>
        <p:nvSpPr>
          <p:cNvPr id="6" name="矩形 5">
            <a:extLst>
              <a:ext uri="{FF2B5EF4-FFF2-40B4-BE49-F238E27FC236}">
                <a16:creationId xmlns:a16="http://schemas.microsoft.com/office/drawing/2014/main" id="{727054F1-BC3C-4F4F-B31F-47CF480A13D9}"/>
              </a:ext>
            </a:extLst>
          </p:cNvPr>
          <p:cNvSpPr/>
          <p:nvPr/>
        </p:nvSpPr>
        <p:spPr>
          <a:xfrm>
            <a:off x="8672729" y="2068784"/>
            <a:ext cx="2532669" cy="5320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智能化</a:t>
            </a:r>
          </a:p>
        </p:txBody>
      </p:sp>
      <p:sp>
        <p:nvSpPr>
          <p:cNvPr id="7" name="文本框 6">
            <a:extLst>
              <a:ext uri="{FF2B5EF4-FFF2-40B4-BE49-F238E27FC236}">
                <a16:creationId xmlns:a16="http://schemas.microsoft.com/office/drawing/2014/main" id="{805C4D5D-2627-4E2D-AA40-6AF9B4CF245C}"/>
              </a:ext>
            </a:extLst>
          </p:cNvPr>
          <p:cNvSpPr txBox="1"/>
          <p:nvPr/>
        </p:nvSpPr>
        <p:spPr>
          <a:xfrm>
            <a:off x="1162879" y="3747052"/>
            <a:ext cx="204610" cy="369332"/>
          </a:xfrm>
          <a:prstGeom prst="rect">
            <a:avLst/>
          </a:prstGeom>
          <a:no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58B12212-31BC-4B6E-B058-C63D524958DD}"/>
              </a:ext>
            </a:extLst>
          </p:cNvPr>
          <p:cNvSpPr txBox="1"/>
          <p:nvPr/>
        </p:nvSpPr>
        <p:spPr>
          <a:xfrm>
            <a:off x="840679" y="3278041"/>
            <a:ext cx="1338828" cy="646331"/>
          </a:xfrm>
          <a:prstGeom prst="rect">
            <a:avLst/>
          </a:prstGeom>
          <a:noFill/>
        </p:spPr>
        <p:txBody>
          <a:bodyPr wrap="none" rtlCol="0">
            <a:spAutoFit/>
          </a:bodyPr>
          <a:lstStyle/>
          <a:p>
            <a:r>
              <a:rPr lang="zh-CN" altLang="en-US" dirty="0"/>
              <a:t>机械计算机</a:t>
            </a:r>
            <a:endParaRPr lang="en-US" altLang="zh-CN" dirty="0"/>
          </a:p>
          <a:p>
            <a:r>
              <a:rPr lang="zh-CN" altLang="en-US" dirty="0"/>
              <a:t>电子计算机</a:t>
            </a:r>
          </a:p>
        </p:txBody>
      </p:sp>
      <p:sp>
        <p:nvSpPr>
          <p:cNvPr id="9" name="文本框 8">
            <a:extLst>
              <a:ext uri="{FF2B5EF4-FFF2-40B4-BE49-F238E27FC236}">
                <a16:creationId xmlns:a16="http://schemas.microsoft.com/office/drawing/2014/main" id="{41AF9F61-CE66-4B69-A4EF-BDF85B530C6F}"/>
              </a:ext>
            </a:extLst>
          </p:cNvPr>
          <p:cNvSpPr txBox="1"/>
          <p:nvPr/>
        </p:nvSpPr>
        <p:spPr>
          <a:xfrm>
            <a:off x="4323614" y="3265508"/>
            <a:ext cx="2662908" cy="646331"/>
          </a:xfrm>
          <a:prstGeom prst="rect">
            <a:avLst/>
          </a:prstGeom>
          <a:noFill/>
        </p:spPr>
        <p:txBody>
          <a:bodyPr wrap="none" rtlCol="0">
            <a:spAutoFit/>
          </a:bodyPr>
          <a:lstStyle/>
          <a:p>
            <a:r>
              <a:rPr lang="zh-CN" altLang="en-US" dirty="0"/>
              <a:t>互联网</a:t>
            </a:r>
            <a:endParaRPr lang="en-US" altLang="zh-CN" dirty="0"/>
          </a:p>
          <a:p>
            <a:r>
              <a:rPr lang="zh-CN" altLang="en-US" dirty="0"/>
              <a:t>采集数据</a:t>
            </a:r>
            <a:r>
              <a:rPr lang="en-US" altLang="zh-CN" dirty="0"/>
              <a:t>(</a:t>
            </a:r>
            <a:r>
              <a:rPr lang="zh-CN" altLang="en-US" dirty="0"/>
              <a:t>传感器，芯片</a:t>
            </a:r>
            <a:r>
              <a:rPr lang="en-US" altLang="zh-CN" dirty="0"/>
              <a:t>)</a:t>
            </a:r>
          </a:p>
        </p:txBody>
      </p:sp>
      <p:sp>
        <p:nvSpPr>
          <p:cNvPr id="10" name="文本框 9">
            <a:extLst>
              <a:ext uri="{FF2B5EF4-FFF2-40B4-BE49-F238E27FC236}">
                <a16:creationId xmlns:a16="http://schemas.microsoft.com/office/drawing/2014/main" id="{ED678992-C7F7-41B5-BA08-9732D616A634}"/>
              </a:ext>
            </a:extLst>
          </p:cNvPr>
          <p:cNvSpPr txBox="1"/>
          <p:nvPr/>
        </p:nvSpPr>
        <p:spPr>
          <a:xfrm>
            <a:off x="8542490" y="3193054"/>
            <a:ext cx="2492990" cy="646331"/>
          </a:xfrm>
          <a:prstGeom prst="rect">
            <a:avLst/>
          </a:prstGeom>
          <a:noFill/>
        </p:spPr>
        <p:txBody>
          <a:bodyPr wrap="none" rtlCol="0">
            <a:spAutoFit/>
          </a:bodyPr>
          <a:lstStyle/>
          <a:p>
            <a:r>
              <a:rPr lang="zh-CN" altLang="en-US" dirty="0"/>
              <a:t>数据开始大量连接流动</a:t>
            </a:r>
            <a:endParaRPr lang="en-US" altLang="zh-CN" dirty="0"/>
          </a:p>
          <a:p>
            <a:r>
              <a:rPr lang="zh-CN" altLang="en-US" dirty="0"/>
              <a:t>大量数据制造和消费</a:t>
            </a:r>
            <a:r>
              <a:rPr lang="en-US" altLang="zh-CN" dirty="0"/>
              <a:t> </a:t>
            </a:r>
            <a:endParaRPr lang="zh-CN" altLang="en-US" dirty="0"/>
          </a:p>
        </p:txBody>
      </p:sp>
      <p:cxnSp>
        <p:nvCxnSpPr>
          <p:cNvPr id="12" name="直接箭头连接符 11">
            <a:extLst>
              <a:ext uri="{FF2B5EF4-FFF2-40B4-BE49-F238E27FC236}">
                <a16:creationId xmlns:a16="http://schemas.microsoft.com/office/drawing/2014/main" id="{7A4E00A4-9ED7-4A25-B9BA-4D2D3E8C9A3B}"/>
              </a:ext>
            </a:extLst>
          </p:cNvPr>
          <p:cNvCxnSpPr/>
          <p:nvPr/>
        </p:nvCxnSpPr>
        <p:spPr>
          <a:xfrm>
            <a:off x="6986522" y="3516219"/>
            <a:ext cx="141241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3" name="文本框 12">
            <a:extLst>
              <a:ext uri="{FF2B5EF4-FFF2-40B4-BE49-F238E27FC236}">
                <a16:creationId xmlns:a16="http://schemas.microsoft.com/office/drawing/2014/main" id="{E15DB8C4-87CE-427A-8F24-8B580991A450}"/>
              </a:ext>
            </a:extLst>
          </p:cNvPr>
          <p:cNvSpPr txBox="1"/>
          <p:nvPr/>
        </p:nvSpPr>
        <p:spPr>
          <a:xfrm>
            <a:off x="7023313" y="2736502"/>
            <a:ext cx="1338828" cy="646331"/>
          </a:xfrm>
          <a:prstGeom prst="rect">
            <a:avLst/>
          </a:prstGeom>
          <a:noFill/>
        </p:spPr>
        <p:txBody>
          <a:bodyPr wrap="none" rtlCol="0">
            <a:spAutoFit/>
          </a:bodyPr>
          <a:lstStyle/>
          <a:p>
            <a:r>
              <a:rPr lang="zh-CN" altLang="en-US" b="1" dirty="0"/>
              <a:t>足够便宜，</a:t>
            </a:r>
            <a:endParaRPr lang="en-US" altLang="zh-CN" b="1" dirty="0"/>
          </a:p>
          <a:p>
            <a:r>
              <a:rPr lang="zh-CN" altLang="en-US" b="1" dirty="0"/>
              <a:t>足够方便</a:t>
            </a:r>
          </a:p>
        </p:txBody>
      </p:sp>
      <p:cxnSp>
        <p:nvCxnSpPr>
          <p:cNvPr id="14" name="直接箭头连接符 13">
            <a:extLst>
              <a:ext uri="{FF2B5EF4-FFF2-40B4-BE49-F238E27FC236}">
                <a16:creationId xmlns:a16="http://schemas.microsoft.com/office/drawing/2014/main" id="{40D73A28-3964-4CE2-B960-02DCC183B673}"/>
              </a:ext>
            </a:extLst>
          </p:cNvPr>
          <p:cNvCxnSpPr/>
          <p:nvPr/>
        </p:nvCxnSpPr>
        <p:spPr>
          <a:xfrm>
            <a:off x="2656497" y="3597963"/>
            <a:ext cx="141241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5" name="文本框 14">
            <a:extLst>
              <a:ext uri="{FF2B5EF4-FFF2-40B4-BE49-F238E27FC236}">
                <a16:creationId xmlns:a16="http://schemas.microsoft.com/office/drawing/2014/main" id="{65D66480-118F-4E50-8333-4200DE0FAF70}"/>
              </a:ext>
            </a:extLst>
          </p:cNvPr>
          <p:cNvSpPr txBox="1"/>
          <p:nvPr/>
        </p:nvSpPr>
        <p:spPr>
          <a:xfrm>
            <a:off x="2582146" y="3059668"/>
            <a:ext cx="1338828" cy="369332"/>
          </a:xfrm>
          <a:prstGeom prst="rect">
            <a:avLst/>
          </a:prstGeom>
          <a:noFill/>
        </p:spPr>
        <p:txBody>
          <a:bodyPr wrap="none" rtlCol="0">
            <a:spAutoFit/>
          </a:bodyPr>
          <a:lstStyle/>
          <a:p>
            <a:r>
              <a:rPr lang="zh-CN" altLang="en-US" dirty="0"/>
              <a:t>连接的需求</a:t>
            </a:r>
          </a:p>
        </p:txBody>
      </p:sp>
      <p:pic>
        <p:nvPicPr>
          <p:cNvPr id="1026" name="Picture 2">
            <a:extLst>
              <a:ext uri="{FF2B5EF4-FFF2-40B4-BE49-F238E27FC236}">
                <a16:creationId xmlns:a16="http://schemas.microsoft.com/office/drawing/2014/main" id="{6C3AFB45-B54D-45A1-A72F-E53C88E9CA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1406" y="4140081"/>
            <a:ext cx="827066" cy="8270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63DA315D-ABDD-4F19-8366-2273DFAA42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3554" y="4127696"/>
            <a:ext cx="785588" cy="785588"/>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a:extLst>
              <a:ext uri="{FF2B5EF4-FFF2-40B4-BE49-F238E27FC236}">
                <a16:creationId xmlns:a16="http://schemas.microsoft.com/office/drawing/2014/main" id="{3E72F309-1375-4446-8474-9826EFA9DCA1}"/>
              </a:ext>
            </a:extLst>
          </p:cNvPr>
          <p:cNvPicPr>
            <a:picLocks noChangeAspect="1"/>
          </p:cNvPicPr>
          <p:nvPr/>
        </p:nvPicPr>
        <p:blipFill>
          <a:blip r:embed="rId4"/>
          <a:stretch>
            <a:fillRect/>
          </a:stretch>
        </p:blipFill>
        <p:spPr>
          <a:xfrm>
            <a:off x="9334453" y="4349815"/>
            <a:ext cx="909063" cy="563469"/>
          </a:xfrm>
          <a:prstGeom prst="rect">
            <a:avLst/>
          </a:prstGeom>
        </p:spPr>
      </p:pic>
      <p:pic>
        <p:nvPicPr>
          <p:cNvPr id="22" name="Picture 4">
            <a:extLst>
              <a:ext uri="{FF2B5EF4-FFF2-40B4-BE49-F238E27FC236}">
                <a16:creationId xmlns:a16="http://schemas.microsoft.com/office/drawing/2014/main" id="{48C2EBDF-D698-4009-9478-0D8E2CBD9C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008" y="5140356"/>
            <a:ext cx="785588" cy="56999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96E54D29-CF59-4B04-BD05-51BBF62671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1927" y="4127176"/>
            <a:ext cx="748145" cy="748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15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AA120F6-F416-E345-9018-E7AB42C4245F}"/>
              </a:ext>
            </a:extLst>
          </p:cNvPr>
          <p:cNvSpPr>
            <a:spLocks noGrp="1"/>
          </p:cNvSpPr>
          <p:nvPr>
            <p:ph type="title"/>
          </p:nvPr>
        </p:nvSpPr>
        <p:spPr>
          <a:xfrm>
            <a:off x="646111" y="452718"/>
            <a:ext cx="9404723" cy="1400530"/>
          </a:xfrm>
        </p:spPr>
        <p:txBody>
          <a:bodyPr/>
          <a:lstStyle/>
          <a:p>
            <a:r>
              <a:rPr lang="en-US" altLang="zh-CN" dirty="0"/>
              <a:t>Byte Dance</a:t>
            </a:r>
            <a:endParaRPr lang="zh-CN" altLang="en-US" dirty="0"/>
          </a:p>
        </p:txBody>
      </p:sp>
      <p:sp>
        <p:nvSpPr>
          <p:cNvPr id="17" name="内容占位符 2">
            <a:extLst>
              <a:ext uri="{FF2B5EF4-FFF2-40B4-BE49-F238E27FC236}">
                <a16:creationId xmlns:a16="http://schemas.microsoft.com/office/drawing/2014/main" id="{850AA277-82CB-4149-A938-2A474BDFF82C}"/>
              </a:ext>
            </a:extLst>
          </p:cNvPr>
          <p:cNvSpPr>
            <a:spLocks noGrp="1"/>
          </p:cNvSpPr>
          <p:nvPr>
            <p:ph idx="1"/>
          </p:nvPr>
        </p:nvSpPr>
        <p:spPr>
          <a:xfrm>
            <a:off x="975794" y="4245429"/>
            <a:ext cx="8946541" cy="1984309"/>
          </a:xfrm>
        </p:spPr>
        <p:txBody>
          <a:bodyPr/>
          <a:lstStyle/>
          <a:p>
            <a:r>
              <a:rPr lang="zh-CN" altLang="en-US" dirty="0"/>
              <a:t>从</a:t>
            </a:r>
            <a:r>
              <a:rPr lang="en-US" altLang="zh-CN" dirty="0"/>
              <a:t> Label </a:t>
            </a:r>
            <a:r>
              <a:rPr lang="zh-CN" altLang="en-US"/>
              <a:t>到</a:t>
            </a:r>
            <a:r>
              <a:rPr lang="en-US" altLang="zh-CN"/>
              <a:t> </a:t>
            </a:r>
            <a:r>
              <a:rPr lang="en-US" altLang="zh-CN" dirty="0"/>
              <a:t>Tag </a:t>
            </a:r>
          </a:p>
          <a:p>
            <a:r>
              <a:rPr lang="zh-CN" altLang="en-CN" dirty="0"/>
              <a:t>前台</a:t>
            </a:r>
            <a:r>
              <a:rPr lang="zh-CN" altLang="en-US" dirty="0"/>
              <a:t>中台和后台</a:t>
            </a:r>
            <a:endParaRPr lang="en-US" altLang="zh-CN" dirty="0"/>
          </a:p>
          <a:p>
            <a:endParaRPr lang="en-US" altLang="zh-CN" dirty="0"/>
          </a:p>
        </p:txBody>
      </p:sp>
      <p:sp>
        <p:nvSpPr>
          <p:cNvPr id="19" name="内容占位符 2">
            <a:extLst>
              <a:ext uri="{FF2B5EF4-FFF2-40B4-BE49-F238E27FC236}">
                <a16:creationId xmlns:a16="http://schemas.microsoft.com/office/drawing/2014/main" id="{E7E4BED0-B90C-DF44-BAA1-4165031F7CAF}"/>
              </a:ext>
            </a:extLst>
          </p:cNvPr>
          <p:cNvSpPr txBox="1">
            <a:spLocks/>
          </p:cNvSpPr>
          <p:nvPr/>
        </p:nvSpPr>
        <p:spPr>
          <a:xfrm>
            <a:off x="975794" y="1645299"/>
            <a:ext cx="8946541" cy="21615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ltLang="zh-CN" dirty="0"/>
              <a:t>2016:  60</a:t>
            </a:r>
            <a:r>
              <a:rPr lang="zh-CN" altLang="en-US" dirty="0"/>
              <a:t>亿</a:t>
            </a:r>
            <a:endParaRPr lang="en-US" altLang="zh-CN" dirty="0"/>
          </a:p>
          <a:p>
            <a:r>
              <a:rPr lang="en-US" altLang="zh-CN" dirty="0"/>
              <a:t>2017: 150</a:t>
            </a:r>
            <a:r>
              <a:rPr lang="zh-CN" altLang="en-US" dirty="0"/>
              <a:t>亿</a:t>
            </a:r>
            <a:endParaRPr lang="en-US" altLang="zh-CN" dirty="0"/>
          </a:p>
          <a:p>
            <a:r>
              <a:rPr lang="en-US" altLang="zh-CN" dirty="0"/>
              <a:t>2018: 600</a:t>
            </a:r>
            <a:r>
              <a:rPr lang="zh-CN" altLang="en-US" dirty="0"/>
              <a:t>亿</a:t>
            </a:r>
            <a:endParaRPr lang="en-US" altLang="zh-CN" dirty="0"/>
          </a:p>
          <a:p>
            <a:r>
              <a:rPr lang="en-US" altLang="zh-CN" dirty="0"/>
              <a:t>2019: 1200</a:t>
            </a:r>
            <a:r>
              <a:rPr lang="zh-CN" altLang="en-US" dirty="0"/>
              <a:t>亿</a:t>
            </a:r>
            <a:endParaRPr lang="en-US" altLang="zh-CN" dirty="0"/>
          </a:p>
          <a:p>
            <a:r>
              <a:rPr lang="en-US" altLang="zh-CN" dirty="0"/>
              <a:t>2020: 2000 </a:t>
            </a:r>
            <a:r>
              <a:rPr lang="zh-CN" altLang="en-US" dirty="0"/>
              <a:t>亿</a:t>
            </a:r>
            <a:r>
              <a:rPr lang="en-US" altLang="zh-CN" dirty="0"/>
              <a:t> (</a:t>
            </a:r>
            <a:r>
              <a:rPr lang="zh-CN" altLang="en-US" dirty="0"/>
              <a:t>预估</a:t>
            </a:r>
            <a:r>
              <a:rPr lang="en-US" altLang="zh-CN" dirty="0"/>
              <a:t>) </a:t>
            </a:r>
          </a:p>
          <a:p>
            <a:endParaRPr lang="en-US" altLang="zh-CN" dirty="0"/>
          </a:p>
        </p:txBody>
      </p:sp>
    </p:spTree>
    <p:extLst>
      <p:ext uri="{BB962C8B-B14F-4D97-AF65-F5344CB8AC3E}">
        <p14:creationId xmlns:p14="http://schemas.microsoft.com/office/powerpoint/2010/main" val="1244307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AA120F6-F416-E345-9018-E7AB42C4245F}"/>
              </a:ext>
            </a:extLst>
          </p:cNvPr>
          <p:cNvSpPr>
            <a:spLocks noGrp="1"/>
          </p:cNvSpPr>
          <p:nvPr>
            <p:ph type="title"/>
          </p:nvPr>
        </p:nvSpPr>
        <p:spPr>
          <a:xfrm>
            <a:off x="646111" y="452718"/>
            <a:ext cx="9404723" cy="1400530"/>
          </a:xfrm>
        </p:spPr>
        <p:txBody>
          <a:bodyPr/>
          <a:lstStyle/>
          <a:p>
            <a:r>
              <a:rPr lang="en-US" altLang="zh-CN" dirty="0" err="1"/>
              <a:t>Tiktok</a:t>
            </a:r>
            <a:endParaRPr lang="zh-CN" altLang="en-US" dirty="0"/>
          </a:p>
        </p:txBody>
      </p:sp>
      <p:pic>
        <p:nvPicPr>
          <p:cNvPr id="9" name="Graphic 8" descr="Group of people">
            <a:extLst>
              <a:ext uri="{FF2B5EF4-FFF2-40B4-BE49-F238E27FC236}">
                <a16:creationId xmlns:a16="http://schemas.microsoft.com/office/drawing/2014/main" id="{BC428947-8222-934A-BDD7-DE81A1F714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22804" y="3136392"/>
            <a:ext cx="914400" cy="914400"/>
          </a:xfrm>
          <a:prstGeom prst="rect">
            <a:avLst/>
          </a:prstGeom>
        </p:spPr>
      </p:pic>
      <p:cxnSp>
        <p:nvCxnSpPr>
          <p:cNvPr id="12" name="Straight Arrow Connector 11">
            <a:extLst>
              <a:ext uri="{FF2B5EF4-FFF2-40B4-BE49-F238E27FC236}">
                <a16:creationId xmlns:a16="http://schemas.microsoft.com/office/drawing/2014/main" id="{D8B0A264-A8A7-AE45-B8B8-E52A7073D868}"/>
              </a:ext>
            </a:extLst>
          </p:cNvPr>
          <p:cNvCxnSpPr>
            <a:cxnSpLocks/>
            <a:stCxn id="9" idx="3"/>
          </p:cNvCxnSpPr>
          <p:nvPr/>
        </p:nvCxnSpPr>
        <p:spPr>
          <a:xfrm flipV="1">
            <a:off x="2637204" y="2764273"/>
            <a:ext cx="2327448" cy="829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2B35936-0008-E34D-AB54-94E345D41C80}"/>
              </a:ext>
            </a:extLst>
          </p:cNvPr>
          <p:cNvSpPr txBox="1"/>
          <p:nvPr/>
        </p:nvSpPr>
        <p:spPr>
          <a:xfrm>
            <a:off x="3014676" y="2754038"/>
            <a:ext cx="1398140" cy="923330"/>
          </a:xfrm>
          <a:prstGeom prst="rect">
            <a:avLst/>
          </a:prstGeom>
          <a:noFill/>
        </p:spPr>
        <p:txBody>
          <a:bodyPr wrap="none" rtlCol="0">
            <a:spAutoFit/>
          </a:bodyPr>
          <a:lstStyle/>
          <a:p>
            <a:r>
              <a:rPr lang="en-CN" dirty="0"/>
              <a:t>Tag (push)</a:t>
            </a:r>
          </a:p>
          <a:p>
            <a:endParaRPr lang="en-CN" dirty="0"/>
          </a:p>
          <a:p>
            <a:r>
              <a:rPr lang="en-US" dirty="0"/>
              <a:t>R</a:t>
            </a:r>
            <a:r>
              <a:rPr lang="en-CN" dirty="0"/>
              <a:t>eqriment </a:t>
            </a:r>
          </a:p>
        </p:txBody>
      </p:sp>
      <p:sp>
        <p:nvSpPr>
          <p:cNvPr id="18" name="Rectangle 17">
            <a:extLst>
              <a:ext uri="{FF2B5EF4-FFF2-40B4-BE49-F238E27FC236}">
                <a16:creationId xmlns:a16="http://schemas.microsoft.com/office/drawing/2014/main" id="{8F4C6100-19A4-824D-9DBA-6DF6D7CAC46D}"/>
              </a:ext>
            </a:extLst>
          </p:cNvPr>
          <p:cNvSpPr/>
          <p:nvPr/>
        </p:nvSpPr>
        <p:spPr>
          <a:xfrm>
            <a:off x="8314839" y="1853248"/>
            <a:ext cx="1041708" cy="310915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N" dirty="0"/>
              <a:t>Tag </a:t>
            </a:r>
          </a:p>
          <a:p>
            <a:pPr algn="ctr"/>
            <a:r>
              <a:rPr lang="en-US" dirty="0"/>
              <a:t>V</a:t>
            </a:r>
            <a:r>
              <a:rPr lang="en-CN" dirty="0"/>
              <a:t>ideo source</a:t>
            </a:r>
          </a:p>
          <a:p>
            <a:pPr algn="ctr"/>
            <a:r>
              <a:rPr lang="en-CN" dirty="0"/>
              <a:t>Rank</a:t>
            </a:r>
          </a:p>
        </p:txBody>
      </p:sp>
      <p:cxnSp>
        <p:nvCxnSpPr>
          <p:cNvPr id="26" name="Straight Arrow Connector 25">
            <a:extLst>
              <a:ext uri="{FF2B5EF4-FFF2-40B4-BE49-F238E27FC236}">
                <a16:creationId xmlns:a16="http://schemas.microsoft.com/office/drawing/2014/main" id="{26A2C456-03DE-F24C-9233-2FBCF05E61EC}"/>
              </a:ext>
            </a:extLst>
          </p:cNvPr>
          <p:cNvCxnSpPr>
            <a:cxnSpLocks/>
            <a:stCxn id="17" idx="3"/>
            <a:endCxn id="18" idx="1"/>
          </p:cNvCxnSpPr>
          <p:nvPr/>
        </p:nvCxnSpPr>
        <p:spPr>
          <a:xfrm>
            <a:off x="5758937" y="2688337"/>
            <a:ext cx="2555902" cy="719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A0B43F5-89C0-584E-834F-7D0603482653}"/>
              </a:ext>
            </a:extLst>
          </p:cNvPr>
          <p:cNvCxnSpPr>
            <a:cxnSpLocks/>
            <a:stCxn id="9" idx="2"/>
          </p:cNvCxnSpPr>
          <p:nvPr/>
        </p:nvCxnSpPr>
        <p:spPr>
          <a:xfrm>
            <a:off x="2180004" y="4050792"/>
            <a:ext cx="61348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8FA711C-0AB5-EF44-9A41-7E277D603D8A}"/>
              </a:ext>
            </a:extLst>
          </p:cNvPr>
          <p:cNvSpPr txBox="1"/>
          <p:nvPr/>
        </p:nvSpPr>
        <p:spPr>
          <a:xfrm>
            <a:off x="5118276" y="3788450"/>
            <a:ext cx="922047" cy="369332"/>
          </a:xfrm>
          <a:prstGeom prst="rect">
            <a:avLst/>
          </a:prstGeom>
          <a:noFill/>
        </p:spPr>
        <p:txBody>
          <a:bodyPr wrap="none" rtlCol="0">
            <a:spAutoFit/>
          </a:bodyPr>
          <a:lstStyle/>
          <a:p>
            <a:r>
              <a:rPr lang="en-CN" dirty="0"/>
              <a:t>Action</a:t>
            </a:r>
          </a:p>
        </p:txBody>
      </p:sp>
      <p:sp>
        <p:nvSpPr>
          <p:cNvPr id="37" name="Rectangle 36">
            <a:extLst>
              <a:ext uri="{FF2B5EF4-FFF2-40B4-BE49-F238E27FC236}">
                <a16:creationId xmlns:a16="http://schemas.microsoft.com/office/drawing/2014/main" id="{E1827F6F-B8EB-E24A-AB0A-2E96B0A7C457}"/>
              </a:ext>
            </a:extLst>
          </p:cNvPr>
          <p:cNvSpPr/>
          <p:nvPr/>
        </p:nvSpPr>
        <p:spPr>
          <a:xfrm>
            <a:off x="1078992" y="5413248"/>
            <a:ext cx="10040596" cy="5730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E-commerce , Advertisement, live streaming</a:t>
            </a:r>
          </a:p>
        </p:txBody>
      </p:sp>
      <p:pic>
        <p:nvPicPr>
          <p:cNvPr id="17" name="Picture 2">
            <a:extLst>
              <a:ext uri="{FF2B5EF4-FFF2-40B4-BE49-F238E27FC236}">
                <a16:creationId xmlns:a16="http://schemas.microsoft.com/office/drawing/2014/main" id="{DDF4992A-2A1B-6D4E-A2DA-8D36B069F0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98" y="2326867"/>
            <a:ext cx="722939" cy="722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942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AE4CB-EDE3-4EB8-BE67-909667C89199}"/>
              </a:ext>
            </a:extLst>
          </p:cNvPr>
          <p:cNvSpPr>
            <a:spLocks noGrp="1"/>
          </p:cNvSpPr>
          <p:nvPr>
            <p:ph type="title"/>
          </p:nvPr>
        </p:nvSpPr>
        <p:spPr/>
        <p:txBody>
          <a:bodyPr/>
          <a:lstStyle/>
          <a:p>
            <a:r>
              <a:rPr lang="zh-CN" altLang="en-US" dirty="0"/>
              <a:t>音频信息数据化</a:t>
            </a:r>
          </a:p>
        </p:txBody>
      </p:sp>
      <p:sp>
        <p:nvSpPr>
          <p:cNvPr id="4" name="矩形 3">
            <a:extLst>
              <a:ext uri="{FF2B5EF4-FFF2-40B4-BE49-F238E27FC236}">
                <a16:creationId xmlns:a16="http://schemas.microsoft.com/office/drawing/2014/main" id="{102A3C93-354F-4D63-BD45-0C733622EFE4}"/>
              </a:ext>
            </a:extLst>
          </p:cNvPr>
          <p:cNvSpPr/>
          <p:nvPr/>
        </p:nvSpPr>
        <p:spPr>
          <a:xfrm>
            <a:off x="667547" y="2068784"/>
            <a:ext cx="2184983" cy="5320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自动化</a:t>
            </a:r>
          </a:p>
        </p:txBody>
      </p:sp>
      <p:sp>
        <p:nvSpPr>
          <p:cNvPr id="5" name="矩形 4">
            <a:extLst>
              <a:ext uri="{FF2B5EF4-FFF2-40B4-BE49-F238E27FC236}">
                <a16:creationId xmlns:a16="http://schemas.microsoft.com/office/drawing/2014/main" id="{C21F8E9E-1287-473A-A23A-885A527D630F}"/>
              </a:ext>
            </a:extLst>
          </p:cNvPr>
          <p:cNvSpPr/>
          <p:nvPr/>
        </p:nvSpPr>
        <p:spPr>
          <a:xfrm>
            <a:off x="4323614" y="2057943"/>
            <a:ext cx="2532668" cy="532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在线化</a:t>
            </a:r>
          </a:p>
        </p:txBody>
      </p:sp>
      <p:sp>
        <p:nvSpPr>
          <p:cNvPr id="6" name="矩形 5">
            <a:extLst>
              <a:ext uri="{FF2B5EF4-FFF2-40B4-BE49-F238E27FC236}">
                <a16:creationId xmlns:a16="http://schemas.microsoft.com/office/drawing/2014/main" id="{727054F1-BC3C-4F4F-B31F-47CF480A13D9}"/>
              </a:ext>
            </a:extLst>
          </p:cNvPr>
          <p:cNvSpPr/>
          <p:nvPr/>
        </p:nvSpPr>
        <p:spPr>
          <a:xfrm>
            <a:off x="8672729" y="2068784"/>
            <a:ext cx="2532669" cy="5320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智能化</a:t>
            </a:r>
          </a:p>
        </p:txBody>
      </p:sp>
      <p:sp>
        <p:nvSpPr>
          <p:cNvPr id="7" name="文本框 6">
            <a:extLst>
              <a:ext uri="{FF2B5EF4-FFF2-40B4-BE49-F238E27FC236}">
                <a16:creationId xmlns:a16="http://schemas.microsoft.com/office/drawing/2014/main" id="{805C4D5D-2627-4E2D-AA40-6AF9B4CF245C}"/>
              </a:ext>
            </a:extLst>
          </p:cNvPr>
          <p:cNvSpPr txBox="1"/>
          <p:nvPr/>
        </p:nvSpPr>
        <p:spPr>
          <a:xfrm>
            <a:off x="1162879" y="3747052"/>
            <a:ext cx="204610" cy="369332"/>
          </a:xfrm>
          <a:prstGeom prst="rect">
            <a:avLst/>
          </a:prstGeom>
          <a:no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58B12212-31BC-4B6E-B058-C63D524958DD}"/>
              </a:ext>
            </a:extLst>
          </p:cNvPr>
          <p:cNvSpPr txBox="1"/>
          <p:nvPr/>
        </p:nvSpPr>
        <p:spPr>
          <a:xfrm>
            <a:off x="840679" y="3278041"/>
            <a:ext cx="1338828" cy="646331"/>
          </a:xfrm>
          <a:prstGeom prst="rect">
            <a:avLst/>
          </a:prstGeom>
          <a:noFill/>
        </p:spPr>
        <p:txBody>
          <a:bodyPr wrap="none" rtlCol="0">
            <a:spAutoFit/>
          </a:bodyPr>
          <a:lstStyle/>
          <a:p>
            <a:r>
              <a:rPr lang="zh-CN" altLang="en-US" dirty="0"/>
              <a:t>机械计算机</a:t>
            </a:r>
            <a:endParaRPr lang="en-US" altLang="zh-CN" dirty="0"/>
          </a:p>
          <a:p>
            <a:r>
              <a:rPr lang="zh-CN" altLang="en-US" dirty="0"/>
              <a:t>电子计算机</a:t>
            </a:r>
          </a:p>
        </p:txBody>
      </p:sp>
      <p:sp>
        <p:nvSpPr>
          <p:cNvPr id="9" name="文本框 8">
            <a:extLst>
              <a:ext uri="{FF2B5EF4-FFF2-40B4-BE49-F238E27FC236}">
                <a16:creationId xmlns:a16="http://schemas.microsoft.com/office/drawing/2014/main" id="{41AF9F61-CE66-4B69-A4EF-BDF85B530C6F}"/>
              </a:ext>
            </a:extLst>
          </p:cNvPr>
          <p:cNvSpPr txBox="1"/>
          <p:nvPr/>
        </p:nvSpPr>
        <p:spPr>
          <a:xfrm>
            <a:off x="4323614" y="3265508"/>
            <a:ext cx="2662908" cy="1200329"/>
          </a:xfrm>
          <a:prstGeom prst="rect">
            <a:avLst/>
          </a:prstGeom>
          <a:noFill/>
        </p:spPr>
        <p:txBody>
          <a:bodyPr wrap="none" rtlCol="0">
            <a:spAutoFit/>
          </a:bodyPr>
          <a:lstStyle/>
          <a:p>
            <a:r>
              <a:rPr lang="zh-CN" altLang="en-US" dirty="0"/>
              <a:t>互联网</a:t>
            </a:r>
            <a:endParaRPr lang="en-US" altLang="zh-CN" dirty="0"/>
          </a:p>
          <a:p>
            <a:r>
              <a:rPr lang="zh-CN" altLang="en-US" dirty="0"/>
              <a:t>采集数据</a:t>
            </a:r>
            <a:r>
              <a:rPr lang="en-US" altLang="zh-CN" dirty="0"/>
              <a:t>(</a:t>
            </a:r>
            <a:r>
              <a:rPr lang="zh-CN" altLang="en-US" dirty="0"/>
              <a:t>传感器，芯片</a:t>
            </a:r>
            <a:r>
              <a:rPr lang="en-US" altLang="zh-CN" dirty="0"/>
              <a:t>)</a:t>
            </a:r>
          </a:p>
          <a:p>
            <a:endParaRPr lang="en-US" altLang="zh-CN" dirty="0"/>
          </a:p>
          <a:p>
            <a:endParaRPr lang="zh-CN" altLang="en-US" dirty="0"/>
          </a:p>
        </p:txBody>
      </p:sp>
      <p:sp>
        <p:nvSpPr>
          <p:cNvPr id="10" name="文本框 9">
            <a:extLst>
              <a:ext uri="{FF2B5EF4-FFF2-40B4-BE49-F238E27FC236}">
                <a16:creationId xmlns:a16="http://schemas.microsoft.com/office/drawing/2014/main" id="{ED678992-C7F7-41B5-BA08-9732D616A634}"/>
              </a:ext>
            </a:extLst>
          </p:cNvPr>
          <p:cNvSpPr txBox="1"/>
          <p:nvPr/>
        </p:nvSpPr>
        <p:spPr>
          <a:xfrm>
            <a:off x="8542490" y="3193054"/>
            <a:ext cx="2492990" cy="646331"/>
          </a:xfrm>
          <a:prstGeom prst="rect">
            <a:avLst/>
          </a:prstGeom>
          <a:noFill/>
        </p:spPr>
        <p:txBody>
          <a:bodyPr wrap="none" rtlCol="0">
            <a:spAutoFit/>
          </a:bodyPr>
          <a:lstStyle/>
          <a:p>
            <a:r>
              <a:rPr lang="zh-CN" altLang="en-US" dirty="0"/>
              <a:t>数据开始大量连接流动</a:t>
            </a:r>
            <a:endParaRPr lang="en-US" altLang="zh-CN" dirty="0"/>
          </a:p>
          <a:p>
            <a:r>
              <a:rPr lang="zh-CN" altLang="en-US" dirty="0"/>
              <a:t>大量数据制造和消费</a:t>
            </a:r>
            <a:r>
              <a:rPr lang="en-US" altLang="zh-CN" dirty="0"/>
              <a:t> </a:t>
            </a:r>
            <a:endParaRPr lang="zh-CN" altLang="en-US" dirty="0"/>
          </a:p>
        </p:txBody>
      </p:sp>
      <p:cxnSp>
        <p:nvCxnSpPr>
          <p:cNvPr id="12" name="直接箭头连接符 11">
            <a:extLst>
              <a:ext uri="{FF2B5EF4-FFF2-40B4-BE49-F238E27FC236}">
                <a16:creationId xmlns:a16="http://schemas.microsoft.com/office/drawing/2014/main" id="{7A4E00A4-9ED7-4A25-B9BA-4D2D3E8C9A3B}"/>
              </a:ext>
            </a:extLst>
          </p:cNvPr>
          <p:cNvCxnSpPr/>
          <p:nvPr/>
        </p:nvCxnSpPr>
        <p:spPr>
          <a:xfrm>
            <a:off x="6986522" y="3516219"/>
            <a:ext cx="141241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3" name="文本框 12">
            <a:extLst>
              <a:ext uri="{FF2B5EF4-FFF2-40B4-BE49-F238E27FC236}">
                <a16:creationId xmlns:a16="http://schemas.microsoft.com/office/drawing/2014/main" id="{E15DB8C4-87CE-427A-8F24-8B580991A450}"/>
              </a:ext>
            </a:extLst>
          </p:cNvPr>
          <p:cNvSpPr txBox="1"/>
          <p:nvPr/>
        </p:nvSpPr>
        <p:spPr>
          <a:xfrm>
            <a:off x="7023313" y="2736502"/>
            <a:ext cx="1338828" cy="646331"/>
          </a:xfrm>
          <a:prstGeom prst="rect">
            <a:avLst/>
          </a:prstGeom>
          <a:noFill/>
        </p:spPr>
        <p:txBody>
          <a:bodyPr wrap="none" rtlCol="0">
            <a:spAutoFit/>
          </a:bodyPr>
          <a:lstStyle/>
          <a:p>
            <a:r>
              <a:rPr lang="zh-CN" altLang="en-US" b="1" dirty="0"/>
              <a:t>足够便宜，</a:t>
            </a:r>
            <a:endParaRPr lang="en-US" altLang="zh-CN" b="1" dirty="0"/>
          </a:p>
          <a:p>
            <a:r>
              <a:rPr lang="zh-CN" altLang="en-US" b="1" dirty="0"/>
              <a:t>足够方便</a:t>
            </a:r>
          </a:p>
        </p:txBody>
      </p:sp>
      <p:cxnSp>
        <p:nvCxnSpPr>
          <p:cNvPr id="14" name="直接箭头连接符 13">
            <a:extLst>
              <a:ext uri="{FF2B5EF4-FFF2-40B4-BE49-F238E27FC236}">
                <a16:creationId xmlns:a16="http://schemas.microsoft.com/office/drawing/2014/main" id="{40D73A28-3964-4CE2-B960-02DCC183B673}"/>
              </a:ext>
            </a:extLst>
          </p:cNvPr>
          <p:cNvCxnSpPr/>
          <p:nvPr/>
        </p:nvCxnSpPr>
        <p:spPr>
          <a:xfrm>
            <a:off x="2656497" y="3597963"/>
            <a:ext cx="141241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5" name="文本框 14">
            <a:extLst>
              <a:ext uri="{FF2B5EF4-FFF2-40B4-BE49-F238E27FC236}">
                <a16:creationId xmlns:a16="http://schemas.microsoft.com/office/drawing/2014/main" id="{65D66480-118F-4E50-8333-4200DE0FAF70}"/>
              </a:ext>
            </a:extLst>
          </p:cNvPr>
          <p:cNvSpPr txBox="1"/>
          <p:nvPr/>
        </p:nvSpPr>
        <p:spPr>
          <a:xfrm>
            <a:off x="2582146" y="3059668"/>
            <a:ext cx="1338828" cy="369332"/>
          </a:xfrm>
          <a:prstGeom prst="rect">
            <a:avLst/>
          </a:prstGeom>
          <a:noFill/>
        </p:spPr>
        <p:txBody>
          <a:bodyPr wrap="none" rtlCol="0">
            <a:spAutoFit/>
          </a:bodyPr>
          <a:lstStyle/>
          <a:p>
            <a:r>
              <a:rPr lang="zh-CN" altLang="en-US" dirty="0"/>
              <a:t>连接的需求</a:t>
            </a:r>
          </a:p>
        </p:txBody>
      </p:sp>
      <p:pic>
        <p:nvPicPr>
          <p:cNvPr id="3074" name="Picture 2">
            <a:extLst>
              <a:ext uri="{FF2B5EF4-FFF2-40B4-BE49-F238E27FC236}">
                <a16:creationId xmlns:a16="http://schemas.microsoft.com/office/drawing/2014/main" id="{39EA9DAB-891E-4253-B3DC-4A4666B23B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3077" y="4293403"/>
            <a:ext cx="653143" cy="627018"/>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a:extLst>
              <a:ext uri="{FF2B5EF4-FFF2-40B4-BE49-F238E27FC236}">
                <a16:creationId xmlns:a16="http://schemas.microsoft.com/office/drawing/2014/main" id="{7FA6DB9A-26BD-45CF-B6AD-7361350579B3}"/>
              </a:ext>
            </a:extLst>
          </p:cNvPr>
          <p:cNvPicPr>
            <a:picLocks noChangeAspect="1"/>
          </p:cNvPicPr>
          <p:nvPr/>
        </p:nvPicPr>
        <p:blipFill>
          <a:blip r:embed="rId3"/>
          <a:stretch>
            <a:fillRect/>
          </a:stretch>
        </p:blipFill>
        <p:spPr>
          <a:xfrm>
            <a:off x="4358481" y="4324444"/>
            <a:ext cx="753249" cy="564937"/>
          </a:xfrm>
          <a:prstGeom prst="rect">
            <a:avLst/>
          </a:prstGeom>
        </p:spPr>
      </p:pic>
      <p:pic>
        <p:nvPicPr>
          <p:cNvPr id="16" name="图片 15">
            <a:extLst>
              <a:ext uri="{FF2B5EF4-FFF2-40B4-BE49-F238E27FC236}">
                <a16:creationId xmlns:a16="http://schemas.microsoft.com/office/drawing/2014/main" id="{BD2D41A8-3651-48A8-AEFE-0DD3B09C7F14}"/>
              </a:ext>
            </a:extLst>
          </p:cNvPr>
          <p:cNvPicPr>
            <a:picLocks noChangeAspect="1"/>
          </p:cNvPicPr>
          <p:nvPr/>
        </p:nvPicPr>
        <p:blipFill>
          <a:blip r:embed="rId4"/>
          <a:stretch>
            <a:fillRect/>
          </a:stretch>
        </p:blipFill>
        <p:spPr>
          <a:xfrm>
            <a:off x="9130629" y="4280340"/>
            <a:ext cx="653143" cy="653143"/>
          </a:xfrm>
          <a:prstGeom prst="rect">
            <a:avLst/>
          </a:prstGeom>
        </p:spPr>
      </p:pic>
      <p:pic>
        <p:nvPicPr>
          <p:cNvPr id="1026" name="Picture 2">
            <a:extLst>
              <a:ext uri="{FF2B5EF4-FFF2-40B4-BE49-F238E27FC236}">
                <a16:creationId xmlns:a16="http://schemas.microsoft.com/office/drawing/2014/main" id="{DB15362C-4ED6-4784-8336-718C28A3A5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3168" y="4324444"/>
            <a:ext cx="576422" cy="576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739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AE4CB-EDE3-4EB8-BE67-909667C89199}"/>
              </a:ext>
            </a:extLst>
          </p:cNvPr>
          <p:cNvSpPr>
            <a:spLocks noGrp="1"/>
          </p:cNvSpPr>
          <p:nvPr>
            <p:ph type="title"/>
          </p:nvPr>
        </p:nvSpPr>
        <p:spPr/>
        <p:txBody>
          <a:bodyPr/>
          <a:lstStyle/>
          <a:p>
            <a:r>
              <a:rPr lang="zh-CN" altLang="en-US" dirty="0"/>
              <a:t>视频信息数据化</a:t>
            </a:r>
          </a:p>
        </p:txBody>
      </p:sp>
      <p:sp>
        <p:nvSpPr>
          <p:cNvPr id="4" name="矩形 3">
            <a:extLst>
              <a:ext uri="{FF2B5EF4-FFF2-40B4-BE49-F238E27FC236}">
                <a16:creationId xmlns:a16="http://schemas.microsoft.com/office/drawing/2014/main" id="{102A3C93-354F-4D63-BD45-0C733622EFE4}"/>
              </a:ext>
            </a:extLst>
          </p:cNvPr>
          <p:cNvSpPr/>
          <p:nvPr/>
        </p:nvSpPr>
        <p:spPr>
          <a:xfrm>
            <a:off x="667547" y="2068784"/>
            <a:ext cx="2184983" cy="5320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自动化</a:t>
            </a:r>
          </a:p>
        </p:txBody>
      </p:sp>
      <p:sp>
        <p:nvSpPr>
          <p:cNvPr id="5" name="矩形 4">
            <a:extLst>
              <a:ext uri="{FF2B5EF4-FFF2-40B4-BE49-F238E27FC236}">
                <a16:creationId xmlns:a16="http://schemas.microsoft.com/office/drawing/2014/main" id="{C21F8E9E-1287-473A-A23A-885A527D630F}"/>
              </a:ext>
            </a:extLst>
          </p:cNvPr>
          <p:cNvSpPr/>
          <p:nvPr/>
        </p:nvSpPr>
        <p:spPr>
          <a:xfrm>
            <a:off x="4323614" y="2057943"/>
            <a:ext cx="2532668" cy="532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在线化</a:t>
            </a:r>
          </a:p>
        </p:txBody>
      </p:sp>
      <p:sp>
        <p:nvSpPr>
          <p:cNvPr id="6" name="矩形 5">
            <a:extLst>
              <a:ext uri="{FF2B5EF4-FFF2-40B4-BE49-F238E27FC236}">
                <a16:creationId xmlns:a16="http://schemas.microsoft.com/office/drawing/2014/main" id="{727054F1-BC3C-4F4F-B31F-47CF480A13D9}"/>
              </a:ext>
            </a:extLst>
          </p:cNvPr>
          <p:cNvSpPr/>
          <p:nvPr/>
        </p:nvSpPr>
        <p:spPr>
          <a:xfrm>
            <a:off x="8672729" y="2068784"/>
            <a:ext cx="2532669" cy="5320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智能化</a:t>
            </a:r>
          </a:p>
        </p:txBody>
      </p:sp>
      <p:sp>
        <p:nvSpPr>
          <p:cNvPr id="7" name="文本框 6">
            <a:extLst>
              <a:ext uri="{FF2B5EF4-FFF2-40B4-BE49-F238E27FC236}">
                <a16:creationId xmlns:a16="http://schemas.microsoft.com/office/drawing/2014/main" id="{805C4D5D-2627-4E2D-AA40-6AF9B4CF245C}"/>
              </a:ext>
            </a:extLst>
          </p:cNvPr>
          <p:cNvSpPr txBox="1"/>
          <p:nvPr/>
        </p:nvSpPr>
        <p:spPr>
          <a:xfrm>
            <a:off x="1162879" y="3747052"/>
            <a:ext cx="204610" cy="369332"/>
          </a:xfrm>
          <a:prstGeom prst="rect">
            <a:avLst/>
          </a:prstGeom>
          <a:no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58B12212-31BC-4B6E-B058-C63D524958DD}"/>
              </a:ext>
            </a:extLst>
          </p:cNvPr>
          <p:cNvSpPr txBox="1"/>
          <p:nvPr/>
        </p:nvSpPr>
        <p:spPr>
          <a:xfrm>
            <a:off x="840679" y="3278041"/>
            <a:ext cx="1338828" cy="646331"/>
          </a:xfrm>
          <a:prstGeom prst="rect">
            <a:avLst/>
          </a:prstGeom>
          <a:noFill/>
        </p:spPr>
        <p:txBody>
          <a:bodyPr wrap="none" rtlCol="0">
            <a:spAutoFit/>
          </a:bodyPr>
          <a:lstStyle/>
          <a:p>
            <a:r>
              <a:rPr lang="zh-CN" altLang="en-US" dirty="0"/>
              <a:t>机械计算机</a:t>
            </a:r>
            <a:endParaRPr lang="en-US" altLang="zh-CN" dirty="0"/>
          </a:p>
          <a:p>
            <a:r>
              <a:rPr lang="zh-CN" altLang="en-US" dirty="0"/>
              <a:t>电子计算机</a:t>
            </a:r>
          </a:p>
        </p:txBody>
      </p:sp>
      <p:sp>
        <p:nvSpPr>
          <p:cNvPr id="9" name="文本框 8">
            <a:extLst>
              <a:ext uri="{FF2B5EF4-FFF2-40B4-BE49-F238E27FC236}">
                <a16:creationId xmlns:a16="http://schemas.microsoft.com/office/drawing/2014/main" id="{41AF9F61-CE66-4B69-A4EF-BDF85B530C6F}"/>
              </a:ext>
            </a:extLst>
          </p:cNvPr>
          <p:cNvSpPr txBox="1"/>
          <p:nvPr/>
        </p:nvSpPr>
        <p:spPr>
          <a:xfrm>
            <a:off x="4323614" y="3265508"/>
            <a:ext cx="2662908" cy="1200329"/>
          </a:xfrm>
          <a:prstGeom prst="rect">
            <a:avLst/>
          </a:prstGeom>
          <a:noFill/>
        </p:spPr>
        <p:txBody>
          <a:bodyPr wrap="none" rtlCol="0">
            <a:spAutoFit/>
          </a:bodyPr>
          <a:lstStyle/>
          <a:p>
            <a:r>
              <a:rPr lang="zh-CN" altLang="en-US" dirty="0"/>
              <a:t>互联网</a:t>
            </a:r>
            <a:endParaRPr lang="en-US" altLang="zh-CN" dirty="0"/>
          </a:p>
          <a:p>
            <a:r>
              <a:rPr lang="zh-CN" altLang="en-US" dirty="0"/>
              <a:t>采集数据</a:t>
            </a:r>
            <a:r>
              <a:rPr lang="en-US" altLang="zh-CN" dirty="0"/>
              <a:t>(</a:t>
            </a:r>
            <a:r>
              <a:rPr lang="zh-CN" altLang="en-US" dirty="0"/>
              <a:t>传感器，芯片</a:t>
            </a:r>
            <a:r>
              <a:rPr lang="en-US" altLang="zh-CN" dirty="0"/>
              <a:t>)</a:t>
            </a:r>
          </a:p>
          <a:p>
            <a:endParaRPr lang="en-US" altLang="zh-CN" dirty="0"/>
          </a:p>
          <a:p>
            <a:endParaRPr lang="zh-CN" altLang="en-US" dirty="0"/>
          </a:p>
        </p:txBody>
      </p:sp>
      <p:sp>
        <p:nvSpPr>
          <p:cNvPr id="10" name="文本框 9">
            <a:extLst>
              <a:ext uri="{FF2B5EF4-FFF2-40B4-BE49-F238E27FC236}">
                <a16:creationId xmlns:a16="http://schemas.microsoft.com/office/drawing/2014/main" id="{ED678992-C7F7-41B5-BA08-9732D616A634}"/>
              </a:ext>
            </a:extLst>
          </p:cNvPr>
          <p:cNvSpPr txBox="1"/>
          <p:nvPr/>
        </p:nvSpPr>
        <p:spPr>
          <a:xfrm>
            <a:off x="8542490" y="3193054"/>
            <a:ext cx="2492990" cy="646331"/>
          </a:xfrm>
          <a:prstGeom prst="rect">
            <a:avLst/>
          </a:prstGeom>
          <a:noFill/>
        </p:spPr>
        <p:txBody>
          <a:bodyPr wrap="none" rtlCol="0">
            <a:spAutoFit/>
          </a:bodyPr>
          <a:lstStyle/>
          <a:p>
            <a:r>
              <a:rPr lang="zh-CN" altLang="en-US" dirty="0"/>
              <a:t>数据开始大量连接流动</a:t>
            </a:r>
            <a:endParaRPr lang="en-US" altLang="zh-CN" dirty="0"/>
          </a:p>
          <a:p>
            <a:r>
              <a:rPr lang="zh-CN" altLang="en-US" dirty="0"/>
              <a:t>大量数据制造和消费</a:t>
            </a:r>
            <a:r>
              <a:rPr lang="en-US" altLang="zh-CN" dirty="0"/>
              <a:t> </a:t>
            </a:r>
            <a:endParaRPr lang="zh-CN" altLang="en-US" dirty="0"/>
          </a:p>
        </p:txBody>
      </p:sp>
      <p:cxnSp>
        <p:nvCxnSpPr>
          <p:cNvPr id="12" name="直接箭头连接符 11">
            <a:extLst>
              <a:ext uri="{FF2B5EF4-FFF2-40B4-BE49-F238E27FC236}">
                <a16:creationId xmlns:a16="http://schemas.microsoft.com/office/drawing/2014/main" id="{7A4E00A4-9ED7-4A25-B9BA-4D2D3E8C9A3B}"/>
              </a:ext>
            </a:extLst>
          </p:cNvPr>
          <p:cNvCxnSpPr/>
          <p:nvPr/>
        </p:nvCxnSpPr>
        <p:spPr>
          <a:xfrm>
            <a:off x="6986522" y="3516219"/>
            <a:ext cx="141241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3" name="文本框 12">
            <a:extLst>
              <a:ext uri="{FF2B5EF4-FFF2-40B4-BE49-F238E27FC236}">
                <a16:creationId xmlns:a16="http://schemas.microsoft.com/office/drawing/2014/main" id="{E15DB8C4-87CE-427A-8F24-8B580991A450}"/>
              </a:ext>
            </a:extLst>
          </p:cNvPr>
          <p:cNvSpPr txBox="1"/>
          <p:nvPr/>
        </p:nvSpPr>
        <p:spPr>
          <a:xfrm>
            <a:off x="7023313" y="2736502"/>
            <a:ext cx="1338828" cy="646331"/>
          </a:xfrm>
          <a:prstGeom prst="rect">
            <a:avLst/>
          </a:prstGeom>
          <a:noFill/>
        </p:spPr>
        <p:txBody>
          <a:bodyPr wrap="none" rtlCol="0">
            <a:spAutoFit/>
          </a:bodyPr>
          <a:lstStyle/>
          <a:p>
            <a:r>
              <a:rPr lang="zh-CN" altLang="en-US" b="1" dirty="0"/>
              <a:t>足够便宜，</a:t>
            </a:r>
            <a:endParaRPr lang="en-US" altLang="zh-CN" b="1" dirty="0"/>
          </a:p>
          <a:p>
            <a:r>
              <a:rPr lang="zh-CN" altLang="en-US" b="1" dirty="0"/>
              <a:t>足够方便</a:t>
            </a:r>
          </a:p>
        </p:txBody>
      </p:sp>
      <p:cxnSp>
        <p:nvCxnSpPr>
          <p:cNvPr id="14" name="直接箭头连接符 13">
            <a:extLst>
              <a:ext uri="{FF2B5EF4-FFF2-40B4-BE49-F238E27FC236}">
                <a16:creationId xmlns:a16="http://schemas.microsoft.com/office/drawing/2014/main" id="{40D73A28-3964-4CE2-B960-02DCC183B673}"/>
              </a:ext>
            </a:extLst>
          </p:cNvPr>
          <p:cNvCxnSpPr/>
          <p:nvPr/>
        </p:nvCxnSpPr>
        <p:spPr>
          <a:xfrm>
            <a:off x="2656497" y="3597963"/>
            <a:ext cx="141241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5" name="文本框 14">
            <a:extLst>
              <a:ext uri="{FF2B5EF4-FFF2-40B4-BE49-F238E27FC236}">
                <a16:creationId xmlns:a16="http://schemas.microsoft.com/office/drawing/2014/main" id="{65D66480-118F-4E50-8333-4200DE0FAF70}"/>
              </a:ext>
            </a:extLst>
          </p:cNvPr>
          <p:cNvSpPr txBox="1"/>
          <p:nvPr/>
        </p:nvSpPr>
        <p:spPr>
          <a:xfrm>
            <a:off x="2582146" y="3059668"/>
            <a:ext cx="1338828" cy="369332"/>
          </a:xfrm>
          <a:prstGeom prst="rect">
            <a:avLst/>
          </a:prstGeom>
          <a:noFill/>
        </p:spPr>
        <p:txBody>
          <a:bodyPr wrap="none" rtlCol="0">
            <a:spAutoFit/>
          </a:bodyPr>
          <a:lstStyle/>
          <a:p>
            <a:r>
              <a:rPr lang="zh-CN" altLang="en-US" dirty="0"/>
              <a:t>连接的需求</a:t>
            </a:r>
          </a:p>
        </p:txBody>
      </p:sp>
      <p:pic>
        <p:nvPicPr>
          <p:cNvPr id="5122" name="Picture 2">
            <a:extLst>
              <a:ext uri="{FF2B5EF4-FFF2-40B4-BE49-F238E27FC236}">
                <a16:creationId xmlns:a16="http://schemas.microsoft.com/office/drawing/2014/main" id="{D9FE3610-8BC9-4204-B832-84BE9696B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8135" y="4359344"/>
            <a:ext cx="722939" cy="722939"/>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a:extLst>
              <a:ext uri="{FF2B5EF4-FFF2-40B4-BE49-F238E27FC236}">
                <a16:creationId xmlns:a16="http://schemas.microsoft.com/office/drawing/2014/main" id="{0585E1D0-9A89-44CE-8916-0CD37CD20A21}"/>
              </a:ext>
            </a:extLst>
          </p:cNvPr>
          <p:cNvPicPr>
            <a:picLocks noChangeAspect="1"/>
          </p:cNvPicPr>
          <p:nvPr/>
        </p:nvPicPr>
        <p:blipFill>
          <a:blip r:embed="rId3"/>
          <a:stretch>
            <a:fillRect/>
          </a:stretch>
        </p:blipFill>
        <p:spPr>
          <a:xfrm>
            <a:off x="8865520" y="4359344"/>
            <a:ext cx="844303" cy="760721"/>
          </a:xfrm>
          <a:prstGeom prst="rect">
            <a:avLst/>
          </a:prstGeom>
        </p:spPr>
      </p:pic>
      <p:pic>
        <p:nvPicPr>
          <p:cNvPr id="17" name="图片 16">
            <a:extLst>
              <a:ext uri="{FF2B5EF4-FFF2-40B4-BE49-F238E27FC236}">
                <a16:creationId xmlns:a16="http://schemas.microsoft.com/office/drawing/2014/main" id="{A51348E8-C1F3-4E4A-9395-7E4F593F02B9}"/>
              </a:ext>
            </a:extLst>
          </p:cNvPr>
          <p:cNvPicPr>
            <a:picLocks noChangeAspect="1"/>
          </p:cNvPicPr>
          <p:nvPr/>
        </p:nvPicPr>
        <p:blipFill>
          <a:blip r:embed="rId4"/>
          <a:stretch>
            <a:fillRect/>
          </a:stretch>
        </p:blipFill>
        <p:spPr>
          <a:xfrm>
            <a:off x="4416037" y="4465837"/>
            <a:ext cx="1152381" cy="714286"/>
          </a:xfrm>
          <a:prstGeom prst="rect">
            <a:avLst/>
          </a:prstGeom>
        </p:spPr>
      </p:pic>
      <p:pic>
        <p:nvPicPr>
          <p:cNvPr id="5124" name="Picture 4">
            <a:extLst>
              <a:ext uri="{FF2B5EF4-FFF2-40B4-BE49-F238E27FC236}">
                <a16:creationId xmlns:a16="http://schemas.microsoft.com/office/drawing/2014/main" id="{7F5E96CA-036D-4DE4-BA5E-8E818FADFE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4250" y="4399984"/>
            <a:ext cx="844303" cy="84599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837506C1-6FAA-474A-B884-6FFFAE40F5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0948" y="4371582"/>
            <a:ext cx="1227072" cy="736243"/>
          </a:xfrm>
          <a:prstGeom prst="rect">
            <a:avLst/>
          </a:prstGeom>
          <a:noFill/>
          <a:extLst>
            <a:ext uri="{909E8E84-426E-40DD-AFC4-6F175D3DCCD1}">
              <a14:hiddenFill xmlns:a14="http://schemas.microsoft.com/office/drawing/2010/main">
                <a:solidFill>
                  <a:srgbClr val="FFFFFF"/>
                </a:solidFill>
              </a14:hiddenFill>
            </a:ext>
          </a:extLst>
        </p:spPr>
      </p:pic>
      <p:pic>
        <p:nvPicPr>
          <p:cNvPr id="16" name="图片 15">
            <a:extLst>
              <a:ext uri="{FF2B5EF4-FFF2-40B4-BE49-F238E27FC236}">
                <a16:creationId xmlns:a16="http://schemas.microsoft.com/office/drawing/2014/main" id="{AA5DBA5A-E2D4-43F2-98EF-C1AA3A832ED1}"/>
              </a:ext>
            </a:extLst>
          </p:cNvPr>
          <p:cNvPicPr>
            <a:picLocks noChangeAspect="1"/>
          </p:cNvPicPr>
          <p:nvPr/>
        </p:nvPicPr>
        <p:blipFill>
          <a:blip r:embed="rId7"/>
          <a:stretch>
            <a:fillRect/>
          </a:stretch>
        </p:blipFill>
        <p:spPr>
          <a:xfrm>
            <a:off x="8985242" y="5412163"/>
            <a:ext cx="604858" cy="604858"/>
          </a:xfrm>
          <a:prstGeom prst="rect">
            <a:avLst/>
          </a:prstGeom>
        </p:spPr>
      </p:pic>
    </p:spTree>
    <p:extLst>
      <p:ext uri="{BB962C8B-B14F-4D97-AF65-F5344CB8AC3E}">
        <p14:creationId xmlns:p14="http://schemas.microsoft.com/office/powerpoint/2010/main" val="1151240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5DE1F3F-4A1C-44A0-9473-48B33AB61BDB}"/>
              </a:ext>
            </a:extLst>
          </p:cNvPr>
          <p:cNvPicPr>
            <a:picLocks noChangeAspect="1"/>
          </p:cNvPicPr>
          <p:nvPr/>
        </p:nvPicPr>
        <p:blipFill>
          <a:blip r:embed="rId2"/>
          <a:stretch>
            <a:fillRect/>
          </a:stretch>
        </p:blipFill>
        <p:spPr>
          <a:xfrm>
            <a:off x="1765852" y="158994"/>
            <a:ext cx="7866667" cy="3400000"/>
          </a:xfrm>
          <a:prstGeom prst="rect">
            <a:avLst/>
          </a:prstGeom>
        </p:spPr>
      </p:pic>
      <p:pic>
        <p:nvPicPr>
          <p:cNvPr id="4" name="图片 3">
            <a:extLst>
              <a:ext uri="{FF2B5EF4-FFF2-40B4-BE49-F238E27FC236}">
                <a16:creationId xmlns:a16="http://schemas.microsoft.com/office/drawing/2014/main" id="{3D7613FF-865B-4DF1-A1E4-9342995CAB0E}"/>
              </a:ext>
            </a:extLst>
          </p:cNvPr>
          <p:cNvPicPr>
            <a:picLocks noChangeAspect="1"/>
          </p:cNvPicPr>
          <p:nvPr/>
        </p:nvPicPr>
        <p:blipFill>
          <a:blip r:embed="rId3"/>
          <a:stretch>
            <a:fillRect/>
          </a:stretch>
        </p:blipFill>
        <p:spPr>
          <a:xfrm>
            <a:off x="3769861" y="3636631"/>
            <a:ext cx="3323809" cy="3133333"/>
          </a:xfrm>
          <a:prstGeom prst="rect">
            <a:avLst/>
          </a:prstGeom>
        </p:spPr>
      </p:pic>
    </p:spTree>
    <p:extLst>
      <p:ext uri="{BB962C8B-B14F-4D97-AF65-F5344CB8AC3E}">
        <p14:creationId xmlns:p14="http://schemas.microsoft.com/office/powerpoint/2010/main" val="2061678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AE4CB-EDE3-4EB8-BE67-909667C89199}"/>
              </a:ext>
            </a:extLst>
          </p:cNvPr>
          <p:cNvSpPr>
            <a:spLocks noGrp="1"/>
          </p:cNvSpPr>
          <p:nvPr>
            <p:ph type="title"/>
          </p:nvPr>
        </p:nvSpPr>
        <p:spPr/>
        <p:txBody>
          <a:bodyPr/>
          <a:lstStyle/>
          <a:p>
            <a:r>
              <a:rPr lang="zh-CN" altLang="en-US"/>
              <a:t>商品和服务信息</a:t>
            </a:r>
            <a:r>
              <a:rPr lang="zh-CN" altLang="en-US" dirty="0"/>
              <a:t>数据化</a:t>
            </a:r>
          </a:p>
        </p:txBody>
      </p:sp>
      <p:sp>
        <p:nvSpPr>
          <p:cNvPr id="4" name="矩形 3">
            <a:extLst>
              <a:ext uri="{FF2B5EF4-FFF2-40B4-BE49-F238E27FC236}">
                <a16:creationId xmlns:a16="http://schemas.microsoft.com/office/drawing/2014/main" id="{102A3C93-354F-4D63-BD45-0C733622EFE4}"/>
              </a:ext>
            </a:extLst>
          </p:cNvPr>
          <p:cNvSpPr/>
          <p:nvPr/>
        </p:nvSpPr>
        <p:spPr>
          <a:xfrm>
            <a:off x="667547" y="2068784"/>
            <a:ext cx="2184983" cy="5320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自动化</a:t>
            </a:r>
          </a:p>
        </p:txBody>
      </p:sp>
      <p:sp>
        <p:nvSpPr>
          <p:cNvPr id="5" name="矩形 4">
            <a:extLst>
              <a:ext uri="{FF2B5EF4-FFF2-40B4-BE49-F238E27FC236}">
                <a16:creationId xmlns:a16="http://schemas.microsoft.com/office/drawing/2014/main" id="{C21F8E9E-1287-473A-A23A-885A527D630F}"/>
              </a:ext>
            </a:extLst>
          </p:cNvPr>
          <p:cNvSpPr/>
          <p:nvPr/>
        </p:nvSpPr>
        <p:spPr>
          <a:xfrm>
            <a:off x="4323614" y="2057943"/>
            <a:ext cx="2532668" cy="532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在线化</a:t>
            </a:r>
          </a:p>
        </p:txBody>
      </p:sp>
      <p:sp>
        <p:nvSpPr>
          <p:cNvPr id="6" name="矩形 5">
            <a:extLst>
              <a:ext uri="{FF2B5EF4-FFF2-40B4-BE49-F238E27FC236}">
                <a16:creationId xmlns:a16="http://schemas.microsoft.com/office/drawing/2014/main" id="{727054F1-BC3C-4F4F-B31F-47CF480A13D9}"/>
              </a:ext>
            </a:extLst>
          </p:cNvPr>
          <p:cNvSpPr/>
          <p:nvPr/>
        </p:nvSpPr>
        <p:spPr>
          <a:xfrm>
            <a:off x="8672729" y="2068784"/>
            <a:ext cx="2532669" cy="5320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智能化</a:t>
            </a:r>
          </a:p>
        </p:txBody>
      </p:sp>
      <p:sp>
        <p:nvSpPr>
          <p:cNvPr id="7" name="文本框 6">
            <a:extLst>
              <a:ext uri="{FF2B5EF4-FFF2-40B4-BE49-F238E27FC236}">
                <a16:creationId xmlns:a16="http://schemas.microsoft.com/office/drawing/2014/main" id="{805C4D5D-2627-4E2D-AA40-6AF9B4CF245C}"/>
              </a:ext>
            </a:extLst>
          </p:cNvPr>
          <p:cNvSpPr txBox="1"/>
          <p:nvPr/>
        </p:nvSpPr>
        <p:spPr>
          <a:xfrm>
            <a:off x="1162879" y="3747052"/>
            <a:ext cx="204610" cy="369332"/>
          </a:xfrm>
          <a:prstGeom prst="rect">
            <a:avLst/>
          </a:prstGeom>
          <a:no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58B12212-31BC-4B6E-B058-C63D524958DD}"/>
              </a:ext>
            </a:extLst>
          </p:cNvPr>
          <p:cNvSpPr txBox="1"/>
          <p:nvPr/>
        </p:nvSpPr>
        <p:spPr>
          <a:xfrm>
            <a:off x="840679" y="3278041"/>
            <a:ext cx="1338828" cy="646331"/>
          </a:xfrm>
          <a:prstGeom prst="rect">
            <a:avLst/>
          </a:prstGeom>
          <a:noFill/>
        </p:spPr>
        <p:txBody>
          <a:bodyPr wrap="none" rtlCol="0">
            <a:spAutoFit/>
          </a:bodyPr>
          <a:lstStyle/>
          <a:p>
            <a:r>
              <a:rPr lang="zh-CN" altLang="en-US" dirty="0"/>
              <a:t>机械计算机</a:t>
            </a:r>
            <a:endParaRPr lang="en-US" altLang="zh-CN" dirty="0"/>
          </a:p>
          <a:p>
            <a:r>
              <a:rPr lang="zh-CN" altLang="en-US" dirty="0"/>
              <a:t>电子计算机</a:t>
            </a:r>
          </a:p>
        </p:txBody>
      </p:sp>
      <p:sp>
        <p:nvSpPr>
          <p:cNvPr id="9" name="文本框 8">
            <a:extLst>
              <a:ext uri="{FF2B5EF4-FFF2-40B4-BE49-F238E27FC236}">
                <a16:creationId xmlns:a16="http://schemas.microsoft.com/office/drawing/2014/main" id="{41AF9F61-CE66-4B69-A4EF-BDF85B530C6F}"/>
              </a:ext>
            </a:extLst>
          </p:cNvPr>
          <p:cNvSpPr txBox="1"/>
          <p:nvPr/>
        </p:nvSpPr>
        <p:spPr>
          <a:xfrm>
            <a:off x="4323614" y="3265508"/>
            <a:ext cx="2662908" cy="1200329"/>
          </a:xfrm>
          <a:prstGeom prst="rect">
            <a:avLst/>
          </a:prstGeom>
          <a:noFill/>
        </p:spPr>
        <p:txBody>
          <a:bodyPr wrap="none" rtlCol="0">
            <a:spAutoFit/>
          </a:bodyPr>
          <a:lstStyle/>
          <a:p>
            <a:r>
              <a:rPr lang="zh-CN" altLang="en-US" dirty="0"/>
              <a:t>互联网</a:t>
            </a:r>
            <a:endParaRPr lang="en-US" altLang="zh-CN" dirty="0"/>
          </a:p>
          <a:p>
            <a:r>
              <a:rPr lang="zh-CN" altLang="en-US" dirty="0"/>
              <a:t>采集数据</a:t>
            </a:r>
            <a:r>
              <a:rPr lang="en-US" altLang="zh-CN" dirty="0"/>
              <a:t>(</a:t>
            </a:r>
            <a:r>
              <a:rPr lang="zh-CN" altLang="en-US" dirty="0"/>
              <a:t>传感器，芯片</a:t>
            </a:r>
            <a:r>
              <a:rPr lang="en-US" altLang="zh-CN" dirty="0"/>
              <a:t>)</a:t>
            </a:r>
          </a:p>
          <a:p>
            <a:endParaRPr lang="en-US" altLang="zh-CN" dirty="0"/>
          </a:p>
          <a:p>
            <a:endParaRPr lang="zh-CN" altLang="en-US" dirty="0"/>
          </a:p>
        </p:txBody>
      </p:sp>
      <p:sp>
        <p:nvSpPr>
          <p:cNvPr id="10" name="文本框 9">
            <a:extLst>
              <a:ext uri="{FF2B5EF4-FFF2-40B4-BE49-F238E27FC236}">
                <a16:creationId xmlns:a16="http://schemas.microsoft.com/office/drawing/2014/main" id="{ED678992-C7F7-41B5-BA08-9732D616A634}"/>
              </a:ext>
            </a:extLst>
          </p:cNvPr>
          <p:cNvSpPr txBox="1"/>
          <p:nvPr/>
        </p:nvSpPr>
        <p:spPr>
          <a:xfrm>
            <a:off x="8542490" y="3193054"/>
            <a:ext cx="2492990" cy="646331"/>
          </a:xfrm>
          <a:prstGeom prst="rect">
            <a:avLst/>
          </a:prstGeom>
          <a:noFill/>
        </p:spPr>
        <p:txBody>
          <a:bodyPr wrap="none" rtlCol="0">
            <a:spAutoFit/>
          </a:bodyPr>
          <a:lstStyle/>
          <a:p>
            <a:r>
              <a:rPr lang="zh-CN" altLang="en-US" dirty="0"/>
              <a:t>数据开始大量连接流动</a:t>
            </a:r>
            <a:endParaRPr lang="en-US" altLang="zh-CN" dirty="0"/>
          </a:p>
          <a:p>
            <a:r>
              <a:rPr lang="zh-CN" altLang="en-US" dirty="0"/>
              <a:t>大量数据制造和消费</a:t>
            </a:r>
            <a:r>
              <a:rPr lang="en-US" altLang="zh-CN" dirty="0"/>
              <a:t> </a:t>
            </a:r>
            <a:endParaRPr lang="zh-CN" altLang="en-US" dirty="0"/>
          </a:p>
        </p:txBody>
      </p:sp>
      <p:cxnSp>
        <p:nvCxnSpPr>
          <p:cNvPr id="12" name="直接箭头连接符 11">
            <a:extLst>
              <a:ext uri="{FF2B5EF4-FFF2-40B4-BE49-F238E27FC236}">
                <a16:creationId xmlns:a16="http://schemas.microsoft.com/office/drawing/2014/main" id="{7A4E00A4-9ED7-4A25-B9BA-4D2D3E8C9A3B}"/>
              </a:ext>
            </a:extLst>
          </p:cNvPr>
          <p:cNvCxnSpPr/>
          <p:nvPr/>
        </p:nvCxnSpPr>
        <p:spPr>
          <a:xfrm>
            <a:off x="6986522" y="3516219"/>
            <a:ext cx="141241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3" name="文本框 12">
            <a:extLst>
              <a:ext uri="{FF2B5EF4-FFF2-40B4-BE49-F238E27FC236}">
                <a16:creationId xmlns:a16="http://schemas.microsoft.com/office/drawing/2014/main" id="{E15DB8C4-87CE-427A-8F24-8B580991A450}"/>
              </a:ext>
            </a:extLst>
          </p:cNvPr>
          <p:cNvSpPr txBox="1"/>
          <p:nvPr/>
        </p:nvSpPr>
        <p:spPr>
          <a:xfrm>
            <a:off x="7023313" y="2736502"/>
            <a:ext cx="1338828" cy="646331"/>
          </a:xfrm>
          <a:prstGeom prst="rect">
            <a:avLst/>
          </a:prstGeom>
          <a:noFill/>
        </p:spPr>
        <p:txBody>
          <a:bodyPr wrap="none" rtlCol="0">
            <a:spAutoFit/>
          </a:bodyPr>
          <a:lstStyle/>
          <a:p>
            <a:r>
              <a:rPr lang="zh-CN" altLang="en-US" b="1" dirty="0"/>
              <a:t>足够便宜，</a:t>
            </a:r>
            <a:endParaRPr lang="en-US" altLang="zh-CN" b="1" dirty="0"/>
          </a:p>
          <a:p>
            <a:r>
              <a:rPr lang="zh-CN" altLang="en-US" b="1" dirty="0"/>
              <a:t>足够方便</a:t>
            </a:r>
          </a:p>
        </p:txBody>
      </p:sp>
      <p:cxnSp>
        <p:nvCxnSpPr>
          <p:cNvPr id="14" name="直接箭头连接符 13">
            <a:extLst>
              <a:ext uri="{FF2B5EF4-FFF2-40B4-BE49-F238E27FC236}">
                <a16:creationId xmlns:a16="http://schemas.microsoft.com/office/drawing/2014/main" id="{40D73A28-3964-4CE2-B960-02DCC183B673}"/>
              </a:ext>
            </a:extLst>
          </p:cNvPr>
          <p:cNvCxnSpPr/>
          <p:nvPr/>
        </p:nvCxnSpPr>
        <p:spPr>
          <a:xfrm>
            <a:off x="2656497" y="3597963"/>
            <a:ext cx="141241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5" name="文本框 14">
            <a:extLst>
              <a:ext uri="{FF2B5EF4-FFF2-40B4-BE49-F238E27FC236}">
                <a16:creationId xmlns:a16="http://schemas.microsoft.com/office/drawing/2014/main" id="{65D66480-118F-4E50-8333-4200DE0FAF70}"/>
              </a:ext>
            </a:extLst>
          </p:cNvPr>
          <p:cNvSpPr txBox="1"/>
          <p:nvPr/>
        </p:nvSpPr>
        <p:spPr>
          <a:xfrm>
            <a:off x="2582146" y="3059668"/>
            <a:ext cx="1338828" cy="369332"/>
          </a:xfrm>
          <a:prstGeom prst="rect">
            <a:avLst/>
          </a:prstGeom>
          <a:noFill/>
        </p:spPr>
        <p:txBody>
          <a:bodyPr wrap="none" rtlCol="0">
            <a:spAutoFit/>
          </a:bodyPr>
          <a:lstStyle/>
          <a:p>
            <a:r>
              <a:rPr lang="zh-CN" altLang="en-US" dirty="0"/>
              <a:t>连接的需求</a:t>
            </a:r>
          </a:p>
        </p:txBody>
      </p:sp>
      <p:pic>
        <p:nvPicPr>
          <p:cNvPr id="4098" name="Picture 2">
            <a:extLst>
              <a:ext uri="{FF2B5EF4-FFF2-40B4-BE49-F238E27FC236}">
                <a16:creationId xmlns:a16="http://schemas.microsoft.com/office/drawing/2014/main" id="{1F30237C-D80D-416C-ADD6-808F00DCD9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9521" y="4588051"/>
            <a:ext cx="698181" cy="53201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B79ACFD-8ACA-416B-BE1C-1CE168FEB1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3776" y="4311378"/>
            <a:ext cx="919352" cy="70238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1C7E1CB6-524F-4DD7-B4F9-D37AA54F4D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8919" y="4434167"/>
            <a:ext cx="823999" cy="81905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A93470FB-EA48-46B0-9AFF-C252E2875C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5196" y="4259838"/>
            <a:ext cx="919353" cy="919353"/>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8AA46D03-8A73-4D6C-9923-BE45B946C0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68600" y="4409059"/>
            <a:ext cx="848255" cy="869270"/>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a:extLst>
              <a:ext uri="{FF2B5EF4-FFF2-40B4-BE49-F238E27FC236}">
                <a16:creationId xmlns:a16="http://schemas.microsoft.com/office/drawing/2014/main" id="{E5124847-EA49-4BF2-B042-1D4F758FAD95}"/>
              </a:ext>
            </a:extLst>
          </p:cNvPr>
          <p:cNvPicPr>
            <a:picLocks noChangeAspect="1"/>
          </p:cNvPicPr>
          <p:nvPr/>
        </p:nvPicPr>
        <p:blipFill>
          <a:blip r:embed="rId7"/>
          <a:stretch>
            <a:fillRect/>
          </a:stretch>
        </p:blipFill>
        <p:spPr>
          <a:xfrm>
            <a:off x="8773776" y="5394788"/>
            <a:ext cx="1227007" cy="818005"/>
          </a:xfrm>
          <a:prstGeom prst="rect">
            <a:avLst/>
          </a:prstGeom>
        </p:spPr>
      </p:pic>
    </p:spTree>
    <p:extLst>
      <p:ext uri="{BB962C8B-B14F-4D97-AF65-F5344CB8AC3E}">
        <p14:creationId xmlns:p14="http://schemas.microsoft.com/office/powerpoint/2010/main" val="1705142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AE4CB-EDE3-4EB8-BE67-909667C89199}"/>
              </a:ext>
            </a:extLst>
          </p:cNvPr>
          <p:cNvSpPr>
            <a:spLocks noGrp="1"/>
          </p:cNvSpPr>
          <p:nvPr>
            <p:ph type="title"/>
          </p:nvPr>
        </p:nvSpPr>
        <p:spPr/>
        <p:txBody>
          <a:bodyPr/>
          <a:lstStyle/>
          <a:p>
            <a:r>
              <a:rPr lang="zh-CN" altLang="en-US" dirty="0"/>
              <a:t>位置和地图信息数据化</a:t>
            </a:r>
          </a:p>
        </p:txBody>
      </p:sp>
      <p:sp>
        <p:nvSpPr>
          <p:cNvPr id="4" name="矩形 3">
            <a:extLst>
              <a:ext uri="{FF2B5EF4-FFF2-40B4-BE49-F238E27FC236}">
                <a16:creationId xmlns:a16="http://schemas.microsoft.com/office/drawing/2014/main" id="{102A3C93-354F-4D63-BD45-0C733622EFE4}"/>
              </a:ext>
            </a:extLst>
          </p:cNvPr>
          <p:cNvSpPr/>
          <p:nvPr/>
        </p:nvSpPr>
        <p:spPr>
          <a:xfrm>
            <a:off x="667547" y="2068784"/>
            <a:ext cx="2184983" cy="5320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自动化</a:t>
            </a:r>
          </a:p>
        </p:txBody>
      </p:sp>
      <p:sp>
        <p:nvSpPr>
          <p:cNvPr id="5" name="矩形 4">
            <a:extLst>
              <a:ext uri="{FF2B5EF4-FFF2-40B4-BE49-F238E27FC236}">
                <a16:creationId xmlns:a16="http://schemas.microsoft.com/office/drawing/2014/main" id="{C21F8E9E-1287-473A-A23A-885A527D630F}"/>
              </a:ext>
            </a:extLst>
          </p:cNvPr>
          <p:cNvSpPr/>
          <p:nvPr/>
        </p:nvSpPr>
        <p:spPr>
          <a:xfrm>
            <a:off x="4323614" y="2057943"/>
            <a:ext cx="2532668" cy="532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在线化</a:t>
            </a:r>
          </a:p>
        </p:txBody>
      </p:sp>
      <p:sp>
        <p:nvSpPr>
          <p:cNvPr id="6" name="矩形 5">
            <a:extLst>
              <a:ext uri="{FF2B5EF4-FFF2-40B4-BE49-F238E27FC236}">
                <a16:creationId xmlns:a16="http://schemas.microsoft.com/office/drawing/2014/main" id="{727054F1-BC3C-4F4F-B31F-47CF480A13D9}"/>
              </a:ext>
            </a:extLst>
          </p:cNvPr>
          <p:cNvSpPr/>
          <p:nvPr/>
        </p:nvSpPr>
        <p:spPr>
          <a:xfrm>
            <a:off x="8672729" y="2068784"/>
            <a:ext cx="2532669" cy="5320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智能化</a:t>
            </a:r>
          </a:p>
        </p:txBody>
      </p:sp>
      <p:sp>
        <p:nvSpPr>
          <p:cNvPr id="7" name="文本框 6">
            <a:extLst>
              <a:ext uri="{FF2B5EF4-FFF2-40B4-BE49-F238E27FC236}">
                <a16:creationId xmlns:a16="http://schemas.microsoft.com/office/drawing/2014/main" id="{805C4D5D-2627-4E2D-AA40-6AF9B4CF245C}"/>
              </a:ext>
            </a:extLst>
          </p:cNvPr>
          <p:cNvSpPr txBox="1"/>
          <p:nvPr/>
        </p:nvSpPr>
        <p:spPr>
          <a:xfrm>
            <a:off x="1162879" y="3747052"/>
            <a:ext cx="204610" cy="369332"/>
          </a:xfrm>
          <a:prstGeom prst="rect">
            <a:avLst/>
          </a:prstGeom>
          <a:no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58B12212-31BC-4B6E-B058-C63D524958DD}"/>
              </a:ext>
            </a:extLst>
          </p:cNvPr>
          <p:cNvSpPr txBox="1"/>
          <p:nvPr/>
        </p:nvSpPr>
        <p:spPr>
          <a:xfrm>
            <a:off x="840679" y="3278041"/>
            <a:ext cx="1338828" cy="646331"/>
          </a:xfrm>
          <a:prstGeom prst="rect">
            <a:avLst/>
          </a:prstGeom>
          <a:noFill/>
        </p:spPr>
        <p:txBody>
          <a:bodyPr wrap="none" rtlCol="0">
            <a:spAutoFit/>
          </a:bodyPr>
          <a:lstStyle/>
          <a:p>
            <a:r>
              <a:rPr lang="zh-CN" altLang="en-US" dirty="0"/>
              <a:t>机械计算机</a:t>
            </a:r>
            <a:endParaRPr lang="en-US" altLang="zh-CN" dirty="0"/>
          </a:p>
          <a:p>
            <a:r>
              <a:rPr lang="zh-CN" altLang="en-US" dirty="0"/>
              <a:t>电子计算机</a:t>
            </a:r>
          </a:p>
        </p:txBody>
      </p:sp>
      <p:sp>
        <p:nvSpPr>
          <p:cNvPr id="9" name="文本框 8">
            <a:extLst>
              <a:ext uri="{FF2B5EF4-FFF2-40B4-BE49-F238E27FC236}">
                <a16:creationId xmlns:a16="http://schemas.microsoft.com/office/drawing/2014/main" id="{41AF9F61-CE66-4B69-A4EF-BDF85B530C6F}"/>
              </a:ext>
            </a:extLst>
          </p:cNvPr>
          <p:cNvSpPr txBox="1"/>
          <p:nvPr/>
        </p:nvSpPr>
        <p:spPr>
          <a:xfrm>
            <a:off x="4323614" y="3265508"/>
            <a:ext cx="2662908" cy="1200329"/>
          </a:xfrm>
          <a:prstGeom prst="rect">
            <a:avLst/>
          </a:prstGeom>
          <a:noFill/>
        </p:spPr>
        <p:txBody>
          <a:bodyPr wrap="none" rtlCol="0">
            <a:spAutoFit/>
          </a:bodyPr>
          <a:lstStyle/>
          <a:p>
            <a:r>
              <a:rPr lang="zh-CN" altLang="en-US" dirty="0"/>
              <a:t>互联网</a:t>
            </a:r>
            <a:endParaRPr lang="en-US" altLang="zh-CN" dirty="0"/>
          </a:p>
          <a:p>
            <a:r>
              <a:rPr lang="zh-CN" altLang="en-US" dirty="0"/>
              <a:t>采集数据</a:t>
            </a:r>
            <a:r>
              <a:rPr lang="en-US" altLang="zh-CN" dirty="0"/>
              <a:t>(</a:t>
            </a:r>
            <a:r>
              <a:rPr lang="zh-CN" altLang="en-US" dirty="0"/>
              <a:t>传感器，芯片</a:t>
            </a:r>
            <a:r>
              <a:rPr lang="en-US" altLang="zh-CN" dirty="0"/>
              <a:t>)</a:t>
            </a:r>
          </a:p>
          <a:p>
            <a:endParaRPr lang="en-US" altLang="zh-CN" dirty="0"/>
          </a:p>
          <a:p>
            <a:endParaRPr lang="zh-CN" altLang="en-US" dirty="0"/>
          </a:p>
        </p:txBody>
      </p:sp>
      <p:sp>
        <p:nvSpPr>
          <p:cNvPr id="10" name="文本框 9">
            <a:extLst>
              <a:ext uri="{FF2B5EF4-FFF2-40B4-BE49-F238E27FC236}">
                <a16:creationId xmlns:a16="http://schemas.microsoft.com/office/drawing/2014/main" id="{ED678992-C7F7-41B5-BA08-9732D616A634}"/>
              </a:ext>
            </a:extLst>
          </p:cNvPr>
          <p:cNvSpPr txBox="1"/>
          <p:nvPr/>
        </p:nvSpPr>
        <p:spPr>
          <a:xfrm>
            <a:off x="8542490" y="3193054"/>
            <a:ext cx="2492990" cy="646331"/>
          </a:xfrm>
          <a:prstGeom prst="rect">
            <a:avLst/>
          </a:prstGeom>
          <a:noFill/>
        </p:spPr>
        <p:txBody>
          <a:bodyPr wrap="none" rtlCol="0">
            <a:spAutoFit/>
          </a:bodyPr>
          <a:lstStyle/>
          <a:p>
            <a:r>
              <a:rPr lang="zh-CN" altLang="en-US" dirty="0"/>
              <a:t>数据开始大量连接流动</a:t>
            </a:r>
            <a:endParaRPr lang="en-US" altLang="zh-CN" dirty="0"/>
          </a:p>
          <a:p>
            <a:r>
              <a:rPr lang="zh-CN" altLang="en-US" dirty="0"/>
              <a:t>大量数据制造和消费</a:t>
            </a:r>
            <a:r>
              <a:rPr lang="en-US" altLang="zh-CN" dirty="0"/>
              <a:t> </a:t>
            </a:r>
            <a:endParaRPr lang="zh-CN" altLang="en-US" dirty="0"/>
          </a:p>
        </p:txBody>
      </p:sp>
      <p:cxnSp>
        <p:nvCxnSpPr>
          <p:cNvPr id="12" name="直接箭头连接符 11">
            <a:extLst>
              <a:ext uri="{FF2B5EF4-FFF2-40B4-BE49-F238E27FC236}">
                <a16:creationId xmlns:a16="http://schemas.microsoft.com/office/drawing/2014/main" id="{7A4E00A4-9ED7-4A25-B9BA-4D2D3E8C9A3B}"/>
              </a:ext>
            </a:extLst>
          </p:cNvPr>
          <p:cNvCxnSpPr/>
          <p:nvPr/>
        </p:nvCxnSpPr>
        <p:spPr>
          <a:xfrm>
            <a:off x="6986522" y="3516219"/>
            <a:ext cx="141241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3" name="文本框 12">
            <a:extLst>
              <a:ext uri="{FF2B5EF4-FFF2-40B4-BE49-F238E27FC236}">
                <a16:creationId xmlns:a16="http://schemas.microsoft.com/office/drawing/2014/main" id="{E15DB8C4-87CE-427A-8F24-8B580991A450}"/>
              </a:ext>
            </a:extLst>
          </p:cNvPr>
          <p:cNvSpPr txBox="1"/>
          <p:nvPr/>
        </p:nvSpPr>
        <p:spPr>
          <a:xfrm>
            <a:off x="7023313" y="2736502"/>
            <a:ext cx="1338828" cy="646331"/>
          </a:xfrm>
          <a:prstGeom prst="rect">
            <a:avLst/>
          </a:prstGeom>
          <a:noFill/>
        </p:spPr>
        <p:txBody>
          <a:bodyPr wrap="none" rtlCol="0">
            <a:spAutoFit/>
          </a:bodyPr>
          <a:lstStyle/>
          <a:p>
            <a:r>
              <a:rPr lang="zh-CN" altLang="en-US" b="1" dirty="0"/>
              <a:t>足够便宜，</a:t>
            </a:r>
            <a:endParaRPr lang="en-US" altLang="zh-CN" b="1" dirty="0"/>
          </a:p>
          <a:p>
            <a:r>
              <a:rPr lang="zh-CN" altLang="en-US" b="1" dirty="0"/>
              <a:t>足够方便</a:t>
            </a:r>
          </a:p>
        </p:txBody>
      </p:sp>
      <p:cxnSp>
        <p:nvCxnSpPr>
          <p:cNvPr id="14" name="直接箭头连接符 13">
            <a:extLst>
              <a:ext uri="{FF2B5EF4-FFF2-40B4-BE49-F238E27FC236}">
                <a16:creationId xmlns:a16="http://schemas.microsoft.com/office/drawing/2014/main" id="{40D73A28-3964-4CE2-B960-02DCC183B673}"/>
              </a:ext>
            </a:extLst>
          </p:cNvPr>
          <p:cNvCxnSpPr/>
          <p:nvPr/>
        </p:nvCxnSpPr>
        <p:spPr>
          <a:xfrm>
            <a:off x="2656497" y="3597963"/>
            <a:ext cx="141241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5" name="文本框 14">
            <a:extLst>
              <a:ext uri="{FF2B5EF4-FFF2-40B4-BE49-F238E27FC236}">
                <a16:creationId xmlns:a16="http://schemas.microsoft.com/office/drawing/2014/main" id="{65D66480-118F-4E50-8333-4200DE0FAF70}"/>
              </a:ext>
            </a:extLst>
          </p:cNvPr>
          <p:cNvSpPr txBox="1"/>
          <p:nvPr/>
        </p:nvSpPr>
        <p:spPr>
          <a:xfrm>
            <a:off x="2582146" y="3059668"/>
            <a:ext cx="1338828" cy="369332"/>
          </a:xfrm>
          <a:prstGeom prst="rect">
            <a:avLst/>
          </a:prstGeom>
          <a:noFill/>
        </p:spPr>
        <p:txBody>
          <a:bodyPr wrap="none" rtlCol="0">
            <a:spAutoFit/>
          </a:bodyPr>
          <a:lstStyle/>
          <a:p>
            <a:r>
              <a:rPr lang="zh-CN" altLang="en-US" dirty="0"/>
              <a:t>连接的需求</a:t>
            </a:r>
          </a:p>
        </p:txBody>
      </p:sp>
      <p:pic>
        <p:nvPicPr>
          <p:cNvPr id="6146" name="Picture 2">
            <a:extLst>
              <a:ext uri="{FF2B5EF4-FFF2-40B4-BE49-F238E27FC236}">
                <a16:creationId xmlns:a16="http://schemas.microsoft.com/office/drawing/2014/main" id="{D56FC669-9CBD-4C2F-A512-6DD0F26230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2446" y="4312753"/>
            <a:ext cx="899165" cy="899165"/>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a:extLst>
              <a:ext uri="{FF2B5EF4-FFF2-40B4-BE49-F238E27FC236}">
                <a16:creationId xmlns:a16="http://schemas.microsoft.com/office/drawing/2014/main" id="{8F3074FF-0792-44D4-BB74-3C9268DEF1D3}"/>
              </a:ext>
            </a:extLst>
          </p:cNvPr>
          <p:cNvPicPr>
            <a:picLocks noChangeAspect="1"/>
          </p:cNvPicPr>
          <p:nvPr/>
        </p:nvPicPr>
        <p:blipFill>
          <a:blip r:embed="rId3"/>
          <a:stretch>
            <a:fillRect/>
          </a:stretch>
        </p:blipFill>
        <p:spPr>
          <a:xfrm>
            <a:off x="8557257" y="4276884"/>
            <a:ext cx="984815" cy="935034"/>
          </a:xfrm>
          <a:prstGeom prst="rect">
            <a:avLst/>
          </a:prstGeom>
        </p:spPr>
      </p:pic>
      <p:pic>
        <p:nvPicPr>
          <p:cNvPr id="17" name="图片 16">
            <a:extLst>
              <a:ext uri="{FF2B5EF4-FFF2-40B4-BE49-F238E27FC236}">
                <a16:creationId xmlns:a16="http://schemas.microsoft.com/office/drawing/2014/main" id="{1BF8E1C0-DAF4-4813-8654-999571956E64}"/>
              </a:ext>
            </a:extLst>
          </p:cNvPr>
          <p:cNvPicPr>
            <a:picLocks noChangeAspect="1"/>
          </p:cNvPicPr>
          <p:nvPr/>
        </p:nvPicPr>
        <p:blipFill>
          <a:blip r:embed="rId4"/>
          <a:stretch>
            <a:fillRect/>
          </a:stretch>
        </p:blipFill>
        <p:spPr>
          <a:xfrm>
            <a:off x="4678524" y="4284645"/>
            <a:ext cx="1417476" cy="955379"/>
          </a:xfrm>
          <a:prstGeom prst="rect">
            <a:avLst/>
          </a:prstGeom>
        </p:spPr>
      </p:pic>
      <p:pic>
        <p:nvPicPr>
          <p:cNvPr id="6148" name="Picture 4">
            <a:extLst>
              <a:ext uri="{FF2B5EF4-FFF2-40B4-BE49-F238E27FC236}">
                <a16:creationId xmlns:a16="http://schemas.microsoft.com/office/drawing/2014/main" id="{52DF3553-6041-4B99-A8E7-BBEEBD2809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45591" y="5455316"/>
            <a:ext cx="1153342" cy="694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652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AE4CB-EDE3-4EB8-BE67-909667C89199}"/>
              </a:ext>
            </a:extLst>
          </p:cNvPr>
          <p:cNvSpPr>
            <a:spLocks noGrp="1"/>
          </p:cNvSpPr>
          <p:nvPr>
            <p:ph type="title"/>
          </p:nvPr>
        </p:nvSpPr>
        <p:spPr/>
        <p:txBody>
          <a:bodyPr/>
          <a:lstStyle/>
          <a:p>
            <a:r>
              <a:rPr lang="zh-CN" altLang="en-US" dirty="0"/>
              <a:t>房屋信息数据化</a:t>
            </a:r>
          </a:p>
        </p:txBody>
      </p:sp>
      <p:sp>
        <p:nvSpPr>
          <p:cNvPr id="4" name="矩形 3">
            <a:extLst>
              <a:ext uri="{FF2B5EF4-FFF2-40B4-BE49-F238E27FC236}">
                <a16:creationId xmlns:a16="http://schemas.microsoft.com/office/drawing/2014/main" id="{102A3C93-354F-4D63-BD45-0C733622EFE4}"/>
              </a:ext>
            </a:extLst>
          </p:cNvPr>
          <p:cNvSpPr/>
          <p:nvPr/>
        </p:nvSpPr>
        <p:spPr>
          <a:xfrm>
            <a:off x="667547" y="2068784"/>
            <a:ext cx="2184983" cy="5320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自动化</a:t>
            </a:r>
          </a:p>
        </p:txBody>
      </p:sp>
      <p:sp>
        <p:nvSpPr>
          <p:cNvPr id="5" name="矩形 4">
            <a:extLst>
              <a:ext uri="{FF2B5EF4-FFF2-40B4-BE49-F238E27FC236}">
                <a16:creationId xmlns:a16="http://schemas.microsoft.com/office/drawing/2014/main" id="{C21F8E9E-1287-473A-A23A-885A527D630F}"/>
              </a:ext>
            </a:extLst>
          </p:cNvPr>
          <p:cNvSpPr/>
          <p:nvPr/>
        </p:nvSpPr>
        <p:spPr>
          <a:xfrm>
            <a:off x="4323614" y="2057943"/>
            <a:ext cx="2532668" cy="532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在线化</a:t>
            </a:r>
          </a:p>
        </p:txBody>
      </p:sp>
      <p:sp>
        <p:nvSpPr>
          <p:cNvPr id="6" name="矩形 5">
            <a:extLst>
              <a:ext uri="{FF2B5EF4-FFF2-40B4-BE49-F238E27FC236}">
                <a16:creationId xmlns:a16="http://schemas.microsoft.com/office/drawing/2014/main" id="{727054F1-BC3C-4F4F-B31F-47CF480A13D9}"/>
              </a:ext>
            </a:extLst>
          </p:cNvPr>
          <p:cNvSpPr/>
          <p:nvPr/>
        </p:nvSpPr>
        <p:spPr>
          <a:xfrm>
            <a:off x="8672729" y="2068784"/>
            <a:ext cx="2532669" cy="5320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智能化</a:t>
            </a:r>
          </a:p>
        </p:txBody>
      </p:sp>
      <p:sp>
        <p:nvSpPr>
          <p:cNvPr id="7" name="文本框 6">
            <a:extLst>
              <a:ext uri="{FF2B5EF4-FFF2-40B4-BE49-F238E27FC236}">
                <a16:creationId xmlns:a16="http://schemas.microsoft.com/office/drawing/2014/main" id="{805C4D5D-2627-4E2D-AA40-6AF9B4CF245C}"/>
              </a:ext>
            </a:extLst>
          </p:cNvPr>
          <p:cNvSpPr txBox="1"/>
          <p:nvPr/>
        </p:nvSpPr>
        <p:spPr>
          <a:xfrm>
            <a:off x="1162879" y="3747052"/>
            <a:ext cx="204610" cy="369332"/>
          </a:xfrm>
          <a:prstGeom prst="rect">
            <a:avLst/>
          </a:prstGeom>
          <a:no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58B12212-31BC-4B6E-B058-C63D524958DD}"/>
              </a:ext>
            </a:extLst>
          </p:cNvPr>
          <p:cNvSpPr txBox="1"/>
          <p:nvPr/>
        </p:nvSpPr>
        <p:spPr>
          <a:xfrm>
            <a:off x="840679" y="3278041"/>
            <a:ext cx="1338828" cy="646331"/>
          </a:xfrm>
          <a:prstGeom prst="rect">
            <a:avLst/>
          </a:prstGeom>
          <a:noFill/>
        </p:spPr>
        <p:txBody>
          <a:bodyPr wrap="none" rtlCol="0">
            <a:spAutoFit/>
          </a:bodyPr>
          <a:lstStyle/>
          <a:p>
            <a:r>
              <a:rPr lang="zh-CN" altLang="en-US" dirty="0"/>
              <a:t>机械计算机</a:t>
            </a:r>
            <a:endParaRPr lang="en-US" altLang="zh-CN" dirty="0"/>
          </a:p>
          <a:p>
            <a:r>
              <a:rPr lang="zh-CN" altLang="en-US" dirty="0"/>
              <a:t>电子计算机</a:t>
            </a:r>
          </a:p>
        </p:txBody>
      </p:sp>
      <p:sp>
        <p:nvSpPr>
          <p:cNvPr id="9" name="文本框 8">
            <a:extLst>
              <a:ext uri="{FF2B5EF4-FFF2-40B4-BE49-F238E27FC236}">
                <a16:creationId xmlns:a16="http://schemas.microsoft.com/office/drawing/2014/main" id="{41AF9F61-CE66-4B69-A4EF-BDF85B530C6F}"/>
              </a:ext>
            </a:extLst>
          </p:cNvPr>
          <p:cNvSpPr txBox="1"/>
          <p:nvPr/>
        </p:nvSpPr>
        <p:spPr>
          <a:xfrm>
            <a:off x="4323614" y="3265508"/>
            <a:ext cx="2662908" cy="1200329"/>
          </a:xfrm>
          <a:prstGeom prst="rect">
            <a:avLst/>
          </a:prstGeom>
          <a:noFill/>
        </p:spPr>
        <p:txBody>
          <a:bodyPr wrap="none" rtlCol="0">
            <a:spAutoFit/>
          </a:bodyPr>
          <a:lstStyle/>
          <a:p>
            <a:r>
              <a:rPr lang="zh-CN" altLang="en-US" dirty="0"/>
              <a:t>互联网</a:t>
            </a:r>
            <a:endParaRPr lang="en-US" altLang="zh-CN" dirty="0"/>
          </a:p>
          <a:p>
            <a:r>
              <a:rPr lang="zh-CN" altLang="en-US" dirty="0"/>
              <a:t>采集数据</a:t>
            </a:r>
            <a:r>
              <a:rPr lang="en-US" altLang="zh-CN" dirty="0"/>
              <a:t>(</a:t>
            </a:r>
            <a:r>
              <a:rPr lang="zh-CN" altLang="en-US" dirty="0"/>
              <a:t>传感器，芯片</a:t>
            </a:r>
            <a:r>
              <a:rPr lang="en-US" altLang="zh-CN" dirty="0"/>
              <a:t>)</a:t>
            </a:r>
          </a:p>
          <a:p>
            <a:endParaRPr lang="en-US" altLang="zh-CN" dirty="0"/>
          </a:p>
          <a:p>
            <a:endParaRPr lang="zh-CN" altLang="en-US" dirty="0"/>
          </a:p>
        </p:txBody>
      </p:sp>
      <p:sp>
        <p:nvSpPr>
          <p:cNvPr id="10" name="文本框 9">
            <a:extLst>
              <a:ext uri="{FF2B5EF4-FFF2-40B4-BE49-F238E27FC236}">
                <a16:creationId xmlns:a16="http://schemas.microsoft.com/office/drawing/2014/main" id="{ED678992-C7F7-41B5-BA08-9732D616A634}"/>
              </a:ext>
            </a:extLst>
          </p:cNvPr>
          <p:cNvSpPr txBox="1"/>
          <p:nvPr/>
        </p:nvSpPr>
        <p:spPr>
          <a:xfrm>
            <a:off x="8542490" y="3193054"/>
            <a:ext cx="2492990" cy="646331"/>
          </a:xfrm>
          <a:prstGeom prst="rect">
            <a:avLst/>
          </a:prstGeom>
          <a:noFill/>
        </p:spPr>
        <p:txBody>
          <a:bodyPr wrap="none" rtlCol="0">
            <a:spAutoFit/>
          </a:bodyPr>
          <a:lstStyle/>
          <a:p>
            <a:r>
              <a:rPr lang="zh-CN" altLang="en-US" dirty="0"/>
              <a:t>数据开始大量连接流动</a:t>
            </a:r>
            <a:endParaRPr lang="en-US" altLang="zh-CN" dirty="0"/>
          </a:p>
          <a:p>
            <a:r>
              <a:rPr lang="zh-CN" altLang="en-US" dirty="0"/>
              <a:t>大量数据制造和消费</a:t>
            </a:r>
            <a:r>
              <a:rPr lang="en-US" altLang="zh-CN" dirty="0"/>
              <a:t> </a:t>
            </a:r>
            <a:endParaRPr lang="zh-CN" altLang="en-US" dirty="0"/>
          </a:p>
        </p:txBody>
      </p:sp>
      <p:cxnSp>
        <p:nvCxnSpPr>
          <p:cNvPr id="12" name="直接箭头连接符 11">
            <a:extLst>
              <a:ext uri="{FF2B5EF4-FFF2-40B4-BE49-F238E27FC236}">
                <a16:creationId xmlns:a16="http://schemas.microsoft.com/office/drawing/2014/main" id="{7A4E00A4-9ED7-4A25-B9BA-4D2D3E8C9A3B}"/>
              </a:ext>
            </a:extLst>
          </p:cNvPr>
          <p:cNvCxnSpPr/>
          <p:nvPr/>
        </p:nvCxnSpPr>
        <p:spPr>
          <a:xfrm>
            <a:off x="6986522" y="3516219"/>
            <a:ext cx="141241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3" name="文本框 12">
            <a:extLst>
              <a:ext uri="{FF2B5EF4-FFF2-40B4-BE49-F238E27FC236}">
                <a16:creationId xmlns:a16="http://schemas.microsoft.com/office/drawing/2014/main" id="{E15DB8C4-87CE-427A-8F24-8B580991A450}"/>
              </a:ext>
            </a:extLst>
          </p:cNvPr>
          <p:cNvSpPr txBox="1"/>
          <p:nvPr/>
        </p:nvSpPr>
        <p:spPr>
          <a:xfrm>
            <a:off x="7023313" y="2736502"/>
            <a:ext cx="1338828" cy="646331"/>
          </a:xfrm>
          <a:prstGeom prst="rect">
            <a:avLst/>
          </a:prstGeom>
          <a:noFill/>
        </p:spPr>
        <p:txBody>
          <a:bodyPr wrap="none" rtlCol="0">
            <a:spAutoFit/>
          </a:bodyPr>
          <a:lstStyle/>
          <a:p>
            <a:r>
              <a:rPr lang="zh-CN" altLang="en-US" b="1" dirty="0"/>
              <a:t>足够便宜，</a:t>
            </a:r>
            <a:endParaRPr lang="en-US" altLang="zh-CN" b="1" dirty="0"/>
          </a:p>
          <a:p>
            <a:r>
              <a:rPr lang="zh-CN" altLang="en-US" b="1" dirty="0"/>
              <a:t>足够方便</a:t>
            </a:r>
          </a:p>
        </p:txBody>
      </p:sp>
      <p:cxnSp>
        <p:nvCxnSpPr>
          <p:cNvPr id="14" name="直接箭头连接符 13">
            <a:extLst>
              <a:ext uri="{FF2B5EF4-FFF2-40B4-BE49-F238E27FC236}">
                <a16:creationId xmlns:a16="http://schemas.microsoft.com/office/drawing/2014/main" id="{40D73A28-3964-4CE2-B960-02DCC183B673}"/>
              </a:ext>
            </a:extLst>
          </p:cNvPr>
          <p:cNvCxnSpPr/>
          <p:nvPr/>
        </p:nvCxnSpPr>
        <p:spPr>
          <a:xfrm>
            <a:off x="2656497" y="3597963"/>
            <a:ext cx="141241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5" name="文本框 14">
            <a:extLst>
              <a:ext uri="{FF2B5EF4-FFF2-40B4-BE49-F238E27FC236}">
                <a16:creationId xmlns:a16="http://schemas.microsoft.com/office/drawing/2014/main" id="{65D66480-118F-4E50-8333-4200DE0FAF70}"/>
              </a:ext>
            </a:extLst>
          </p:cNvPr>
          <p:cNvSpPr txBox="1"/>
          <p:nvPr/>
        </p:nvSpPr>
        <p:spPr>
          <a:xfrm>
            <a:off x="2582146" y="3059668"/>
            <a:ext cx="1338828" cy="369332"/>
          </a:xfrm>
          <a:prstGeom prst="rect">
            <a:avLst/>
          </a:prstGeom>
          <a:noFill/>
        </p:spPr>
        <p:txBody>
          <a:bodyPr wrap="none" rtlCol="0">
            <a:spAutoFit/>
          </a:bodyPr>
          <a:lstStyle/>
          <a:p>
            <a:r>
              <a:rPr lang="zh-CN" altLang="en-US" dirty="0"/>
              <a:t>连接的需求</a:t>
            </a:r>
          </a:p>
        </p:txBody>
      </p:sp>
      <p:pic>
        <p:nvPicPr>
          <p:cNvPr id="6150" name="Picture 6">
            <a:extLst>
              <a:ext uri="{FF2B5EF4-FFF2-40B4-BE49-F238E27FC236}">
                <a16:creationId xmlns:a16="http://schemas.microsoft.com/office/drawing/2014/main" id="{E349A473-E6DA-4CFD-96D4-AF4673028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1776" y="4245675"/>
            <a:ext cx="1360547" cy="791838"/>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851A914B-3AC3-4B97-8DA6-2071A7FB49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068" y="4228376"/>
            <a:ext cx="809134" cy="809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296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AE4CB-EDE3-4EB8-BE67-909667C89199}"/>
              </a:ext>
            </a:extLst>
          </p:cNvPr>
          <p:cNvSpPr>
            <a:spLocks noGrp="1"/>
          </p:cNvSpPr>
          <p:nvPr>
            <p:ph type="title"/>
          </p:nvPr>
        </p:nvSpPr>
        <p:spPr/>
        <p:txBody>
          <a:bodyPr/>
          <a:lstStyle/>
          <a:p>
            <a:r>
              <a:rPr lang="zh-CN" altLang="en-US" dirty="0"/>
              <a:t>心跳信息数据化</a:t>
            </a:r>
          </a:p>
        </p:txBody>
      </p:sp>
      <p:sp>
        <p:nvSpPr>
          <p:cNvPr id="4" name="矩形 3">
            <a:extLst>
              <a:ext uri="{FF2B5EF4-FFF2-40B4-BE49-F238E27FC236}">
                <a16:creationId xmlns:a16="http://schemas.microsoft.com/office/drawing/2014/main" id="{102A3C93-354F-4D63-BD45-0C733622EFE4}"/>
              </a:ext>
            </a:extLst>
          </p:cNvPr>
          <p:cNvSpPr/>
          <p:nvPr/>
        </p:nvSpPr>
        <p:spPr>
          <a:xfrm>
            <a:off x="667547" y="2068784"/>
            <a:ext cx="2184983" cy="5320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自动化</a:t>
            </a:r>
          </a:p>
        </p:txBody>
      </p:sp>
      <p:sp>
        <p:nvSpPr>
          <p:cNvPr id="5" name="矩形 4">
            <a:extLst>
              <a:ext uri="{FF2B5EF4-FFF2-40B4-BE49-F238E27FC236}">
                <a16:creationId xmlns:a16="http://schemas.microsoft.com/office/drawing/2014/main" id="{C21F8E9E-1287-473A-A23A-885A527D630F}"/>
              </a:ext>
            </a:extLst>
          </p:cNvPr>
          <p:cNvSpPr/>
          <p:nvPr/>
        </p:nvSpPr>
        <p:spPr>
          <a:xfrm>
            <a:off x="4323614" y="2057943"/>
            <a:ext cx="2532668" cy="532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在线化</a:t>
            </a:r>
          </a:p>
        </p:txBody>
      </p:sp>
      <p:sp>
        <p:nvSpPr>
          <p:cNvPr id="6" name="矩形 5">
            <a:extLst>
              <a:ext uri="{FF2B5EF4-FFF2-40B4-BE49-F238E27FC236}">
                <a16:creationId xmlns:a16="http://schemas.microsoft.com/office/drawing/2014/main" id="{727054F1-BC3C-4F4F-B31F-47CF480A13D9}"/>
              </a:ext>
            </a:extLst>
          </p:cNvPr>
          <p:cNvSpPr/>
          <p:nvPr/>
        </p:nvSpPr>
        <p:spPr>
          <a:xfrm>
            <a:off x="8672729" y="2068784"/>
            <a:ext cx="2532669" cy="5320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智能化</a:t>
            </a:r>
          </a:p>
        </p:txBody>
      </p:sp>
      <p:sp>
        <p:nvSpPr>
          <p:cNvPr id="7" name="文本框 6">
            <a:extLst>
              <a:ext uri="{FF2B5EF4-FFF2-40B4-BE49-F238E27FC236}">
                <a16:creationId xmlns:a16="http://schemas.microsoft.com/office/drawing/2014/main" id="{805C4D5D-2627-4E2D-AA40-6AF9B4CF245C}"/>
              </a:ext>
            </a:extLst>
          </p:cNvPr>
          <p:cNvSpPr txBox="1"/>
          <p:nvPr/>
        </p:nvSpPr>
        <p:spPr>
          <a:xfrm>
            <a:off x="1162879" y="3747052"/>
            <a:ext cx="204610" cy="369332"/>
          </a:xfrm>
          <a:prstGeom prst="rect">
            <a:avLst/>
          </a:prstGeom>
          <a:no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58B12212-31BC-4B6E-B058-C63D524958DD}"/>
              </a:ext>
            </a:extLst>
          </p:cNvPr>
          <p:cNvSpPr txBox="1"/>
          <p:nvPr/>
        </p:nvSpPr>
        <p:spPr>
          <a:xfrm>
            <a:off x="840679" y="3278041"/>
            <a:ext cx="1338828" cy="646331"/>
          </a:xfrm>
          <a:prstGeom prst="rect">
            <a:avLst/>
          </a:prstGeom>
          <a:noFill/>
        </p:spPr>
        <p:txBody>
          <a:bodyPr wrap="none" rtlCol="0">
            <a:spAutoFit/>
          </a:bodyPr>
          <a:lstStyle/>
          <a:p>
            <a:r>
              <a:rPr lang="zh-CN" altLang="en-US" dirty="0"/>
              <a:t>机械计算机</a:t>
            </a:r>
            <a:endParaRPr lang="en-US" altLang="zh-CN" dirty="0"/>
          </a:p>
          <a:p>
            <a:r>
              <a:rPr lang="zh-CN" altLang="en-US" dirty="0"/>
              <a:t>电子计算机</a:t>
            </a:r>
          </a:p>
        </p:txBody>
      </p:sp>
      <p:sp>
        <p:nvSpPr>
          <p:cNvPr id="9" name="文本框 8">
            <a:extLst>
              <a:ext uri="{FF2B5EF4-FFF2-40B4-BE49-F238E27FC236}">
                <a16:creationId xmlns:a16="http://schemas.microsoft.com/office/drawing/2014/main" id="{41AF9F61-CE66-4B69-A4EF-BDF85B530C6F}"/>
              </a:ext>
            </a:extLst>
          </p:cNvPr>
          <p:cNvSpPr txBox="1"/>
          <p:nvPr/>
        </p:nvSpPr>
        <p:spPr>
          <a:xfrm>
            <a:off x="4323614" y="3265508"/>
            <a:ext cx="2662908" cy="1200329"/>
          </a:xfrm>
          <a:prstGeom prst="rect">
            <a:avLst/>
          </a:prstGeom>
          <a:noFill/>
        </p:spPr>
        <p:txBody>
          <a:bodyPr wrap="none" rtlCol="0">
            <a:spAutoFit/>
          </a:bodyPr>
          <a:lstStyle/>
          <a:p>
            <a:r>
              <a:rPr lang="zh-CN" altLang="en-US" dirty="0"/>
              <a:t>互联网</a:t>
            </a:r>
            <a:endParaRPr lang="en-US" altLang="zh-CN" dirty="0"/>
          </a:p>
          <a:p>
            <a:r>
              <a:rPr lang="zh-CN" altLang="en-US" dirty="0"/>
              <a:t>采集数据</a:t>
            </a:r>
            <a:r>
              <a:rPr lang="en-US" altLang="zh-CN" dirty="0"/>
              <a:t>(</a:t>
            </a:r>
            <a:r>
              <a:rPr lang="zh-CN" altLang="en-US" dirty="0"/>
              <a:t>传感器，芯片</a:t>
            </a:r>
            <a:r>
              <a:rPr lang="en-US" altLang="zh-CN" dirty="0"/>
              <a:t>)</a:t>
            </a:r>
          </a:p>
          <a:p>
            <a:endParaRPr lang="en-US" altLang="zh-CN" dirty="0"/>
          </a:p>
          <a:p>
            <a:endParaRPr lang="zh-CN" altLang="en-US" dirty="0"/>
          </a:p>
        </p:txBody>
      </p:sp>
      <p:sp>
        <p:nvSpPr>
          <p:cNvPr id="10" name="文本框 9">
            <a:extLst>
              <a:ext uri="{FF2B5EF4-FFF2-40B4-BE49-F238E27FC236}">
                <a16:creationId xmlns:a16="http://schemas.microsoft.com/office/drawing/2014/main" id="{ED678992-C7F7-41B5-BA08-9732D616A634}"/>
              </a:ext>
            </a:extLst>
          </p:cNvPr>
          <p:cNvSpPr txBox="1"/>
          <p:nvPr/>
        </p:nvSpPr>
        <p:spPr>
          <a:xfrm>
            <a:off x="8542490" y="3193054"/>
            <a:ext cx="2492990" cy="646331"/>
          </a:xfrm>
          <a:prstGeom prst="rect">
            <a:avLst/>
          </a:prstGeom>
          <a:noFill/>
        </p:spPr>
        <p:txBody>
          <a:bodyPr wrap="none" rtlCol="0">
            <a:spAutoFit/>
          </a:bodyPr>
          <a:lstStyle/>
          <a:p>
            <a:r>
              <a:rPr lang="zh-CN" altLang="en-US" dirty="0"/>
              <a:t>数据开始大量连接流动</a:t>
            </a:r>
            <a:endParaRPr lang="en-US" altLang="zh-CN" dirty="0"/>
          </a:p>
          <a:p>
            <a:r>
              <a:rPr lang="zh-CN" altLang="en-US" dirty="0"/>
              <a:t>大量数据制造和消费</a:t>
            </a:r>
            <a:r>
              <a:rPr lang="en-US" altLang="zh-CN" dirty="0"/>
              <a:t> </a:t>
            </a:r>
            <a:endParaRPr lang="zh-CN" altLang="en-US" dirty="0"/>
          </a:p>
        </p:txBody>
      </p:sp>
      <p:cxnSp>
        <p:nvCxnSpPr>
          <p:cNvPr id="12" name="直接箭头连接符 11">
            <a:extLst>
              <a:ext uri="{FF2B5EF4-FFF2-40B4-BE49-F238E27FC236}">
                <a16:creationId xmlns:a16="http://schemas.microsoft.com/office/drawing/2014/main" id="{7A4E00A4-9ED7-4A25-B9BA-4D2D3E8C9A3B}"/>
              </a:ext>
            </a:extLst>
          </p:cNvPr>
          <p:cNvCxnSpPr/>
          <p:nvPr/>
        </p:nvCxnSpPr>
        <p:spPr>
          <a:xfrm>
            <a:off x="6986522" y="3516219"/>
            <a:ext cx="141241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3" name="文本框 12">
            <a:extLst>
              <a:ext uri="{FF2B5EF4-FFF2-40B4-BE49-F238E27FC236}">
                <a16:creationId xmlns:a16="http://schemas.microsoft.com/office/drawing/2014/main" id="{E15DB8C4-87CE-427A-8F24-8B580991A450}"/>
              </a:ext>
            </a:extLst>
          </p:cNvPr>
          <p:cNvSpPr txBox="1"/>
          <p:nvPr/>
        </p:nvSpPr>
        <p:spPr>
          <a:xfrm>
            <a:off x="7023313" y="2736502"/>
            <a:ext cx="1338828" cy="646331"/>
          </a:xfrm>
          <a:prstGeom prst="rect">
            <a:avLst/>
          </a:prstGeom>
          <a:noFill/>
        </p:spPr>
        <p:txBody>
          <a:bodyPr wrap="none" rtlCol="0">
            <a:spAutoFit/>
          </a:bodyPr>
          <a:lstStyle/>
          <a:p>
            <a:r>
              <a:rPr lang="zh-CN" altLang="en-US" b="1" dirty="0"/>
              <a:t>足够便宜，</a:t>
            </a:r>
            <a:endParaRPr lang="en-US" altLang="zh-CN" b="1" dirty="0"/>
          </a:p>
          <a:p>
            <a:r>
              <a:rPr lang="zh-CN" altLang="en-US" b="1" dirty="0"/>
              <a:t>足够方便</a:t>
            </a:r>
          </a:p>
        </p:txBody>
      </p:sp>
      <p:cxnSp>
        <p:nvCxnSpPr>
          <p:cNvPr id="14" name="直接箭头连接符 13">
            <a:extLst>
              <a:ext uri="{FF2B5EF4-FFF2-40B4-BE49-F238E27FC236}">
                <a16:creationId xmlns:a16="http://schemas.microsoft.com/office/drawing/2014/main" id="{40D73A28-3964-4CE2-B960-02DCC183B673}"/>
              </a:ext>
            </a:extLst>
          </p:cNvPr>
          <p:cNvCxnSpPr/>
          <p:nvPr/>
        </p:nvCxnSpPr>
        <p:spPr>
          <a:xfrm>
            <a:off x="2656497" y="3597963"/>
            <a:ext cx="141241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5" name="文本框 14">
            <a:extLst>
              <a:ext uri="{FF2B5EF4-FFF2-40B4-BE49-F238E27FC236}">
                <a16:creationId xmlns:a16="http://schemas.microsoft.com/office/drawing/2014/main" id="{65D66480-118F-4E50-8333-4200DE0FAF70}"/>
              </a:ext>
            </a:extLst>
          </p:cNvPr>
          <p:cNvSpPr txBox="1"/>
          <p:nvPr/>
        </p:nvSpPr>
        <p:spPr>
          <a:xfrm>
            <a:off x="2582146" y="3059668"/>
            <a:ext cx="1338828" cy="369332"/>
          </a:xfrm>
          <a:prstGeom prst="rect">
            <a:avLst/>
          </a:prstGeom>
          <a:noFill/>
        </p:spPr>
        <p:txBody>
          <a:bodyPr wrap="none" rtlCol="0">
            <a:spAutoFit/>
          </a:bodyPr>
          <a:lstStyle/>
          <a:p>
            <a:r>
              <a:rPr lang="zh-CN" altLang="en-US" dirty="0"/>
              <a:t>连接的需求</a:t>
            </a:r>
          </a:p>
        </p:txBody>
      </p:sp>
      <p:pic>
        <p:nvPicPr>
          <p:cNvPr id="11" name="图片 10">
            <a:extLst>
              <a:ext uri="{FF2B5EF4-FFF2-40B4-BE49-F238E27FC236}">
                <a16:creationId xmlns:a16="http://schemas.microsoft.com/office/drawing/2014/main" id="{4B8282BD-47BF-43F7-A46E-ED89413878F9}"/>
              </a:ext>
            </a:extLst>
          </p:cNvPr>
          <p:cNvPicPr>
            <a:picLocks noChangeAspect="1"/>
          </p:cNvPicPr>
          <p:nvPr/>
        </p:nvPicPr>
        <p:blipFill>
          <a:blip r:embed="rId2"/>
          <a:stretch>
            <a:fillRect/>
          </a:stretch>
        </p:blipFill>
        <p:spPr>
          <a:xfrm>
            <a:off x="900282" y="4116384"/>
            <a:ext cx="1867364" cy="1400523"/>
          </a:xfrm>
          <a:prstGeom prst="rect">
            <a:avLst/>
          </a:prstGeom>
        </p:spPr>
      </p:pic>
      <p:pic>
        <p:nvPicPr>
          <p:cNvPr id="8194" name="Picture 2">
            <a:extLst>
              <a:ext uri="{FF2B5EF4-FFF2-40B4-BE49-F238E27FC236}">
                <a16:creationId xmlns:a16="http://schemas.microsoft.com/office/drawing/2014/main" id="{667ECA57-44C6-40BA-9FEE-8468A5F33F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2729" y="4116384"/>
            <a:ext cx="1956778" cy="1303214"/>
          </a:xfrm>
          <a:prstGeom prst="rect">
            <a:avLst/>
          </a:prstGeom>
          <a:noFill/>
          <a:extLst>
            <a:ext uri="{909E8E84-426E-40DD-AFC4-6F175D3DCCD1}">
              <a14:hiddenFill xmlns:a14="http://schemas.microsoft.com/office/drawing/2010/main">
                <a:solidFill>
                  <a:srgbClr val="FFFFFF"/>
                </a:solidFill>
              </a14:hiddenFill>
            </a:ext>
          </a:extLst>
        </p:spPr>
      </p:pic>
      <p:pic>
        <p:nvPicPr>
          <p:cNvPr id="19" name="图片 18">
            <a:extLst>
              <a:ext uri="{FF2B5EF4-FFF2-40B4-BE49-F238E27FC236}">
                <a16:creationId xmlns:a16="http://schemas.microsoft.com/office/drawing/2014/main" id="{5541D5CE-EC20-405A-BC27-0E05630D7A19}"/>
              </a:ext>
            </a:extLst>
          </p:cNvPr>
          <p:cNvPicPr>
            <a:picLocks noChangeAspect="1"/>
          </p:cNvPicPr>
          <p:nvPr/>
        </p:nvPicPr>
        <p:blipFill>
          <a:blip r:embed="rId4"/>
          <a:stretch>
            <a:fillRect/>
          </a:stretch>
        </p:blipFill>
        <p:spPr>
          <a:xfrm>
            <a:off x="4782770" y="4165284"/>
            <a:ext cx="1737619" cy="1303214"/>
          </a:xfrm>
          <a:prstGeom prst="rect">
            <a:avLst/>
          </a:prstGeom>
        </p:spPr>
      </p:pic>
    </p:spTree>
    <p:extLst>
      <p:ext uri="{BB962C8B-B14F-4D97-AF65-F5344CB8AC3E}">
        <p14:creationId xmlns:p14="http://schemas.microsoft.com/office/powerpoint/2010/main" val="760251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AE4CB-EDE3-4EB8-BE67-909667C89199}"/>
              </a:ext>
            </a:extLst>
          </p:cNvPr>
          <p:cNvSpPr>
            <a:spLocks noGrp="1"/>
          </p:cNvSpPr>
          <p:nvPr>
            <p:ph type="title"/>
          </p:nvPr>
        </p:nvSpPr>
        <p:spPr/>
        <p:txBody>
          <a:bodyPr/>
          <a:lstStyle/>
          <a:p>
            <a:r>
              <a:rPr lang="zh-CN" altLang="en-US" dirty="0"/>
              <a:t>更多的传感器和数据化 </a:t>
            </a:r>
            <a:r>
              <a:rPr lang="en-US" altLang="zh-CN" dirty="0"/>
              <a:t>(IOT)</a:t>
            </a:r>
            <a:endParaRPr lang="zh-CN" altLang="en-US" dirty="0"/>
          </a:p>
        </p:txBody>
      </p:sp>
      <p:sp>
        <p:nvSpPr>
          <p:cNvPr id="4" name="矩形 3">
            <a:extLst>
              <a:ext uri="{FF2B5EF4-FFF2-40B4-BE49-F238E27FC236}">
                <a16:creationId xmlns:a16="http://schemas.microsoft.com/office/drawing/2014/main" id="{102A3C93-354F-4D63-BD45-0C733622EFE4}"/>
              </a:ext>
            </a:extLst>
          </p:cNvPr>
          <p:cNvSpPr/>
          <p:nvPr/>
        </p:nvSpPr>
        <p:spPr>
          <a:xfrm>
            <a:off x="667547" y="2068784"/>
            <a:ext cx="2184983" cy="5320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自动化</a:t>
            </a:r>
          </a:p>
        </p:txBody>
      </p:sp>
      <p:sp>
        <p:nvSpPr>
          <p:cNvPr id="5" name="矩形 4">
            <a:extLst>
              <a:ext uri="{FF2B5EF4-FFF2-40B4-BE49-F238E27FC236}">
                <a16:creationId xmlns:a16="http://schemas.microsoft.com/office/drawing/2014/main" id="{C21F8E9E-1287-473A-A23A-885A527D630F}"/>
              </a:ext>
            </a:extLst>
          </p:cNvPr>
          <p:cNvSpPr/>
          <p:nvPr/>
        </p:nvSpPr>
        <p:spPr>
          <a:xfrm>
            <a:off x="4323614" y="2057943"/>
            <a:ext cx="2532668" cy="532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在线化</a:t>
            </a:r>
          </a:p>
        </p:txBody>
      </p:sp>
      <p:sp>
        <p:nvSpPr>
          <p:cNvPr id="6" name="矩形 5">
            <a:extLst>
              <a:ext uri="{FF2B5EF4-FFF2-40B4-BE49-F238E27FC236}">
                <a16:creationId xmlns:a16="http://schemas.microsoft.com/office/drawing/2014/main" id="{727054F1-BC3C-4F4F-B31F-47CF480A13D9}"/>
              </a:ext>
            </a:extLst>
          </p:cNvPr>
          <p:cNvSpPr/>
          <p:nvPr/>
        </p:nvSpPr>
        <p:spPr>
          <a:xfrm>
            <a:off x="8672729" y="2068784"/>
            <a:ext cx="2532669" cy="5320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智能化</a:t>
            </a:r>
          </a:p>
        </p:txBody>
      </p:sp>
      <p:sp>
        <p:nvSpPr>
          <p:cNvPr id="7" name="文本框 6">
            <a:extLst>
              <a:ext uri="{FF2B5EF4-FFF2-40B4-BE49-F238E27FC236}">
                <a16:creationId xmlns:a16="http://schemas.microsoft.com/office/drawing/2014/main" id="{805C4D5D-2627-4E2D-AA40-6AF9B4CF245C}"/>
              </a:ext>
            </a:extLst>
          </p:cNvPr>
          <p:cNvSpPr txBox="1"/>
          <p:nvPr/>
        </p:nvSpPr>
        <p:spPr>
          <a:xfrm>
            <a:off x="1162879" y="3747052"/>
            <a:ext cx="204610" cy="369332"/>
          </a:xfrm>
          <a:prstGeom prst="rect">
            <a:avLst/>
          </a:prstGeom>
          <a:no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58B12212-31BC-4B6E-B058-C63D524958DD}"/>
              </a:ext>
            </a:extLst>
          </p:cNvPr>
          <p:cNvSpPr txBox="1"/>
          <p:nvPr/>
        </p:nvSpPr>
        <p:spPr>
          <a:xfrm>
            <a:off x="840679" y="3278041"/>
            <a:ext cx="1338828" cy="646331"/>
          </a:xfrm>
          <a:prstGeom prst="rect">
            <a:avLst/>
          </a:prstGeom>
          <a:noFill/>
        </p:spPr>
        <p:txBody>
          <a:bodyPr wrap="none" rtlCol="0">
            <a:spAutoFit/>
          </a:bodyPr>
          <a:lstStyle/>
          <a:p>
            <a:r>
              <a:rPr lang="zh-CN" altLang="en-US" dirty="0"/>
              <a:t>机械计算机</a:t>
            </a:r>
            <a:endParaRPr lang="en-US" altLang="zh-CN" dirty="0"/>
          </a:p>
          <a:p>
            <a:r>
              <a:rPr lang="zh-CN" altLang="en-US" dirty="0"/>
              <a:t>电子计算机</a:t>
            </a:r>
          </a:p>
        </p:txBody>
      </p:sp>
      <p:sp>
        <p:nvSpPr>
          <p:cNvPr id="9" name="文本框 8">
            <a:extLst>
              <a:ext uri="{FF2B5EF4-FFF2-40B4-BE49-F238E27FC236}">
                <a16:creationId xmlns:a16="http://schemas.microsoft.com/office/drawing/2014/main" id="{41AF9F61-CE66-4B69-A4EF-BDF85B530C6F}"/>
              </a:ext>
            </a:extLst>
          </p:cNvPr>
          <p:cNvSpPr txBox="1"/>
          <p:nvPr/>
        </p:nvSpPr>
        <p:spPr>
          <a:xfrm>
            <a:off x="4323614" y="3265508"/>
            <a:ext cx="2662908" cy="1200329"/>
          </a:xfrm>
          <a:prstGeom prst="rect">
            <a:avLst/>
          </a:prstGeom>
          <a:noFill/>
        </p:spPr>
        <p:txBody>
          <a:bodyPr wrap="none" rtlCol="0">
            <a:spAutoFit/>
          </a:bodyPr>
          <a:lstStyle/>
          <a:p>
            <a:r>
              <a:rPr lang="zh-CN" altLang="en-US" dirty="0"/>
              <a:t>互联网</a:t>
            </a:r>
            <a:endParaRPr lang="en-US" altLang="zh-CN" dirty="0"/>
          </a:p>
          <a:p>
            <a:r>
              <a:rPr lang="zh-CN" altLang="en-US" dirty="0"/>
              <a:t>采集数据</a:t>
            </a:r>
            <a:r>
              <a:rPr lang="en-US" altLang="zh-CN" dirty="0"/>
              <a:t>(</a:t>
            </a:r>
            <a:r>
              <a:rPr lang="zh-CN" altLang="en-US" dirty="0"/>
              <a:t>传感器，芯片</a:t>
            </a:r>
            <a:r>
              <a:rPr lang="en-US" altLang="zh-CN" dirty="0"/>
              <a:t>)</a:t>
            </a:r>
          </a:p>
          <a:p>
            <a:endParaRPr lang="en-US" altLang="zh-CN" dirty="0"/>
          </a:p>
          <a:p>
            <a:endParaRPr lang="zh-CN" altLang="en-US" dirty="0"/>
          </a:p>
        </p:txBody>
      </p:sp>
      <p:sp>
        <p:nvSpPr>
          <p:cNvPr id="10" name="文本框 9">
            <a:extLst>
              <a:ext uri="{FF2B5EF4-FFF2-40B4-BE49-F238E27FC236}">
                <a16:creationId xmlns:a16="http://schemas.microsoft.com/office/drawing/2014/main" id="{ED678992-C7F7-41B5-BA08-9732D616A634}"/>
              </a:ext>
            </a:extLst>
          </p:cNvPr>
          <p:cNvSpPr txBox="1"/>
          <p:nvPr/>
        </p:nvSpPr>
        <p:spPr>
          <a:xfrm>
            <a:off x="8542490" y="3193054"/>
            <a:ext cx="2492990" cy="646331"/>
          </a:xfrm>
          <a:prstGeom prst="rect">
            <a:avLst/>
          </a:prstGeom>
          <a:noFill/>
        </p:spPr>
        <p:txBody>
          <a:bodyPr wrap="none" rtlCol="0">
            <a:spAutoFit/>
          </a:bodyPr>
          <a:lstStyle/>
          <a:p>
            <a:r>
              <a:rPr lang="zh-CN" altLang="en-US" dirty="0"/>
              <a:t>数据开始大量连接流动</a:t>
            </a:r>
            <a:endParaRPr lang="en-US" altLang="zh-CN" dirty="0"/>
          </a:p>
          <a:p>
            <a:r>
              <a:rPr lang="zh-CN" altLang="en-US" dirty="0"/>
              <a:t>大量数据制造和消费</a:t>
            </a:r>
            <a:r>
              <a:rPr lang="en-US" altLang="zh-CN" dirty="0"/>
              <a:t> </a:t>
            </a:r>
            <a:endParaRPr lang="zh-CN" altLang="en-US" dirty="0"/>
          </a:p>
        </p:txBody>
      </p:sp>
      <p:cxnSp>
        <p:nvCxnSpPr>
          <p:cNvPr id="12" name="直接箭头连接符 11">
            <a:extLst>
              <a:ext uri="{FF2B5EF4-FFF2-40B4-BE49-F238E27FC236}">
                <a16:creationId xmlns:a16="http://schemas.microsoft.com/office/drawing/2014/main" id="{7A4E00A4-9ED7-4A25-B9BA-4D2D3E8C9A3B}"/>
              </a:ext>
            </a:extLst>
          </p:cNvPr>
          <p:cNvCxnSpPr/>
          <p:nvPr/>
        </p:nvCxnSpPr>
        <p:spPr>
          <a:xfrm>
            <a:off x="6986522" y="3516219"/>
            <a:ext cx="141241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3" name="文本框 12">
            <a:extLst>
              <a:ext uri="{FF2B5EF4-FFF2-40B4-BE49-F238E27FC236}">
                <a16:creationId xmlns:a16="http://schemas.microsoft.com/office/drawing/2014/main" id="{E15DB8C4-87CE-427A-8F24-8B580991A450}"/>
              </a:ext>
            </a:extLst>
          </p:cNvPr>
          <p:cNvSpPr txBox="1"/>
          <p:nvPr/>
        </p:nvSpPr>
        <p:spPr>
          <a:xfrm>
            <a:off x="7023313" y="2736502"/>
            <a:ext cx="1338828" cy="646331"/>
          </a:xfrm>
          <a:prstGeom prst="rect">
            <a:avLst/>
          </a:prstGeom>
          <a:noFill/>
        </p:spPr>
        <p:txBody>
          <a:bodyPr wrap="none" rtlCol="0">
            <a:spAutoFit/>
          </a:bodyPr>
          <a:lstStyle/>
          <a:p>
            <a:r>
              <a:rPr lang="zh-CN" altLang="en-US" b="1" dirty="0"/>
              <a:t>足够便宜，</a:t>
            </a:r>
            <a:endParaRPr lang="en-US" altLang="zh-CN" b="1" dirty="0"/>
          </a:p>
          <a:p>
            <a:r>
              <a:rPr lang="zh-CN" altLang="en-US" b="1" dirty="0"/>
              <a:t>足够方便</a:t>
            </a:r>
          </a:p>
        </p:txBody>
      </p:sp>
      <p:cxnSp>
        <p:nvCxnSpPr>
          <p:cNvPr id="14" name="直接箭头连接符 13">
            <a:extLst>
              <a:ext uri="{FF2B5EF4-FFF2-40B4-BE49-F238E27FC236}">
                <a16:creationId xmlns:a16="http://schemas.microsoft.com/office/drawing/2014/main" id="{40D73A28-3964-4CE2-B960-02DCC183B673}"/>
              </a:ext>
            </a:extLst>
          </p:cNvPr>
          <p:cNvCxnSpPr/>
          <p:nvPr/>
        </p:nvCxnSpPr>
        <p:spPr>
          <a:xfrm>
            <a:off x="2656497" y="3597963"/>
            <a:ext cx="141241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5" name="文本框 14">
            <a:extLst>
              <a:ext uri="{FF2B5EF4-FFF2-40B4-BE49-F238E27FC236}">
                <a16:creationId xmlns:a16="http://schemas.microsoft.com/office/drawing/2014/main" id="{65D66480-118F-4E50-8333-4200DE0FAF70}"/>
              </a:ext>
            </a:extLst>
          </p:cNvPr>
          <p:cNvSpPr txBox="1"/>
          <p:nvPr/>
        </p:nvSpPr>
        <p:spPr>
          <a:xfrm>
            <a:off x="2582146" y="3059668"/>
            <a:ext cx="1338828" cy="369332"/>
          </a:xfrm>
          <a:prstGeom prst="rect">
            <a:avLst/>
          </a:prstGeom>
          <a:noFill/>
        </p:spPr>
        <p:txBody>
          <a:bodyPr wrap="none" rtlCol="0">
            <a:spAutoFit/>
          </a:bodyPr>
          <a:lstStyle/>
          <a:p>
            <a:r>
              <a:rPr lang="zh-CN" altLang="en-US" dirty="0"/>
              <a:t>连接的需求</a:t>
            </a:r>
          </a:p>
        </p:txBody>
      </p:sp>
      <p:pic>
        <p:nvPicPr>
          <p:cNvPr id="9218" name="Picture 2">
            <a:extLst>
              <a:ext uri="{FF2B5EF4-FFF2-40B4-BE49-F238E27FC236}">
                <a16:creationId xmlns:a16="http://schemas.microsoft.com/office/drawing/2014/main" id="{1EC62087-920A-48A2-B01F-FCA69B9F2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290" y="4585395"/>
            <a:ext cx="1581856" cy="118453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9E7BFA8F-19DC-4762-B23C-A32039A660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8472" y="4522286"/>
            <a:ext cx="2596283" cy="1306854"/>
          </a:xfrm>
          <a:prstGeom prst="rect">
            <a:avLst/>
          </a:prstGeom>
          <a:noFill/>
          <a:extLst>
            <a:ext uri="{909E8E84-426E-40DD-AFC4-6F175D3DCCD1}">
              <a14:hiddenFill xmlns:a14="http://schemas.microsoft.com/office/drawing/2010/main">
                <a:solidFill>
                  <a:srgbClr val="FFFFFF"/>
                </a:solidFill>
              </a14:hiddenFill>
            </a:ext>
          </a:extLst>
        </p:spPr>
      </p:pic>
      <p:pic>
        <p:nvPicPr>
          <p:cNvPr id="18" name="图片 17">
            <a:extLst>
              <a:ext uri="{FF2B5EF4-FFF2-40B4-BE49-F238E27FC236}">
                <a16:creationId xmlns:a16="http://schemas.microsoft.com/office/drawing/2014/main" id="{E0BB86E0-07C2-4DF1-98AB-EA0C91B010CC}"/>
              </a:ext>
            </a:extLst>
          </p:cNvPr>
          <p:cNvPicPr>
            <a:picLocks noChangeAspect="1"/>
          </p:cNvPicPr>
          <p:nvPr/>
        </p:nvPicPr>
        <p:blipFill>
          <a:blip r:embed="rId4"/>
          <a:stretch>
            <a:fillRect/>
          </a:stretch>
        </p:blipFill>
        <p:spPr>
          <a:xfrm>
            <a:off x="8781651" y="4522286"/>
            <a:ext cx="2014667" cy="1341768"/>
          </a:xfrm>
          <a:prstGeom prst="rect">
            <a:avLst/>
          </a:prstGeom>
        </p:spPr>
      </p:pic>
      <p:pic>
        <p:nvPicPr>
          <p:cNvPr id="9224" name="Picture 8">
            <a:extLst>
              <a:ext uri="{FF2B5EF4-FFF2-40B4-BE49-F238E27FC236}">
                <a16:creationId xmlns:a16="http://schemas.microsoft.com/office/drawing/2014/main" id="{826C4DB9-0853-4A36-AB4C-EC5BE048D6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2530" y="4585395"/>
            <a:ext cx="2000547" cy="1200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036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AE4CB-EDE3-4EB8-BE67-909667C89199}"/>
              </a:ext>
            </a:extLst>
          </p:cNvPr>
          <p:cNvSpPr>
            <a:spLocks noGrp="1"/>
          </p:cNvSpPr>
          <p:nvPr>
            <p:ph type="title"/>
          </p:nvPr>
        </p:nvSpPr>
        <p:spPr/>
        <p:txBody>
          <a:bodyPr/>
          <a:lstStyle/>
          <a:p>
            <a:r>
              <a:rPr lang="zh-CN" altLang="en-US" dirty="0"/>
              <a:t>云管端</a:t>
            </a:r>
          </a:p>
        </p:txBody>
      </p:sp>
      <p:sp>
        <p:nvSpPr>
          <p:cNvPr id="4" name="矩形 3">
            <a:extLst>
              <a:ext uri="{FF2B5EF4-FFF2-40B4-BE49-F238E27FC236}">
                <a16:creationId xmlns:a16="http://schemas.microsoft.com/office/drawing/2014/main" id="{102A3C93-354F-4D63-BD45-0C733622EFE4}"/>
              </a:ext>
            </a:extLst>
          </p:cNvPr>
          <p:cNvSpPr/>
          <p:nvPr/>
        </p:nvSpPr>
        <p:spPr>
          <a:xfrm>
            <a:off x="667547" y="2068784"/>
            <a:ext cx="2184983" cy="5320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云</a:t>
            </a:r>
          </a:p>
        </p:txBody>
      </p:sp>
      <p:sp>
        <p:nvSpPr>
          <p:cNvPr id="5" name="矩形 4">
            <a:extLst>
              <a:ext uri="{FF2B5EF4-FFF2-40B4-BE49-F238E27FC236}">
                <a16:creationId xmlns:a16="http://schemas.microsoft.com/office/drawing/2014/main" id="{C21F8E9E-1287-473A-A23A-885A527D630F}"/>
              </a:ext>
            </a:extLst>
          </p:cNvPr>
          <p:cNvSpPr/>
          <p:nvPr/>
        </p:nvSpPr>
        <p:spPr>
          <a:xfrm>
            <a:off x="4323614" y="2057943"/>
            <a:ext cx="2532668" cy="532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管</a:t>
            </a:r>
          </a:p>
        </p:txBody>
      </p:sp>
      <p:sp>
        <p:nvSpPr>
          <p:cNvPr id="6" name="矩形 5">
            <a:extLst>
              <a:ext uri="{FF2B5EF4-FFF2-40B4-BE49-F238E27FC236}">
                <a16:creationId xmlns:a16="http://schemas.microsoft.com/office/drawing/2014/main" id="{727054F1-BC3C-4F4F-B31F-47CF480A13D9}"/>
              </a:ext>
            </a:extLst>
          </p:cNvPr>
          <p:cNvSpPr/>
          <p:nvPr/>
        </p:nvSpPr>
        <p:spPr>
          <a:xfrm>
            <a:off x="8672729" y="2068784"/>
            <a:ext cx="2532669" cy="5320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端</a:t>
            </a:r>
          </a:p>
        </p:txBody>
      </p:sp>
      <p:pic>
        <p:nvPicPr>
          <p:cNvPr id="11266" name="Picture 2">
            <a:extLst>
              <a:ext uri="{FF2B5EF4-FFF2-40B4-BE49-F238E27FC236}">
                <a16:creationId xmlns:a16="http://schemas.microsoft.com/office/drawing/2014/main" id="{EDA06527-8F7B-4A67-81AA-9FB2B0007D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612" y="3225165"/>
            <a:ext cx="1198104" cy="838673"/>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A6280E84-02D7-418E-A265-72805BA99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613" y="4303465"/>
            <a:ext cx="1198104" cy="699394"/>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a:extLst>
              <a:ext uri="{FF2B5EF4-FFF2-40B4-BE49-F238E27FC236}">
                <a16:creationId xmlns:a16="http://schemas.microsoft.com/office/drawing/2014/main" id="{0CE93CCA-821C-4E98-8F64-370F8E3663E1}"/>
              </a:ext>
            </a:extLst>
          </p:cNvPr>
          <p:cNvPicPr>
            <a:picLocks noChangeAspect="1"/>
          </p:cNvPicPr>
          <p:nvPr/>
        </p:nvPicPr>
        <p:blipFill>
          <a:blip r:embed="rId4"/>
          <a:stretch>
            <a:fillRect/>
          </a:stretch>
        </p:blipFill>
        <p:spPr>
          <a:xfrm>
            <a:off x="5076998" y="3225165"/>
            <a:ext cx="667096" cy="680710"/>
          </a:xfrm>
          <a:prstGeom prst="rect">
            <a:avLst/>
          </a:prstGeom>
        </p:spPr>
      </p:pic>
      <p:pic>
        <p:nvPicPr>
          <p:cNvPr id="17" name="图片 16">
            <a:extLst>
              <a:ext uri="{FF2B5EF4-FFF2-40B4-BE49-F238E27FC236}">
                <a16:creationId xmlns:a16="http://schemas.microsoft.com/office/drawing/2014/main" id="{F8295D0A-BAE1-4BCA-847C-148D5D195FDB}"/>
              </a:ext>
            </a:extLst>
          </p:cNvPr>
          <p:cNvPicPr>
            <a:picLocks noChangeAspect="1"/>
          </p:cNvPicPr>
          <p:nvPr/>
        </p:nvPicPr>
        <p:blipFill>
          <a:blip r:embed="rId5"/>
          <a:stretch>
            <a:fillRect/>
          </a:stretch>
        </p:blipFill>
        <p:spPr>
          <a:xfrm>
            <a:off x="4956723" y="4268044"/>
            <a:ext cx="1030941" cy="600548"/>
          </a:xfrm>
          <a:prstGeom prst="rect">
            <a:avLst/>
          </a:prstGeom>
        </p:spPr>
      </p:pic>
      <p:pic>
        <p:nvPicPr>
          <p:cNvPr id="20" name="图片 19">
            <a:extLst>
              <a:ext uri="{FF2B5EF4-FFF2-40B4-BE49-F238E27FC236}">
                <a16:creationId xmlns:a16="http://schemas.microsoft.com/office/drawing/2014/main" id="{CFA7387D-3714-40BA-9896-878C61A4BDFE}"/>
              </a:ext>
            </a:extLst>
          </p:cNvPr>
          <p:cNvPicPr>
            <a:picLocks noChangeAspect="1"/>
          </p:cNvPicPr>
          <p:nvPr/>
        </p:nvPicPr>
        <p:blipFill>
          <a:blip r:embed="rId6"/>
          <a:stretch>
            <a:fillRect/>
          </a:stretch>
        </p:blipFill>
        <p:spPr>
          <a:xfrm>
            <a:off x="8881826" y="3092726"/>
            <a:ext cx="584939" cy="672545"/>
          </a:xfrm>
          <a:prstGeom prst="rect">
            <a:avLst/>
          </a:prstGeom>
        </p:spPr>
      </p:pic>
      <p:pic>
        <p:nvPicPr>
          <p:cNvPr id="25" name="图片 24">
            <a:extLst>
              <a:ext uri="{FF2B5EF4-FFF2-40B4-BE49-F238E27FC236}">
                <a16:creationId xmlns:a16="http://schemas.microsoft.com/office/drawing/2014/main" id="{6C335919-A5FC-4C96-8D6B-F95613F39D0E}"/>
              </a:ext>
            </a:extLst>
          </p:cNvPr>
          <p:cNvPicPr>
            <a:picLocks noChangeAspect="1"/>
          </p:cNvPicPr>
          <p:nvPr/>
        </p:nvPicPr>
        <p:blipFill>
          <a:blip r:embed="rId4"/>
          <a:stretch>
            <a:fillRect/>
          </a:stretch>
        </p:blipFill>
        <p:spPr>
          <a:xfrm>
            <a:off x="10050834" y="4187882"/>
            <a:ext cx="667096" cy="680710"/>
          </a:xfrm>
          <a:prstGeom prst="rect">
            <a:avLst/>
          </a:prstGeom>
        </p:spPr>
      </p:pic>
      <p:pic>
        <p:nvPicPr>
          <p:cNvPr id="22" name="图片 21">
            <a:extLst>
              <a:ext uri="{FF2B5EF4-FFF2-40B4-BE49-F238E27FC236}">
                <a16:creationId xmlns:a16="http://schemas.microsoft.com/office/drawing/2014/main" id="{8E04BC2F-FC76-45B1-B9E5-59B446BE10E8}"/>
              </a:ext>
            </a:extLst>
          </p:cNvPr>
          <p:cNvPicPr>
            <a:picLocks noChangeAspect="1"/>
          </p:cNvPicPr>
          <p:nvPr/>
        </p:nvPicPr>
        <p:blipFill>
          <a:blip r:embed="rId7"/>
          <a:stretch>
            <a:fillRect/>
          </a:stretch>
        </p:blipFill>
        <p:spPr>
          <a:xfrm>
            <a:off x="8881826" y="4187881"/>
            <a:ext cx="746391" cy="680709"/>
          </a:xfrm>
          <a:prstGeom prst="rect">
            <a:avLst/>
          </a:prstGeom>
        </p:spPr>
      </p:pic>
      <p:pic>
        <p:nvPicPr>
          <p:cNvPr id="24" name="图片 23">
            <a:extLst>
              <a:ext uri="{FF2B5EF4-FFF2-40B4-BE49-F238E27FC236}">
                <a16:creationId xmlns:a16="http://schemas.microsoft.com/office/drawing/2014/main" id="{6DD8E0E5-A2DF-4A71-BFAA-41F2C8480829}"/>
              </a:ext>
            </a:extLst>
          </p:cNvPr>
          <p:cNvPicPr>
            <a:picLocks noChangeAspect="1"/>
          </p:cNvPicPr>
          <p:nvPr/>
        </p:nvPicPr>
        <p:blipFill>
          <a:blip r:embed="rId8"/>
          <a:stretch>
            <a:fillRect/>
          </a:stretch>
        </p:blipFill>
        <p:spPr>
          <a:xfrm>
            <a:off x="9745372" y="3162991"/>
            <a:ext cx="838809" cy="532014"/>
          </a:xfrm>
          <a:prstGeom prst="rect">
            <a:avLst/>
          </a:prstGeom>
        </p:spPr>
      </p:pic>
      <p:pic>
        <p:nvPicPr>
          <p:cNvPr id="11270" name="Picture 6">
            <a:extLst>
              <a:ext uri="{FF2B5EF4-FFF2-40B4-BE49-F238E27FC236}">
                <a16:creationId xmlns:a16="http://schemas.microsoft.com/office/drawing/2014/main" id="{3DC8CCAF-2B15-4333-9AC4-0730CE3D839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10654" y="5061193"/>
            <a:ext cx="1673527" cy="600548"/>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C9FCE2FA-A944-42F9-9658-AFE1736C152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2966" y="5232877"/>
            <a:ext cx="857723" cy="857723"/>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7F927B71-50B2-46BA-9B08-656FE75D23D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56723" y="5283688"/>
            <a:ext cx="1245136" cy="600548"/>
          </a:xfrm>
          <a:prstGeom prst="rect">
            <a:avLst/>
          </a:prstGeom>
          <a:noFill/>
          <a:extLst>
            <a:ext uri="{909E8E84-426E-40DD-AFC4-6F175D3DCCD1}">
              <a14:hiddenFill xmlns:a14="http://schemas.microsoft.com/office/drawing/2010/main">
                <a:solidFill>
                  <a:srgbClr val="FFFFFF"/>
                </a:solidFill>
              </a14:hiddenFill>
            </a:ext>
          </a:extLst>
        </p:spPr>
      </p:pic>
      <p:pic>
        <p:nvPicPr>
          <p:cNvPr id="11276" name="Picture 12">
            <a:extLst>
              <a:ext uri="{FF2B5EF4-FFF2-40B4-BE49-F238E27FC236}">
                <a16:creationId xmlns:a16="http://schemas.microsoft.com/office/drawing/2014/main" id="{60168788-2D73-41E2-9A09-A7BDC1B1561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09467" y="5254586"/>
            <a:ext cx="1017879" cy="814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458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2D4D89-8389-4FF4-8690-DCE2380677D1}"/>
              </a:ext>
            </a:extLst>
          </p:cNvPr>
          <p:cNvSpPr>
            <a:spLocks noGrp="1"/>
          </p:cNvSpPr>
          <p:nvPr>
            <p:ph type="title"/>
          </p:nvPr>
        </p:nvSpPr>
        <p:spPr/>
        <p:txBody>
          <a:bodyPr/>
          <a:lstStyle/>
          <a:p>
            <a:r>
              <a:rPr lang="zh-CN" altLang="en-US" dirty="0"/>
              <a:t>运动行业</a:t>
            </a:r>
            <a:r>
              <a:rPr lang="en-US" altLang="zh-CN" dirty="0"/>
              <a:t>(</a:t>
            </a:r>
            <a:r>
              <a:rPr lang="zh-CN" altLang="en-US" dirty="0"/>
              <a:t>我们公司</a:t>
            </a:r>
            <a:r>
              <a:rPr lang="en-US" altLang="zh-CN" dirty="0"/>
              <a:t>)</a:t>
            </a:r>
            <a:endParaRPr lang="en-US" altLang="zh-CN" dirty="0">
              <a:effectLst/>
            </a:endParaRPr>
          </a:p>
        </p:txBody>
      </p:sp>
      <p:sp>
        <p:nvSpPr>
          <p:cNvPr id="3" name="内容占位符 2">
            <a:extLst>
              <a:ext uri="{FF2B5EF4-FFF2-40B4-BE49-F238E27FC236}">
                <a16:creationId xmlns:a16="http://schemas.microsoft.com/office/drawing/2014/main" id="{17B0CE83-0A90-4790-8EAB-89439D9468E5}"/>
              </a:ext>
            </a:extLst>
          </p:cNvPr>
          <p:cNvSpPr>
            <a:spLocks noGrp="1"/>
          </p:cNvSpPr>
          <p:nvPr>
            <p:ph idx="1"/>
          </p:nvPr>
        </p:nvSpPr>
        <p:spPr/>
        <p:txBody>
          <a:bodyPr/>
          <a:lstStyle/>
          <a:p>
            <a:endParaRPr lang="zh-CN" altLang="en-US" dirty="0"/>
          </a:p>
          <a:p>
            <a:pPr lvl="1"/>
            <a:r>
              <a:rPr lang="zh-CN" altLang="en-US" dirty="0">
                <a:effectLst/>
              </a:rPr>
              <a:t>智能训练 </a:t>
            </a:r>
            <a:endParaRPr lang="en-US" altLang="zh-CN" dirty="0">
              <a:effectLst/>
            </a:endParaRPr>
          </a:p>
          <a:p>
            <a:pPr lvl="2"/>
            <a:r>
              <a:rPr lang="en-US" altLang="zh-CN" dirty="0">
                <a:effectLst/>
              </a:rPr>
              <a:t>(</a:t>
            </a:r>
            <a:r>
              <a:rPr lang="zh-CN" altLang="en-US" dirty="0">
                <a:effectLst/>
              </a:rPr>
              <a:t>根据我个人情况进行针对性训练计划</a:t>
            </a:r>
            <a:r>
              <a:rPr lang="en-US" altLang="zh-CN" dirty="0">
                <a:effectLst/>
              </a:rPr>
              <a:t>)</a:t>
            </a:r>
          </a:p>
          <a:p>
            <a:pPr lvl="2"/>
            <a:r>
              <a:rPr lang="zh-CN" altLang="en-US" dirty="0">
                <a:effectLst/>
              </a:rPr>
              <a:t>训练数据</a:t>
            </a:r>
            <a:endParaRPr lang="en-US" altLang="zh-CN" dirty="0">
              <a:effectLst/>
            </a:endParaRPr>
          </a:p>
          <a:p>
            <a:pPr lvl="2"/>
            <a:r>
              <a:rPr lang="zh-CN" altLang="en-US" dirty="0">
                <a:effectLst/>
              </a:rPr>
              <a:t>调整训练</a:t>
            </a:r>
            <a:endParaRPr lang="en-US" altLang="zh-CN" dirty="0">
              <a:effectLst/>
            </a:endParaRPr>
          </a:p>
          <a:p>
            <a:pPr lvl="1"/>
            <a:r>
              <a:rPr lang="zh-CN" altLang="en-US" dirty="0">
                <a:effectLst/>
              </a:rPr>
              <a:t>活动匹配</a:t>
            </a:r>
            <a:endParaRPr lang="en-US" altLang="zh-CN" dirty="0">
              <a:effectLst/>
            </a:endParaRPr>
          </a:p>
          <a:p>
            <a:pPr lvl="2"/>
            <a:r>
              <a:rPr lang="zh-CN" altLang="en-US" dirty="0">
                <a:effectLst/>
              </a:rPr>
              <a:t>根据我的情况和爱好等各种数据匹配相应运动和活动</a:t>
            </a:r>
            <a:endParaRPr lang="en-US" altLang="zh-CN" dirty="0">
              <a:effectLst/>
            </a:endParaRPr>
          </a:p>
          <a:p>
            <a:pPr lvl="1"/>
            <a:r>
              <a:rPr lang="zh-CN" altLang="en-US" dirty="0">
                <a:effectLst/>
              </a:rPr>
              <a:t>活动监控</a:t>
            </a:r>
            <a:endParaRPr lang="en-US" altLang="zh-CN" dirty="0">
              <a:effectLst/>
            </a:endParaRPr>
          </a:p>
          <a:p>
            <a:pPr lvl="2"/>
            <a:r>
              <a:rPr lang="zh-CN" altLang="en-US" dirty="0">
                <a:effectLst/>
              </a:rPr>
              <a:t>监控实时数据并反馈</a:t>
            </a:r>
            <a:endParaRPr lang="en-US" altLang="zh-CN" dirty="0">
              <a:effectLst/>
            </a:endParaRPr>
          </a:p>
          <a:p>
            <a:pPr lvl="2"/>
            <a:r>
              <a:rPr lang="zh-CN" altLang="en-US" dirty="0">
                <a:effectLst/>
              </a:rPr>
              <a:t>给出改进意见</a:t>
            </a:r>
            <a:endParaRPr lang="en-US" altLang="zh-CN" dirty="0">
              <a:effectLst/>
            </a:endParaRPr>
          </a:p>
          <a:p>
            <a:pPr lvl="2"/>
            <a:endParaRPr lang="zh-CN" altLang="en-US" dirty="0">
              <a:effectLst/>
            </a:endParaRPr>
          </a:p>
        </p:txBody>
      </p:sp>
      <p:sp>
        <p:nvSpPr>
          <p:cNvPr id="4" name="内容占位符 2">
            <a:extLst>
              <a:ext uri="{FF2B5EF4-FFF2-40B4-BE49-F238E27FC236}">
                <a16:creationId xmlns:a16="http://schemas.microsoft.com/office/drawing/2014/main" id="{DA7CE6BF-5ECE-47DB-B528-3C8CE379F050}"/>
              </a:ext>
            </a:extLst>
          </p:cNvPr>
          <p:cNvSpPr txBox="1">
            <a:spLocks/>
          </p:cNvSpPr>
          <p:nvPr/>
        </p:nvSpPr>
        <p:spPr>
          <a:xfrm>
            <a:off x="1255712" y="2205318"/>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zh-CN" altLang="en-US" dirty="0"/>
              <a:t>想象一下你认为的智能运动生活</a:t>
            </a:r>
            <a:endParaRPr lang="en-US" altLang="zh-CN" dirty="0"/>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3066755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AE4CB-EDE3-4EB8-BE67-909667C89199}"/>
              </a:ext>
            </a:extLst>
          </p:cNvPr>
          <p:cNvSpPr>
            <a:spLocks noGrp="1"/>
          </p:cNvSpPr>
          <p:nvPr>
            <p:ph type="title"/>
          </p:nvPr>
        </p:nvSpPr>
        <p:spPr/>
        <p:txBody>
          <a:bodyPr/>
          <a:lstStyle/>
          <a:p>
            <a:r>
              <a:rPr lang="zh-CN" altLang="en-US" dirty="0"/>
              <a:t>运动和活动数据化 </a:t>
            </a:r>
          </a:p>
        </p:txBody>
      </p:sp>
      <p:sp>
        <p:nvSpPr>
          <p:cNvPr id="4" name="矩形 3">
            <a:extLst>
              <a:ext uri="{FF2B5EF4-FFF2-40B4-BE49-F238E27FC236}">
                <a16:creationId xmlns:a16="http://schemas.microsoft.com/office/drawing/2014/main" id="{102A3C93-354F-4D63-BD45-0C733622EFE4}"/>
              </a:ext>
            </a:extLst>
          </p:cNvPr>
          <p:cNvSpPr/>
          <p:nvPr/>
        </p:nvSpPr>
        <p:spPr>
          <a:xfrm>
            <a:off x="667547" y="2068784"/>
            <a:ext cx="2184983" cy="5320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自动化</a:t>
            </a:r>
          </a:p>
        </p:txBody>
      </p:sp>
      <p:sp>
        <p:nvSpPr>
          <p:cNvPr id="5" name="矩形 4">
            <a:extLst>
              <a:ext uri="{FF2B5EF4-FFF2-40B4-BE49-F238E27FC236}">
                <a16:creationId xmlns:a16="http://schemas.microsoft.com/office/drawing/2014/main" id="{C21F8E9E-1287-473A-A23A-885A527D630F}"/>
              </a:ext>
            </a:extLst>
          </p:cNvPr>
          <p:cNvSpPr/>
          <p:nvPr/>
        </p:nvSpPr>
        <p:spPr>
          <a:xfrm>
            <a:off x="4323614" y="2057943"/>
            <a:ext cx="2532668" cy="532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在线化</a:t>
            </a:r>
          </a:p>
        </p:txBody>
      </p:sp>
      <p:sp>
        <p:nvSpPr>
          <p:cNvPr id="6" name="矩形 5">
            <a:extLst>
              <a:ext uri="{FF2B5EF4-FFF2-40B4-BE49-F238E27FC236}">
                <a16:creationId xmlns:a16="http://schemas.microsoft.com/office/drawing/2014/main" id="{727054F1-BC3C-4F4F-B31F-47CF480A13D9}"/>
              </a:ext>
            </a:extLst>
          </p:cNvPr>
          <p:cNvSpPr/>
          <p:nvPr/>
        </p:nvSpPr>
        <p:spPr>
          <a:xfrm>
            <a:off x="8672729" y="2068784"/>
            <a:ext cx="2532669" cy="5320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智能化</a:t>
            </a:r>
          </a:p>
        </p:txBody>
      </p:sp>
      <p:sp>
        <p:nvSpPr>
          <p:cNvPr id="7" name="文本框 6">
            <a:extLst>
              <a:ext uri="{FF2B5EF4-FFF2-40B4-BE49-F238E27FC236}">
                <a16:creationId xmlns:a16="http://schemas.microsoft.com/office/drawing/2014/main" id="{805C4D5D-2627-4E2D-AA40-6AF9B4CF245C}"/>
              </a:ext>
            </a:extLst>
          </p:cNvPr>
          <p:cNvSpPr txBox="1"/>
          <p:nvPr/>
        </p:nvSpPr>
        <p:spPr>
          <a:xfrm>
            <a:off x="1162879" y="3747052"/>
            <a:ext cx="204610" cy="369332"/>
          </a:xfrm>
          <a:prstGeom prst="rect">
            <a:avLst/>
          </a:prstGeom>
          <a:no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58B12212-31BC-4B6E-B058-C63D524958DD}"/>
              </a:ext>
            </a:extLst>
          </p:cNvPr>
          <p:cNvSpPr txBox="1"/>
          <p:nvPr/>
        </p:nvSpPr>
        <p:spPr>
          <a:xfrm>
            <a:off x="840679" y="3278041"/>
            <a:ext cx="1338828" cy="646331"/>
          </a:xfrm>
          <a:prstGeom prst="rect">
            <a:avLst/>
          </a:prstGeom>
          <a:noFill/>
        </p:spPr>
        <p:txBody>
          <a:bodyPr wrap="none" rtlCol="0">
            <a:spAutoFit/>
          </a:bodyPr>
          <a:lstStyle/>
          <a:p>
            <a:r>
              <a:rPr lang="zh-CN" altLang="en-US" dirty="0"/>
              <a:t>机械计算机</a:t>
            </a:r>
            <a:endParaRPr lang="en-US" altLang="zh-CN" dirty="0"/>
          </a:p>
          <a:p>
            <a:r>
              <a:rPr lang="zh-CN" altLang="en-US" dirty="0"/>
              <a:t>电子计算机</a:t>
            </a:r>
          </a:p>
        </p:txBody>
      </p:sp>
      <p:sp>
        <p:nvSpPr>
          <p:cNvPr id="9" name="文本框 8">
            <a:extLst>
              <a:ext uri="{FF2B5EF4-FFF2-40B4-BE49-F238E27FC236}">
                <a16:creationId xmlns:a16="http://schemas.microsoft.com/office/drawing/2014/main" id="{41AF9F61-CE66-4B69-A4EF-BDF85B530C6F}"/>
              </a:ext>
            </a:extLst>
          </p:cNvPr>
          <p:cNvSpPr txBox="1"/>
          <p:nvPr/>
        </p:nvSpPr>
        <p:spPr>
          <a:xfrm>
            <a:off x="4323614" y="3265508"/>
            <a:ext cx="2662908" cy="1200329"/>
          </a:xfrm>
          <a:prstGeom prst="rect">
            <a:avLst/>
          </a:prstGeom>
          <a:noFill/>
        </p:spPr>
        <p:txBody>
          <a:bodyPr wrap="none" rtlCol="0">
            <a:spAutoFit/>
          </a:bodyPr>
          <a:lstStyle/>
          <a:p>
            <a:r>
              <a:rPr lang="zh-CN" altLang="en-US" dirty="0"/>
              <a:t>互联网</a:t>
            </a:r>
            <a:endParaRPr lang="en-US" altLang="zh-CN" dirty="0"/>
          </a:p>
          <a:p>
            <a:r>
              <a:rPr lang="zh-CN" altLang="en-US" dirty="0"/>
              <a:t>采集数据</a:t>
            </a:r>
            <a:r>
              <a:rPr lang="en-US" altLang="zh-CN" dirty="0"/>
              <a:t>(</a:t>
            </a:r>
            <a:r>
              <a:rPr lang="zh-CN" altLang="en-US" dirty="0"/>
              <a:t>传感器，芯片</a:t>
            </a:r>
            <a:r>
              <a:rPr lang="en-US" altLang="zh-CN" dirty="0"/>
              <a:t>)</a:t>
            </a:r>
          </a:p>
          <a:p>
            <a:endParaRPr lang="en-US" altLang="zh-CN" dirty="0"/>
          </a:p>
          <a:p>
            <a:endParaRPr lang="zh-CN" altLang="en-US" dirty="0"/>
          </a:p>
        </p:txBody>
      </p:sp>
      <p:sp>
        <p:nvSpPr>
          <p:cNvPr id="10" name="文本框 9">
            <a:extLst>
              <a:ext uri="{FF2B5EF4-FFF2-40B4-BE49-F238E27FC236}">
                <a16:creationId xmlns:a16="http://schemas.microsoft.com/office/drawing/2014/main" id="{ED678992-C7F7-41B5-BA08-9732D616A634}"/>
              </a:ext>
            </a:extLst>
          </p:cNvPr>
          <p:cNvSpPr txBox="1"/>
          <p:nvPr/>
        </p:nvSpPr>
        <p:spPr>
          <a:xfrm>
            <a:off x="8542490" y="3193054"/>
            <a:ext cx="2492990" cy="646331"/>
          </a:xfrm>
          <a:prstGeom prst="rect">
            <a:avLst/>
          </a:prstGeom>
          <a:noFill/>
        </p:spPr>
        <p:txBody>
          <a:bodyPr wrap="none" rtlCol="0">
            <a:spAutoFit/>
          </a:bodyPr>
          <a:lstStyle/>
          <a:p>
            <a:r>
              <a:rPr lang="zh-CN" altLang="en-US" dirty="0"/>
              <a:t>数据开始大量连接流动</a:t>
            </a:r>
            <a:endParaRPr lang="en-US" altLang="zh-CN" dirty="0"/>
          </a:p>
          <a:p>
            <a:r>
              <a:rPr lang="zh-CN" altLang="en-US" dirty="0"/>
              <a:t>大量数据制造和消费</a:t>
            </a:r>
            <a:r>
              <a:rPr lang="en-US" altLang="zh-CN" dirty="0"/>
              <a:t> </a:t>
            </a:r>
            <a:endParaRPr lang="zh-CN" altLang="en-US" dirty="0"/>
          </a:p>
        </p:txBody>
      </p:sp>
      <p:cxnSp>
        <p:nvCxnSpPr>
          <p:cNvPr id="12" name="直接箭头连接符 11">
            <a:extLst>
              <a:ext uri="{FF2B5EF4-FFF2-40B4-BE49-F238E27FC236}">
                <a16:creationId xmlns:a16="http://schemas.microsoft.com/office/drawing/2014/main" id="{7A4E00A4-9ED7-4A25-B9BA-4D2D3E8C9A3B}"/>
              </a:ext>
            </a:extLst>
          </p:cNvPr>
          <p:cNvCxnSpPr/>
          <p:nvPr/>
        </p:nvCxnSpPr>
        <p:spPr>
          <a:xfrm>
            <a:off x="6986522" y="3516219"/>
            <a:ext cx="141241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3" name="文本框 12">
            <a:extLst>
              <a:ext uri="{FF2B5EF4-FFF2-40B4-BE49-F238E27FC236}">
                <a16:creationId xmlns:a16="http://schemas.microsoft.com/office/drawing/2014/main" id="{E15DB8C4-87CE-427A-8F24-8B580991A450}"/>
              </a:ext>
            </a:extLst>
          </p:cNvPr>
          <p:cNvSpPr txBox="1"/>
          <p:nvPr/>
        </p:nvSpPr>
        <p:spPr>
          <a:xfrm>
            <a:off x="7023313" y="2736502"/>
            <a:ext cx="1338828" cy="646331"/>
          </a:xfrm>
          <a:prstGeom prst="rect">
            <a:avLst/>
          </a:prstGeom>
          <a:noFill/>
        </p:spPr>
        <p:txBody>
          <a:bodyPr wrap="none" rtlCol="0">
            <a:spAutoFit/>
          </a:bodyPr>
          <a:lstStyle/>
          <a:p>
            <a:r>
              <a:rPr lang="zh-CN" altLang="en-US" b="1" dirty="0"/>
              <a:t>足够便宜，</a:t>
            </a:r>
            <a:endParaRPr lang="en-US" altLang="zh-CN" b="1" dirty="0"/>
          </a:p>
          <a:p>
            <a:r>
              <a:rPr lang="zh-CN" altLang="en-US" b="1" dirty="0"/>
              <a:t>足够方便</a:t>
            </a:r>
          </a:p>
        </p:txBody>
      </p:sp>
      <p:cxnSp>
        <p:nvCxnSpPr>
          <p:cNvPr id="14" name="直接箭头连接符 13">
            <a:extLst>
              <a:ext uri="{FF2B5EF4-FFF2-40B4-BE49-F238E27FC236}">
                <a16:creationId xmlns:a16="http://schemas.microsoft.com/office/drawing/2014/main" id="{40D73A28-3964-4CE2-B960-02DCC183B673}"/>
              </a:ext>
            </a:extLst>
          </p:cNvPr>
          <p:cNvCxnSpPr/>
          <p:nvPr/>
        </p:nvCxnSpPr>
        <p:spPr>
          <a:xfrm>
            <a:off x="2656497" y="3597963"/>
            <a:ext cx="141241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5" name="文本框 14">
            <a:extLst>
              <a:ext uri="{FF2B5EF4-FFF2-40B4-BE49-F238E27FC236}">
                <a16:creationId xmlns:a16="http://schemas.microsoft.com/office/drawing/2014/main" id="{65D66480-118F-4E50-8333-4200DE0FAF70}"/>
              </a:ext>
            </a:extLst>
          </p:cNvPr>
          <p:cNvSpPr txBox="1"/>
          <p:nvPr/>
        </p:nvSpPr>
        <p:spPr>
          <a:xfrm>
            <a:off x="2582146" y="3059668"/>
            <a:ext cx="1338828" cy="369332"/>
          </a:xfrm>
          <a:prstGeom prst="rect">
            <a:avLst/>
          </a:prstGeom>
          <a:noFill/>
        </p:spPr>
        <p:txBody>
          <a:bodyPr wrap="none" rtlCol="0">
            <a:spAutoFit/>
          </a:bodyPr>
          <a:lstStyle/>
          <a:p>
            <a:r>
              <a:rPr lang="zh-CN" altLang="en-US" dirty="0"/>
              <a:t>连接的需求</a:t>
            </a:r>
          </a:p>
        </p:txBody>
      </p:sp>
      <p:pic>
        <p:nvPicPr>
          <p:cNvPr id="3" name="图片 2">
            <a:extLst>
              <a:ext uri="{FF2B5EF4-FFF2-40B4-BE49-F238E27FC236}">
                <a16:creationId xmlns:a16="http://schemas.microsoft.com/office/drawing/2014/main" id="{0D43E0B0-18E0-4CB7-9AAE-48ABDA5D378C}"/>
              </a:ext>
            </a:extLst>
          </p:cNvPr>
          <p:cNvPicPr>
            <a:picLocks noChangeAspect="1"/>
          </p:cNvPicPr>
          <p:nvPr/>
        </p:nvPicPr>
        <p:blipFill>
          <a:blip r:embed="rId2"/>
          <a:stretch>
            <a:fillRect/>
          </a:stretch>
        </p:blipFill>
        <p:spPr>
          <a:xfrm>
            <a:off x="2983669" y="4233898"/>
            <a:ext cx="5558821" cy="2109276"/>
          </a:xfrm>
          <a:prstGeom prst="rect">
            <a:avLst/>
          </a:prstGeom>
        </p:spPr>
      </p:pic>
    </p:spTree>
    <p:extLst>
      <p:ext uri="{BB962C8B-B14F-4D97-AF65-F5344CB8AC3E}">
        <p14:creationId xmlns:p14="http://schemas.microsoft.com/office/powerpoint/2010/main" val="950820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3E3D65E-081C-43C0-A204-0493EC2DD74B}"/>
              </a:ext>
            </a:extLst>
          </p:cNvPr>
          <p:cNvPicPr>
            <a:picLocks noChangeAspect="1"/>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4217765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6B7198-EF24-4021-B483-C558680708A9}"/>
              </a:ext>
            </a:extLst>
          </p:cNvPr>
          <p:cNvSpPr>
            <a:spLocks noGrp="1"/>
          </p:cNvSpPr>
          <p:nvPr>
            <p:ph type="title"/>
          </p:nvPr>
        </p:nvSpPr>
        <p:spPr/>
        <p:txBody>
          <a:bodyPr/>
          <a:lstStyle/>
          <a:p>
            <a:r>
              <a:rPr lang="zh-CN" altLang="en-US" dirty="0"/>
              <a:t>内容</a:t>
            </a:r>
          </a:p>
        </p:txBody>
      </p:sp>
      <p:sp>
        <p:nvSpPr>
          <p:cNvPr id="3" name="内容占位符 2">
            <a:extLst>
              <a:ext uri="{FF2B5EF4-FFF2-40B4-BE49-F238E27FC236}">
                <a16:creationId xmlns:a16="http://schemas.microsoft.com/office/drawing/2014/main" id="{12DE5516-054F-4E1C-AA0C-8D1AD997F1CB}"/>
              </a:ext>
            </a:extLst>
          </p:cNvPr>
          <p:cNvSpPr>
            <a:spLocks noGrp="1"/>
          </p:cNvSpPr>
          <p:nvPr>
            <p:ph idx="1"/>
          </p:nvPr>
        </p:nvSpPr>
        <p:spPr/>
        <p:txBody>
          <a:bodyPr/>
          <a:lstStyle/>
          <a:p>
            <a:r>
              <a:rPr lang="zh-CN" altLang="en-US" dirty="0"/>
              <a:t>理解现在各个行业和公司数据化过程</a:t>
            </a:r>
            <a:endParaRPr lang="en-US" altLang="zh-CN" dirty="0"/>
          </a:p>
          <a:p>
            <a:r>
              <a:rPr lang="zh-CN" altLang="en-US" dirty="0"/>
              <a:t>理解不同类型数据带来的机会</a:t>
            </a:r>
            <a:endParaRPr lang="en-US" altLang="zh-CN" dirty="0"/>
          </a:p>
          <a:p>
            <a:r>
              <a:rPr lang="zh-CN" altLang="en-US" dirty="0"/>
              <a:t>未来还有哪些可能</a:t>
            </a:r>
            <a:endParaRPr lang="en-US" altLang="zh-CN" dirty="0"/>
          </a:p>
          <a:p>
            <a:r>
              <a:rPr lang="zh-CN" altLang="en-US" dirty="0"/>
              <a:t>理解 互联网</a:t>
            </a:r>
            <a:r>
              <a:rPr lang="en-US" altLang="zh-CN" dirty="0"/>
              <a:t>+ , </a:t>
            </a:r>
            <a:r>
              <a:rPr lang="zh-CN" altLang="en-US" dirty="0"/>
              <a:t>大数据，人工智能</a:t>
            </a:r>
            <a:r>
              <a:rPr lang="en-US" altLang="zh-CN" dirty="0"/>
              <a:t>, 5G</a:t>
            </a:r>
            <a:r>
              <a:rPr lang="zh-CN" altLang="en-US" dirty="0"/>
              <a:t>等背后的价值</a:t>
            </a:r>
          </a:p>
          <a:p>
            <a:r>
              <a:rPr lang="en-US" altLang="zh-CN" dirty="0"/>
              <a:t>C2B, </a:t>
            </a:r>
            <a:r>
              <a:rPr lang="zh-CN" altLang="en-US" dirty="0"/>
              <a:t>按需</a:t>
            </a:r>
            <a:r>
              <a:rPr lang="en-US" altLang="zh-CN" dirty="0"/>
              <a:t>(</a:t>
            </a:r>
            <a:r>
              <a:rPr lang="zh-CN" altLang="en-US" dirty="0"/>
              <a:t>智能</a:t>
            </a:r>
            <a:r>
              <a:rPr lang="en-US" altLang="zh-CN" dirty="0"/>
              <a:t>)</a:t>
            </a:r>
            <a:r>
              <a:rPr lang="zh-CN" altLang="en-US" dirty="0"/>
              <a:t>生产，千人千面</a:t>
            </a:r>
          </a:p>
        </p:txBody>
      </p:sp>
      <p:sp>
        <p:nvSpPr>
          <p:cNvPr id="4" name="文本框 3">
            <a:extLst>
              <a:ext uri="{FF2B5EF4-FFF2-40B4-BE49-F238E27FC236}">
                <a16:creationId xmlns:a16="http://schemas.microsoft.com/office/drawing/2014/main" id="{2061EB1B-7CAF-4BCE-BB9F-78FAB0A50055}"/>
              </a:ext>
            </a:extLst>
          </p:cNvPr>
          <p:cNvSpPr txBox="1"/>
          <p:nvPr/>
        </p:nvSpPr>
        <p:spPr>
          <a:xfrm>
            <a:off x="1103312" y="4820087"/>
            <a:ext cx="8215711" cy="923330"/>
          </a:xfrm>
          <a:prstGeom prst="rect">
            <a:avLst/>
          </a:prstGeom>
          <a:noFill/>
        </p:spPr>
        <p:txBody>
          <a:bodyPr wrap="none" rtlCol="0">
            <a:spAutoFit/>
          </a:bodyPr>
          <a:lstStyle/>
          <a:p>
            <a:r>
              <a:rPr lang="zh-CN" altLang="en-US" b="1" i="1" dirty="0"/>
              <a:t>注意</a:t>
            </a:r>
            <a:r>
              <a:rPr lang="en-US" altLang="zh-CN" b="1" i="1" dirty="0"/>
              <a:t>: </a:t>
            </a:r>
            <a:r>
              <a:rPr lang="zh-CN" altLang="en-US" b="1" i="1" dirty="0"/>
              <a:t>这只是看问题的一个方面，全面公司和行业的发展需要多个方面去思考，</a:t>
            </a:r>
            <a:endParaRPr lang="en-US" altLang="zh-CN" b="1" i="1" dirty="0"/>
          </a:p>
          <a:p>
            <a:r>
              <a:rPr lang="en-US" altLang="zh-CN" b="1" i="1" dirty="0"/>
              <a:t>         </a:t>
            </a:r>
            <a:r>
              <a:rPr lang="zh-CN" altLang="en-US" b="1" i="1" dirty="0"/>
              <a:t>比如供需关系，技术突破，经济社会文化和政策导向等等。甚至科技</a:t>
            </a:r>
            <a:endParaRPr lang="en-US" altLang="zh-CN" b="1" i="1" dirty="0"/>
          </a:p>
          <a:p>
            <a:r>
              <a:rPr lang="en-US" altLang="zh-CN" b="1" i="1" dirty="0"/>
              <a:t>         </a:t>
            </a:r>
            <a:r>
              <a:rPr lang="zh-CN" altLang="en-US" b="1" i="1" dirty="0"/>
              <a:t>发展的</a:t>
            </a:r>
            <a:r>
              <a:rPr lang="zh-CN" altLang="en-US" b="1" i="1"/>
              <a:t>其他方面，比如生物科技，新材料等。</a:t>
            </a:r>
            <a:r>
              <a:rPr lang="en-US" altLang="zh-CN" b="1" i="1"/>
              <a:t> </a:t>
            </a:r>
            <a:endParaRPr lang="zh-CN" altLang="en-US" b="1" i="1" dirty="0"/>
          </a:p>
        </p:txBody>
      </p:sp>
    </p:spTree>
    <p:extLst>
      <p:ext uri="{BB962C8B-B14F-4D97-AF65-F5344CB8AC3E}">
        <p14:creationId xmlns:p14="http://schemas.microsoft.com/office/powerpoint/2010/main" val="3746912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8C839-C145-4767-B00A-67FC11629B28}"/>
              </a:ext>
            </a:extLst>
          </p:cNvPr>
          <p:cNvSpPr>
            <a:spLocks noGrp="1"/>
          </p:cNvSpPr>
          <p:nvPr>
            <p:ph type="title"/>
          </p:nvPr>
        </p:nvSpPr>
        <p:spPr>
          <a:xfrm>
            <a:off x="492019" y="283260"/>
            <a:ext cx="9404723" cy="1400530"/>
          </a:xfrm>
        </p:spPr>
        <p:txBody>
          <a:bodyPr/>
          <a:lstStyle/>
          <a:p>
            <a:r>
              <a:rPr lang="zh-CN" altLang="en-US" dirty="0"/>
              <a:t>信息科技的发展</a:t>
            </a:r>
            <a:r>
              <a:rPr lang="en-US" altLang="zh-CN" dirty="0"/>
              <a:t>(</a:t>
            </a:r>
            <a:r>
              <a:rPr lang="zh-CN" altLang="en-US" dirty="0"/>
              <a:t>思维模型</a:t>
            </a:r>
            <a:r>
              <a:rPr lang="en-US" altLang="zh-CN" dirty="0"/>
              <a:t>)</a:t>
            </a:r>
            <a:endParaRPr lang="zh-CN" altLang="en-US" dirty="0"/>
          </a:p>
        </p:txBody>
      </p:sp>
      <p:sp>
        <p:nvSpPr>
          <p:cNvPr id="6" name="矩形 5">
            <a:extLst>
              <a:ext uri="{FF2B5EF4-FFF2-40B4-BE49-F238E27FC236}">
                <a16:creationId xmlns:a16="http://schemas.microsoft.com/office/drawing/2014/main" id="{CE036565-16FC-441B-90FE-FC85E6A7986D}"/>
              </a:ext>
            </a:extLst>
          </p:cNvPr>
          <p:cNvSpPr/>
          <p:nvPr/>
        </p:nvSpPr>
        <p:spPr>
          <a:xfrm>
            <a:off x="667547" y="2068784"/>
            <a:ext cx="2184983" cy="5320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自动化</a:t>
            </a:r>
          </a:p>
        </p:txBody>
      </p:sp>
      <p:sp>
        <p:nvSpPr>
          <p:cNvPr id="7" name="矩形 6">
            <a:extLst>
              <a:ext uri="{FF2B5EF4-FFF2-40B4-BE49-F238E27FC236}">
                <a16:creationId xmlns:a16="http://schemas.microsoft.com/office/drawing/2014/main" id="{D0E07236-D9B9-4DCA-AACA-39291EE43C62}"/>
              </a:ext>
            </a:extLst>
          </p:cNvPr>
          <p:cNvSpPr/>
          <p:nvPr/>
        </p:nvSpPr>
        <p:spPr>
          <a:xfrm>
            <a:off x="4323614" y="2057943"/>
            <a:ext cx="2532668" cy="532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在线化</a:t>
            </a:r>
          </a:p>
        </p:txBody>
      </p:sp>
      <p:sp>
        <p:nvSpPr>
          <p:cNvPr id="8" name="矩形 7">
            <a:extLst>
              <a:ext uri="{FF2B5EF4-FFF2-40B4-BE49-F238E27FC236}">
                <a16:creationId xmlns:a16="http://schemas.microsoft.com/office/drawing/2014/main" id="{867C69F0-BDF6-44C5-B50B-2B97A1BF6EC7}"/>
              </a:ext>
            </a:extLst>
          </p:cNvPr>
          <p:cNvSpPr/>
          <p:nvPr/>
        </p:nvSpPr>
        <p:spPr>
          <a:xfrm>
            <a:off x="8672729" y="2068784"/>
            <a:ext cx="2532669" cy="5320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智能化</a:t>
            </a:r>
          </a:p>
        </p:txBody>
      </p:sp>
      <p:sp>
        <p:nvSpPr>
          <p:cNvPr id="9" name="矩形 8">
            <a:extLst>
              <a:ext uri="{FF2B5EF4-FFF2-40B4-BE49-F238E27FC236}">
                <a16:creationId xmlns:a16="http://schemas.microsoft.com/office/drawing/2014/main" id="{1AD595EB-F730-459E-BB4A-4C91E9A10B56}"/>
              </a:ext>
            </a:extLst>
          </p:cNvPr>
          <p:cNvSpPr/>
          <p:nvPr/>
        </p:nvSpPr>
        <p:spPr>
          <a:xfrm>
            <a:off x="645355" y="3020178"/>
            <a:ext cx="624540" cy="25184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机械化</a:t>
            </a:r>
          </a:p>
        </p:txBody>
      </p:sp>
      <p:sp>
        <p:nvSpPr>
          <p:cNvPr id="10" name="矩形 9">
            <a:extLst>
              <a:ext uri="{FF2B5EF4-FFF2-40B4-BE49-F238E27FC236}">
                <a16:creationId xmlns:a16="http://schemas.microsoft.com/office/drawing/2014/main" id="{62E7AC22-6EDB-48FE-AF56-96925ECC96E3}"/>
              </a:ext>
            </a:extLst>
          </p:cNvPr>
          <p:cNvSpPr/>
          <p:nvPr/>
        </p:nvSpPr>
        <p:spPr>
          <a:xfrm>
            <a:off x="1383152" y="3020178"/>
            <a:ext cx="624540" cy="25412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自动化</a:t>
            </a:r>
          </a:p>
        </p:txBody>
      </p:sp>
      <p:sp>
        <p:nvSpPr>
          <p:cNvPr id="12" name="矩形 11">
            <a:extLst>
              <a:ext uri="{FF2B5EF4-FFF2-40B4-BE49-F238E27FC236}">
                <a16:creationId xmlns:a16="http://schemas.microsoft.com/office/drawing/2014/main" id="{25A9B99B-F123-4CA8-A191-4C910E10E6D2}"/>
              </a:ext>
            </a:extLst>
          </p:cNvPr>
          <p:cNvSpPr/>
          <p:nvPr/>
        </p:nvSpPr>
        <p:spPr>
          <a:xfrm>
            <a:off x="6068212" y="2997424"/>
            <a:ext cx="624540" cy="25412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在线数据收集</a:t>
            </a:r>
            <a:endParaRPr lang="en-US" altLang="zh-CN" dirty="0"/>
          </a:p>
          <a:p>
            <a:pPr algn="ctr"/>
            <a:r>
              <a:rPr lang="zh-CN" altLang="en-US" dirty="0"/>
              <a:t>使用</a:t>
            </a:r>
          </a:p>
        </p:txBody>
      </p:sp>
      <p:cxnSp>
        <p:nvCxnSpPr>
          <p:cNvPr id="14" name="直接箭头连接符 13">
            <a:extLst>
              <a:ext uri="{FF2B5EF4-FFF2-40B4-BE49-F238E27FC236}">
                <a16:creationId xmlns:a16="http://schemas.microsoft.com/office/drawing/2014/main" id="{9FEC2A89-1A99-43EF-9833-3A957A0CE807}"/>
              </a:ext>
            </a:extLst>
          </p:cNvPr>
          <p:cNvCxnSpPr>
            <a:cxnSpLocks/>
          </p:cNvCxnSpPr>
          <p:nvPr/>
        </p:nvCxnSpPr>
        <p:spPr>
          <a:xfrm>
            <a:off x="2852530" y="4110337"/>
            <a:ext cx="1360939"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5" name="矩形 14">
            <a:extLst>
              <a:ext uri="{FF2B5EF4-FFF2-40B4-BE49-F238E27FC236}">
                <a16:creationId xmlns:a16="http://schemas.microsoft.com/office/drawing/2014/main" id="{4B6E4425-2D8E-46DD-8C8C-A85F714166FB}"/>
              </a:ext>
            </a:extLst>
          </p:cNvPr>
          <p:cNvSpPr/>
          <p:nvPr/>
        </p:nvSpPr>
        <p:spPr>
          <a:xfrm>
            <a:off x="4325645" y="2967144"/>
            <a:ext cx="624540" cy="25412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核心产品和业务在线</a:t>
            </a:r>
          </a:p>
        </p:txBody>
      </p:sp>
      <p:sp>
        <p:nvSpPr>
          <p:cNvPr id="16" name="矩形 15">
            <a:extLst>
              <a:ext uri="{FF2B5EF4-FFF2-40B4-BE49-F238E27FC236}">
                <a16:creationId xmlns:a16="http://schemas.microsoft.com/office/drawing/2014/main" id="{4FCF92BF-D11A-4994-B646-FD4738020869}"/>
              </a:ext>
            </a:extLst>
          </p:cNvPr>
          <p:cNvSpPr/>
          <p:nvPr/>
        </p:nvSpPr>
        <p:spPr>
          <a:xfrm>
            <a:off x="8666041" y="3105563"/>
            <a:ext cx="624540" cy="2500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大规模数据流动</a:t>
            </a:r>
          </a:p>
        </p:txBody>
      </p:sp>
      <p:sp>
        <p:nvSpPr>
          <p:cNvPr id="17" name="矩形 16">
            <a:extLst>
              <a:ext uri="{FF2B5EF4-FFF2-40B4-BE49-F238E27FC236}">
                <a16:creationId xmlns:a16="http://schemas.microsoft.com/office/drawing/2014/main" id="{034E3763-A461-46B5-AA95-F5BBFBB871F3}"/>
              </a:ext>
            </a:extLst>
          </p:cNvPr>
          <p:cNvSpPr/>
          <p:nvPr/>
        </p:nvSpPr>
        <p:spPr>
          <a:xfrm>
            <a:off x="9595381" y="3105562"/>
            <a:ext cx="624540" cy="25008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数据的提供和消费</a:t>
            </a:r>
          </a:p>
        </p:txBody>
      </p:sp>
      <p:sp>
        <p:nvSpPr>
          <p:cNvPr id="18" name="矩形 17">
            <a:extLst>
              <a:ext uri="{FF2B5EF4-FFF2-40B4-BE49-F238E27FC236}">
                <a16:creationId xmlns:a16="http://schemas.microsoft.com/office/drawing/2014/main" id="{230A07AE-9440-413C-9E0C-FEEF15A23802}"/>
              </a:ext>
            </a:extLst>
          </p:cNvPr>
          <p:cNvSpPr/>
          <p:nvPr/>
        </p:nvSpPr>
        <p:spPr>
          <a:xfrm>
            <a:off x="10413703" y="3085342"/>
            <a:ext cx="624540" cy="25008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用数据决策高效精准</a:t>
            </a:r>
          </a:p>
        </p:txBody>
      </p:sp>
      <p:cxnSp>
        <p:nvCxnSpPr>
          <p:cNvPr id="19" name="直接箭头连接符 18">
            <a:extLst>
              <a:ext uri="{FF2B5EF4-FFF2-40B4-BE49-F238E27FC236}">
                <a16:creationId xmlns:a16="http://schemas.microsoft.com/office/drawing/2014/main" id="{F8EFCAC7-8F80-482A-B147-D224FECCDB59}"/>
              </a:ext>
            </a:extLst>
          </p:cNvPr>
          <p:cNvCxnSpPr/>
          <p:nvPr/>
        </p:nvCxnSpPr>
        <p:spPr>
          <a:xfrm>
            <a:off x="6856282" y="4128049"/>
            <a:ext cx="159026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0" name="文本框 19">
            <a:extLst>
              <a:ext uri="{FF2B5EF4-FFF2-40B4-BE49-F238E27FC236}">
                <a16:creationId xmlns:a16="http://schemas.microsoft.com/office/drawing/2014/main" id="{B64A3F4B-D424-4D02-AEBD-22E9F4D81458}"/>
              </a:ext>
            </a:extLst>
          </p:cNvPr>
          <p:cNvSpPr txBox="1"/>
          <p:nvPr/>
        </p:nvSpPr>
        <p:spPr>
          <a:xfrm>
            <a:off x="7971183" y="6102626"/>
            <a:ext cx="2492990" cy="369332"/>
          </a:xfrm>
          <a:prstGeom prst="rect">
            <a:avLst/>
          </a:prstGeom>
          <a:noFill/>
        </p:spPr>
        <p:txBody>
          <a:bodyPr wrap="none" rtlCol="0">
            <a:spAutoFit/>
          </a:bodyPr>
          <a:lstStyle/>
          <a:p>
            <a:r>
              <a:rPr lang="zh-CN" altLang="en-US" dirty="0"/>
              <a:t>科技解决的效率的问题</a:t>
            </a:r>
          </a:p>
        </p:txBody>
      </p:sp>
      <p:sp>
        <p:nvSpPr>
          <p:cNvPr id="21" name="矩形 20">
            <a:extLst>
              <a:ext uri="{FF2B5EF4-FFF2-40B4-BE49-F238E27FC236}">
                <a16:creationId xmlns:a16="http://schemas.microsoft.com/office/drawing/2014/main" id="{173E3536-CDBE-44B5-B4D9-C1ACF2D73B16}"/>
              </a:ext>
            </a:extLst>
          </p:cNvPr>
          <p:cNvSpPr/>
          <p:nvPr/>
        </p:nvSpPr>
        <p:spPr>
          <a:xfrm>
            <a:off x="5194381" y="3005829"/>
            <a:ext cx="624540" cy="25412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在线用户互动反馈</a:t>
            </a:r>
          </a:p>
        </p:txBody>
      </p:sp>
      <p:sp>
        <p:nvSpPr>
          <p:cNvPr id="22" name="矩形 21">
            <a:extLst>
              <a:ext uri="{FF2B5EF4-FFF2-40B4-BE49-F238E27FC236}">
                <a16:creationId xmlns:a16="http://schemas.microsoft.com/office/drawing/2014/main" id="{BFC3EAEE-8A46-4E72-8430-F2D434AC215C}"/>
              </a:ext>
            </a:extLst>
          </p:cNvPr>
          <p:cNvSpPr/>
          <p:nvPr/>
        </p:nvSpPr>
        <p:spPr>
          <a:xfrm>
            <a:off x="2132337" y="3005846"/>
            <a:ext cx="624540" cy="25412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自动采集数据</a:t>
            </a:r>
          </a:p>
        </p:txBody>
      </p:sp>
    </p:spTree>
    <p:extLst>
      <p:ext uri="{BB962C8B-B14F-4D97-AF65-F5344CB8AC3E}">
        <p14:creationId xmlns:p14="http://schemas.microsoft.com/office/powerpoint/2010/main" val="256361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04A12C-C865-4345-8E45-360AE9549B28}"/>
              </a:ext>
            </a:extLst>
          </p:cNvPr>
          <p:cNvSpPr>
            <a:spLocks noGrp="1"/>
          </p:cNvSpPr>
          <p:nvPr>
            <p:ph type="title"/>
          </p:nvPr>
        </p:nvSpPr>
        <p:spPr/>
        <p:txBody>
          <a:bodyPr/>
          <a:lstStyle/>
          <a:p>
            <a:r>
              <a:rPr lang="zh-CN" altLang="en-US" dirty="0"/>
              <a:t>业务软件开发维模型</a:t>
            </a:r>
          </a:p>
        </p:txBody>
      </p:sp>
      <p:sp>
        <p:nvSpPr>
          <p:cNvPr id="4" name="矩形 3">
            <a:extLst>
              <a:ext uri="{FF2B5EF4-FFF2-40B4-BE49-F238E27FC236}">
                <a16:creationId xmlns:a16="http://schemas.microsoft.com/office/drawing/2014/main" id="{64CF6B61-D194-4FF7-B766-1BF2048E5CB7}"/>
              </a:ext>
            </a:extLst>
          </p:cNvPr>
          <p:cNvSpPr/>
          <p:nvPr/>
        </p:nvSpPr>
        <p:spPr>
          <a:xfrm>
            <a:off x="2643443" y="4006735"/>
            <a:ext cx="5793976" cy="5320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高内聚，低耦合，高质量</a:t>
            </a:r>
          </a:p>
        </p:txBody>
      </p:sp>
      <p:sp>
        <p:nvSpPr>
          <p:cNvPr id="5" name="矩形 4">
            <a:extLst>
              <a:ext uri="{FF2B5EF4-FFF2-40B4-BE49-F238E27FC236}">
                <a16:creationId xmlns:a16="http://schemas.microsoft.com/office/drawing/2014/main" id="{52DB4E7A-D653-4F5D-AC45-B225BAB175E7}"/>
              </a:ext>
            </a:extLst>
          </p:cNvPr>
          <p:cNvSpPr/>
          <p:nvPr/>
        </p:nvSpPr>
        <p:spPr>
          <a:xfrm>
            <a:off x="2643444" y="3474721"/>
            <a:ext cx="3009211" cy="532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设计原则</a:t>
            </a:r>
          </a:p>
        </p:txBody>
      </p:sp>
      <p:sp>
        <p:nvSpPr>
          <p:cNvPr id="6" name="矩形 5">
            <a:extLst>
              <a:ext uri="{FF2B5EF4-FFF2-40B4-BE49-F238E27FC236}">
                <a16:creationId xmlns:a16="http://schemas.microsoft.com/office/drawing/2014/main" id="{BA142183-8EE6-4041-9121-3F010DC947FA}"/>
              </a:ext>
            </a:extLst>
          </p:cNvPr>
          <p:cNvSpPr/>
          <p:nvPr/>
        </p:nvSpPr>
        <p:spPr>
          <a:xfrm>
            <a:off x="2643445" y="2942707"/>
            <a:ext cx="1931325" cy="5320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代码规范</a:t>
            </a:r>
          </a:p>
        </p:txBody>
      </p:sp>
      <p:sp>
        <p:nvSpPr>
          <p:cNvPr id="7" name="矩形 6">
            <a:extLst>
              <a:ext uri="{FF2B5EF4-FFF2-40B4-BE49-F238E27FC236}">
                <a16:creationId xmlns:a16="http://schemas.microsoft.com/office/drawing/2014/main" id="{E3C720D0-D2F7-497E-B87F-5FBCC531CFC5}"/>
              </a:ext>
            </a:extLst>
          </p:cNvPr>
          <p:cNvSpPr/>
          <p:nvPr/>
        </p:nvSpPr>
        <p:spPr>
          <a:xfrm>
            <a:off x="4574770" y="2942707"/>
            <a:ext cx="1931325" cy="5320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重构</a:t>
            </a:r>
            <a:r>
              <a:rPr lang="en-US" altLang="zh-CN" dirty="0"/>
              <a:t>UT</a:t>
            </a:r>
            <a:endParaRPr lang="zh-CN" altLang="en-US" dirty="0"/>
          </a:p>
        </p:txBody>
      </p:sp>
      <p:sp>
        <p:nvSpPr>
          <p:cNvPr id="8" name="矩形 7">
            <a:extLst>
              <a:ext uri="{FF2B5EF4-FFF2-40B4-BE49-F238E27FC236}">
                <a16:creationId xmlns:a16="http://schemas.microsoft.com/office/drawing/2014/main" id="{C6EC5B0E-A656-4487-9E5B-670E545D3A74}"/>
              </a:ext>
            </a:extLst>
          </p:cNvPr>
          <p:cNvSpPr/>
          <p:nvPr/>
        </p:nvSpPr>
        <p:spPr>
          <a:xfrm>
            <a:off x="5652655" y="3474721"/>
            <a:ext cx="2784763" cy="532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编程思想</a:t>
            </a:r>
          </a:p>
        </p:txBody>
      </p:sp>
      <p:sp>
        <p:nvSpPr>
          <p:cNvPr id="9" name="矩形 8">
            <a:extLst>
              <a:ext uri="{FF2B5EF4-FFF2-40B4-BE49-F238E27FC236}">
                <a16:creationId xmlns:a16="http://schemas.microsoft.com/office/drawing/2014/main" id="{48642487-4977-424C-97F6-9E0615608E13}"/>
              </a:ext>
            </a:extLst>
          </p:cNvPr>
          <p:cNvSpPr/>
          <p:nvPr/>
        </p:nvSpPr>
        <p:spPr>
          <a:xfrm>
            <a:off x="6506094" y="2942707"/>
            <a:ext cx="1931325" cy="5320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设计模式</a:t>
            </a:r>
          </a:p>
        </p:txBody>
      </p:sp>
      <p:sp>
        <p:nvSpPr>
          <p:cNvPr id="3" name="文本框 2">
            <a:extLst>
              <a:ext uri="{FF2B5EF4-FFF2-40B4-BE49-F238E27FC236}">
                <a16:creationId xmlns:a16="http://schemas.microsoft.com/office/drawing/2014/main" id="{03C0A04E-F99B-497C-A9A7-45EE080CFF9C}"/>
              </a:ext>
            </a:extLst>
          </p:cNvPr>
          <p:cNvSpPr txBox="1"/>
          <p:nvPr/>
        </p:nvSpPr>
        <p:spPr>
          <a:xfrm>
            <a:off x="8902460" y="4132053"/>
            <a:ext cx="646331" cy="369332"/>
          </a:xfrm>
          <a:prstGeom prst="rect">
            <a:avLst/>
          </a:prstGeom>
          <a:noFill/>
        </p:spPr>
        <p:txBody>
          <a:bodyPr wrap="none" rtlCol="0">
            <a:spAutoFit/>
          </a:bodyPr>
          <a:lstStyle/>
          <a:p>
            <a:r>
              <a:rPr lang="zh-CN" altLang="en-US" dirty="0"/>
              <a:t>目标</a:t>
            </a:r>
          </a:p>
        </p:txBody>
      </p:sp>
      <p:sp>
        <p:nvSpPr>
          <p:cNvPr id="10" name="文本框 9">
            <a:extLst>
              <a:ext uri="{FF2B5EF4-FFF2-40B4-BE49-F238E27FC236}">
                <a16:creationId xmlns:a16="http://schemas.microsoft.com/office/drawing/2014/main" id="{42EA0B22-7F9E-474E-B696-143DA0D61CBF}"/>
              </a:ext>
            </a:extLst>
          </p:cNvPr>
          <p:cNvSpPr txBox="1"/>
          <p:nvPr/>
        </p:nvSpPr>
        <p:spPr>
          <a:xfrm>
            <a:off x="8902460" y="3556062"/>
            <a:ext cx="646331" cy="369332"/>
          </a:xfrm>
          <a:prstGeom prst="rect">
            <a:avLst/>
          </a:prstGeom>
          <a:noFill/>
        </p:spPr>
        <p:txBody>
          <a:bodyPr wrap="none" rtlCol="0">
            <a:spAutoFit/>
          </a:bodyPr>
          <a:lstStyle/>
          <a:p>
            <a:r>
              <a:rPr lang="zh-CN" altLang="en-US" dirty="0"/>
              <a:t>原理</a:t>
            </a:r>
          </a:p>
        </p:txBody>
      </p:sp>
      <p:sp>
        <p:nvSpPr>
          <p:cNvPr id="11" name="文本框 10">
            <a:extLst>
              <a:ext uri="{FF2B5EF4-FFF2-40B4-BE49-F238E27FC236}">
                <a16:creationId xmlns:a16="http://schemas.microsoft.com/office/drawing/2014/main" id="{339498C6-6AAA-45F4-84D2-FA846E4DE631}"/>
              </a:ext>
            </a:extLst>
          </p:cNvPr>
          <p:cNvSpPr txBox="1"/>
          <p:nvPr/>
        </p:nvSpPr>
        <p:spPr>
          <a:xfrm>
            <a:off x="8902224" y="3011441"/>
            <a:ext cx="646331" cy="369332"/>
          </a:xfrm>
          <a:prstGeom prst="rect">
            <a:avLst/>
          </a:prstGeom>
          <a:noFill/>
        </p:spPr>
        <p:txBody>
          <a:bodyPr wrap="none" rtlCol="0">
            <a:spAutoFit/>
          </a:bodyPr>
          <a:lstStyle/>
          <a:p>
            <a:r>
              <a:rPr lang="zh-CN" altLang="en-US" dirty="0"/>
              <a:t>方法</a:t>
            </a:r>
          </a:p>
        </p:txBody>
      </p:sp>
    </p:spTree>
    <p:extLst>
      <p:ext uri="{BB962C8B-B14F-4D97-AF65-F5344CB8AC3E}">
        <p14:creationId xmlns:p14="http://schemas.microsoft.com/office/powerpoint/2010/main" val="2323422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1841D4-EA63-4F01-8EF8-96896B895E23}"/>
              </a:ext>
            </a:extLst>
          </p:cNvPr>
          <p:cNvSpPr>
            <a:spLocks noGrp="1"/>
          </p:cNvSpPr>
          <p:nvPr>
            <p:ph type="title"/>
          </p:nvPr>
        </p:nvSpPr>
        <p:spPr/>
        <p:txBody>
          <a:bodyPr/>
          <a:lstStyle/>
          <a:p>
            <a:r>
              <a:rPr lang="zh-CN" altLang="en-US" dirty="0"/>
              <a:t>分析方式</a:t>
            </a:r>
          </a:p>
        </p:txBody>
      </p:sp>
      <p:sp>
        <p:nvSpPr>
          <p:cNvPr id="3" name="内容占位符 2">
            <a:extLst>
              <a:ext uri="{FF2B5EF4-FFF2-40B4-BE49-F238E27FC236}">
                <a16:creationId xmlns:a16="http://schemas.microsoft.com/office/drawing/2014/main" id="{923096F5-2A03-45EF-AD9F-BB860B21A298}"/>
              </a:ext>
            </a:extLst>
          </p:cNvPr>
          <p:cNvSpPr>
            <a:spLocks noGrp="1"/>
          </p:cNvSpPr>
          <p:nvPr>
            <p:ph idx="1"/>
          </p:nvPr>
        </p:nvSpPr>
        <p:spPr/>
        <p:txBody>
          <a:bodyPr/>
          <a:lstStyle/>
          <a:p>
            <a:r>
              <a:rPr lang="zh-CN" altLang="en-US" dirty="0"/>
              <a:t>创新者的窘境</a:t>
            </a:r>
            <a:endParaRPr lang="en-US" altLang="zh-CN" dirty="0"/>
          </a:p>
          <a:p>
            <a:pPr lvl="1"/>
            <a:r>
              <a:rPr lang="zh-CN" altLang="en-US" dirty="0"/>
              <a:t>用已经经历的行业和公司去观察和分析正在发生或将要发生的行业和公司</a:t>
            </a:r>
          </a:p>
        </p:txBody>
      </p:sp>
      <p:pic>
        <p:nvPicPr>
          <p:cNvPr id="5" name="图片 4">
            <a:extLst>
              <a:ext uri="{FF2B5EF4-FFF2-40B4-BE49-F238E27FC236}">
                <a16:creationId xmlns:a16="http://schemas.microsoft.com/office/drawing/2014/main" id="{50470F2B-D9D4-4790-8C5D-AFDEE5298C10}"/>
              </a:ext>
            </a:extLst>
          </p:cNvPr>
          <p:cNvPicPr>
            <a:picLocks noChangeAspect="1"/>
          </p:cNvPicPr>
          <p:nvPr/>
        </p:nvPicPr>
        <p:blipFill>
          <a:blip r:embed="rId2"/>
          <a:stretch>
            <a:fillRect/>
          </a:stretch>
        </p:blipFill>
        <p:spPr>
          <a:xfrm>
            <a:off x="2240883" y="3160823"/>
            <a:ext cx="3087576" cy="3087576"/>
          </a:xfrm>
          <a:prstGeom prst="rect">
            <a:avLst/>
          </a:prstGeom>
        </p:spPr>
      </p:pic>
    </p:spTree>
    <p:extLst>
      <p:ext uri="{BB962C8B-B14F-4D97-AF65-F5344CB8AC3E}">
        <p14:creationId xmlns:p14="http://schemas.microsoft.com/office/powerpoint/2010/main" val="2624584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AE4CB-EDE3-4EB8-BE67-909667C89199}"/>
              </a:ext>
            </a:extLst>
          </p:cNvPr>
          <p:cNvSpPr>
            <a:spLocks noGrp="1"/>
          </p:cNvSpPr>
          <p:nvPr>
            <p:ph type="title"/>
          </p:nvPr>
        </p:nvSpPr>
        <p:spPr/>
        <p:txBody>
          <a:bodyPr/>
          <a:lstStyle/>
          <a:p>
            <a:r>
              <a:rPr lang="zh-CN" altLang="en-US" dirty="0"/>
              <a:t>计算机行业</a:t>
            </a:r>
          </a:p>
        </p:txBody>
      </p:sp>
      <p:sp>
        <p:nvSpPr>
          <p:cNvPr id="4" name="矩形 3">
            <a:extLst>
              <a:ext uri="{FF2B5EF4-FFF2-40B4-BE49-F238E27FC236}">
                <a16:creationId xmlns:a16="http://schemas.microsoft.com/office/drawing/2014/main" id="{102A3C93-354F-4D63-BD45-0C733622EFE4}"/>
              </a:ext>
            </a:extLst>
          </p:cNvPr>
          <p:cNvSpPr/>
          <p:nvPr/>
        </p:nvSpPr>
        <p:spPr>
          <a:xfrm>
            <a:off x="667547" y="2068784"/>
            <a:ext cx="2184983" cy="5320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自动化</a:t>
            </a:r>
          </a:p>
        </p:txBody>
      </p:sp>
      <p:sp>
        <p:nvSpPr>
          <p:cNvPr id="5" name="矩形 4">
            <a:extLst>
              <a:ext uri="{FF2B5EF4-FFF2-40B4-BE49-F238E27FC236}">
                <a16:creationId xmlns:a16="http://schemas.microsoft.com/office/drawing/2014/main" id="{C21F8E9E-1287-473A-A23A-885A527D630F}"/>
              </a:ext>
            </a:extLst>
          </p:cNvPr>
          <p:cNvSpPr/>
          <p:nvPr/>
        </p:nvSpPr>
        <p:spPr>
          <a:xfrm>
            <a:off x="4323614" y="2057943"/>
            <a:ext cx="2532668" cy="532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在线化</a:t>
            </a:r>
          </a:p>
        </p:txBody>
      </p:sp>
      <p:sp>
        <p:nvSpPr>
          <p:cNvPr id="6" name="矩形 5">
            <a:extLst>
              <a:ext uri="{FF2B5EF4-FFF2-40B4-BE49-F238E27FC236}">
                <a16:creationId xmlns:a16="http://schemas.microsoft.com/office/drawing/2014/main" id="{727054F1-BC3C-4F4F-B31F-47CF480A13D9}"/>
              </a:ext>
            </a:extLst>
          </p:cNvPr>
          <p:cNvSpPr/>
          <p:nvPr/>
        </p:nvSpPr>
        <p:spPr>
          <a:xfrm>
            <a:off x="8672729" y="2068784"/>
            <a:ext cx="2532669" cy="5320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智能化</a:t>
            </a:r>
          </a:p>
        </p:txBody>
      </p:sp>
      <p:sp>
        <p:nvSpPr>
          <p:cNvPr id="7" name="文本框 6">
            <a:extLst>
              <a:ext uri="{FF2B5EF4-FFF2-40B4-BE49-F238E27FC236}">
                <a16:creationId xmlns:a16="http://schemas.microsoft.com/office/drawing/2014/main" id="{805C4D5D-2627-4E2D-AA40-6AF9B4CF245C}"/>
              </a:ext>
            </a:extLst>
          </p:cNvPr>
          <p:cNvSpPr txBox="1"/>
          <p:nvPr/>
        </p:nvSpPr>
        <p:spPr>
          <a:xfrm>
            <a:off x="1162879" y="3747052"/>
            <a:ext cx="204610" cy="369332"/>
          </a:xfrm>
          <a:prstGeom prst="rect">
            <a:avLst/>
          </a:prstGeom>
          <a:no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58B12212-31BC-4B6E-B058-C63D524958DD}"/>
              </a:ext>
            </a:extLst>
          </p:cNvPr>
          <p:cNvSpPr txBox="1"/>
          <p:nvPr/>
        </p:nvSpPr>
        <p:spPr>
          <a:xfrm>
            <a:off x="239078" y="3285387"/>
            <a:ext cx="2662908" cy="646331"/>
          </a:xfrm>
          <a:prstGeom prst="rect">
            <a:avLst/>
          </a:prstGeom>
          <a:noFill/>
        </p:spPr>
        <p:txBody>
          <a:bodyPr wrap="none" rtlCol="0">
            <a:spAutoFit/>
          </a:bodyPr>
          <a:lstStyle/>
          <a:p>
            <a:r>
              <a:rPr lang="zh-CN" altLang="en-US" dirty="0"/>
              <a:t>机械计算机</a:t>
            </a:r>
            <a:endParaRPr lang="en-US" altLang="zh-CN" dirty="0"/>
          </a:p>
          <a:p>
            <a:r>
              <a:rPr lang="zh-CN" altLang="en-US" dirty="0"/>
              <a:t>电子计算机</a:t>
            </a:r>
            <a:r>
              <a:rPr lang="en-US" altLang="zh-CN" dirty="0"/>
              <a:t>(</a:t>
            </a:r>
            <a:r>
              <a:rPr lang="zh-CN" altLang="en-US" dirty="0"/>
              <a:t>存储，控制</a:t>
            </a:r>
            <a:r>
              <a:rPr lang="en-US" altLang="zh-CN" dirty="0"/>
              <a:t>)</a:t>
            </a:r>
            <a:endParaRPr lang="zh-CN" altLang="en-US" dirty="0"/>
          </a:p>
        </p:txBody>
      </p:sp>
      <p:sp>
        <p:nvSpPr>
          <p:cNvPr id="9" name="文本框 8">
            <a:extLst>
              <a:ext uri="{FF2B5EF4-FFF2-40B4-BE49-F238E27FC236}">
                <a16:creationId xmlns:a16="http://schemas.microsoft.com/office/drawing/2014/main" id="{41AF9F61-CE66-4B69-A4EF-BDF85B530C6F}"/>
              </a:ext>
            </a:extLst>
          </p:cNvPr>
          <p:cNvSpPr txBox="1"/>
          <p:nvPr/>
        </p:nvSpPr>
        <p:spPr>
          <a:xfrm>
            <a:off x="4323614" y="3265508"/>
            <a:ext cx="2662908" cy="1200329"/>
          </a:xfrm>
          <a:prstGeom prst="rect">
            <a:avLst/>
          </a:prstGeom>
          <a:noFill/>
        </p:spPr>
        <p:txBody>
          <a:bodyPr wrap="none" rtlCol="0">
            <a:spAutoFit/>
          </a:bodyPr>
          <a:lstStyle/>
          <a:p>
            <a:r>
              <a:rPr lang="zh-CN" altLang="en-US" dirty="0"/>
              <a:t>互联网</a:t>
            </a:r>
            <a:endParaRPr lang="en-US" altLang="zh-CN" dirty="0"/>
          </a:p>
          <a:p>
            <a:r>
              <a:rPr lang="zh-CN" altLang="en-US" dirty="0"/>
              <a:t>采集数据</a:t>
            </a:r>
            <a:r>
              <a:rPr lang="en-US" altLang="zh-CN" dirty="0"/>
              <a:t>(</a:t>
            </a:r>
            <a:r>
              <a:rPr lang="zh-CN" altLang="en-US" dirty="0"/>
              <a:t>传感器，芯片</a:t>
            </a:r>
            <a:r>
              <a:rPr lang="en-US" altLang="zh-CN" dirty="0"/>
              <a:t>)</a:t>
            </a:r>
          </a:p>
          <a:p>
            <a:endParaRPr lang="en-US" altLang="zh-CN" dirty="0"/>
          </a:p>
          <a:p>
            <a:endParaRPr lang="zh-CN" altLang="en-US" dirty="0"/>
          </a:p>
        </p:txBody>
      </p:sp>
      <p:sp>
        <p:nvSpPr>
          <p:cNvPr id="10" name="文本框 9">
            <a:extLst>
              <a:ext uri="{FF2B5EF4-FFF2-40B4-BE49-F238E27FC236}">
                <a16:creationId xmlns:a16="http://schemas.microsoft.com/office/drawing/2014/main" id="{ED678992-C7F7-41B5-BA08-9732D616A634}"/>
              </a:ext>
            </a:extLst>
          </p:cNvPr>
          <p:cNvSpPr txBox="1"/>
          <p:nvPr/>
        </p:nvSpPr>
        <p:spPr>
          <a:xfrm>
            <a:off x="8542490" y="3193054"/>
            <a:ext cx="2492990" cy="646331"/>
          </a:xfrm>
          <a:prstGeom prst="rect">
            <a:avLst/>
          </a:prstGeom>
          <a:noFill/>
        </p:spPr>
        <p:txBody>
          <a:bodyPr wrap="none" rtlCol="0">
            <a:spAutoFit/>
          </a:bodyPr>
          <a:lstStyle/>
          <a:p>
            <a:r>
              <a:rPr lang="zh-CN" altLang="en-US" dirty="0"/>
              <a:t>数据开始大量连接流动</a:t>
            </a:r>
            <a:endParaRPr lang="en-US" altLang="zh-CN" dirty="0"/>
          </a:p>
          <a:p>
            <a:r>
              <a:rPr lang="zh-CN" altLang="en-US" dirty="0"/>
              <a:t>大量数据制造和消费</a:t>
            </a:r>
            <a:r>
              <a:rPr lang="en-US" altLang="zh-CN" dirty="0"/>
              <a:t> </a:t>
            </a:r>
            <a:endParaRPr lang="zh-CN" altLang="en-US" dirty="0"/>
          </a:p>
        </p:txBody>
      </p:sp>
      <p:cxnSp>
        <p:nvCxnSpPr>
          <p:cNvPr id="12" name="直接箭头连接符 11">
            <a:extLst>
              <a:ext uri="{FF2B5EF4-FFF2-40B4-BE49-F238E27FC236}">
                <a16:creationId xmlns:a16="http://schemas.microsoft.com/office/drawing/2014/main" id="{7A4E00A4-9ED7-4A25-B9BA-4D2D3E8C9A3B}"/>
              </a:ext>
            </a:extLst>
          </p:cNvPr>
          <p:cNvCxnSpPr/>
          <p:nvPr/>
        </p:nvCxnSpPr>
        <p:spPr>
          <a:xfrm>
            <a:off x="6986522" y="3516219"/>
            <a:ext cx="141241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3" name="文本框 12">
            <a:extLst>
              <a:ext uri="{FF2B5EF4-FFF2-40B4-BE49-F238E27FC236}">
                <a16:creationId xmlns:a16="http://schemas.microsoft.com/office/drawing/2014/main" id="{E15DB8C4-87CE-427A-8F24-8B580991A450}"/>
              </a:ext>
            </a:extLst>
          </p:cNvPr>
          <p:cNvSpPr txBox="1"/>
          <p:nvPr/>
        </p:nvSpPr>
        <p:spPr>
          <a:xfrm>
            <a:off x="7023313" y="2736502"/>
            <a:ext cx="1338828" cy="646331"/>
          </a:xfrm>
          <a:prstGeom prst="rect">
            <a:avLst/>
          </a:prstGeom>
          <a:noFill/>
        </p:spPr>
        <p:txBody>
          <a:bodyPr wrap="none" rtlCol="0">
            <a:spAutoFit/>
          </a:bodyPr>
          <a:lstStyle/>
          <a:p>
            <a:r>
              <a:rPr lang="zh-CN" altLang="en-US" b="1" dirty="0"/>
              <a:t>足够便宜，</a:t>
            </a:r>
            <a:endParaRPr lang="en-US" altLang="zh-CN" b="1" dirty="0"/>
          </a:p>
          <a:p>
            <a:r>
              <a:rPr lang="zh-CN" altLang="en-US" b="1" dirty="0"/>
              <a:t>足够方便</a:t>
            </a:r>
          </a:p>
        </p:txBody>
      </p:sp>
      <p:cxnSp>
        <p:nvCxnSpPr>
          <p:cNvPr id="14" name="直接箭头连接符 13">
            <a:extLst>
              <a:ext uri="{FF2B5EF4-FFF2-40B4-BE49-F238E27FC236}">
                <a16:creationId xmlns:a16="http://schemas.microsoft.com/office/drawing/2014/main" id="{40D73A28-3964-4CE2-B960-02DCC183B673}"/>
              </a:ext>
            </a:extLst>
          </p:cNvPr>
          <p:cNvCxnSpPr/>
          <p:nvPr/>
        </p:nvCxnSpPr>
        <p:spPr>
          <a:xfrm>
            <a:off x="2656497" y="3597963"/>
            <a:ext cx="141241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5" name="文本框 14">
            <a:extLst>
              <a:ext uri="{FF2B5EF4-FFF2-40B4-BE49-F238E27FC236}">
                <a16:creationId xmlns:a16="http://schemas.microsoft.com/office/drawing/2014/main" id="{65D66480-118F-4E50-8333-4200DE0FAF70}"/>
              </a:ext>
            </a:extLst>
          </p:cNvPr>
          <p:cNvSpPr txBox="1"/>
          <p:nvPr/>
        </p:nvSpPr>
        <p:spPr>
          <a:xfrm>
            <a:off x="2582146" y="3059668"/>
            <a:ext cx="1338828" cy="369332"/>
          </a:xfrm>
          <a:prstGeom prst="rect">
            <a:avLst/>
          </a:prstGeom>
          <a:noFill/>
        </p:spPr>
        <p:txBody>
          <a:bodyPr wrap="none" rtlCol="0">
            <a:spAutoFit/>
          </a:bodyPr>
          <a:lstStyle/>
          <a:p>
            <a:r>
              <a:rPr lang="zh-CN" altLang="en-US" dirty="0"/>
              <a:t>连接的需求</a:t>
            </a:r>
          </a:p>
        </p:txBody>
      </p:sp>
      <p:pic>
        <p:nvPicPr>
          <p:cNvPr id="11" name="图片 10">
            <a:extLst>
              <a:ext uri="{FF2B5EF4-FFF2-40B4-BE49-F238E27FC236}">
                <a16:creationId xmlns:a16="http://schemas.microsoft.com/office/drawing/2014/main" id="{202908D9-B9B3-49D4-8207-7ECE5C409DAC}"/>
              </a:ext>
            </a:extLst>
          </p:cNvPr>
          <p:cNvPicPr>
            <a:picLocks noChangeAspect="1"/>
          </p:cNvPicPr>
          <p:nvPr/>
        </p:nvPicPr>
        <p:blipFill>
          <a:blip r:embed="rId2"/>
          <a:stretch>
            <a:fillRect/>
          </a:stretch>
        </p:blipFill>
        <p:spPr>
          <a:xfrm>
            <a:off x="646111" y="4590477"/>
            <a:ext cx="933307" cy="646331"/>
          </a:xfrm>
          <a:prstGeom prst="rect">
            <a:avLst/>
          </a:prstGeom>
        </p:spPr>
      </p:pic>
      <p:pic>
        <p:nvPicPr>
          <p:cNvPr id="17" name="图片 16">
            <a:extLst>
              <a:ext uri="{FF2B5EF4-FFF2-40B4-BE49-F238E27FC236}">
                <a16:creationId xmlns:a16="http://schemas.microsoft.com/office/drawing/2014/main" id="{02B5BCC3-CFFF-45E6-9CAA-B4B64DAFC8EC}"/>
              </a:ext>
            </a:extLst>
          </p:cNvPr>
          <p:cNvPicPr>
            <a:picLocks noChangeAspect="1"/>
          </p:cNvPicPr>
          <p:nvPr/>
        </p:nvPicPr>
        <p:blipFill>
          <a:blip r:embed="rId3"/>
          <a:stretch>
            <a:fillRect/>
          </a:stretch>
        </p:blipFill>
        <p:spPr>
          <a:xfrm>
            <a:off x="3030457" y="4520848"/>
            <a:ext cx="785588" cy="785588"/>
          </a:xfrm>
          <a:prstGeom prst="rect">
            <a:avLst/>
          </a:prstGeom>
        </p:spPr>
      </p:pic>
      <p:pic>
        <p:nvPicPr>
          <p:cNvPr id="23" name="图片 22">
            <a:extLst>
              <a:ext uri="{FF2B5EF4-FFF2-40B4-BE49-F238E27FC236}">
                <a16:creationId xmlns:a16="http://schemas.microsoft.com/office/drawing/2014/main" id="{FA7869F3-A16D-4BB6-9E07-671900D5886C}"/>
              </a:ext>
            </a:extLst>
          </p:cNvPr>
          <p:cNvPicPr>
            <a:picLocks noChangeAspect="1"/>
          </p:cNvPicPr>
          <p:nvPr/>
        </p:nvPicPr>
        <p:blipFill>
          <a:blip r:embed="rId4"/>
          <a:stretch>
            <a:fillRect/>
          </a:stretch>
        </p:blipFill>
        <p:spPr>
          <a:xfrm>
            <a:off x="1630964" y="4590477"/>
            <a:ext cx="976331" cy="646331"/>
          </a:xfrm>
          <a:prstGeom prst="rect">
            <a:avLst/>
          </a:prstGeom>
        </p:spPr>
      </p:pic>
      <p:pic>
        <p:nvPicPr>
          <p:cNvPr id="16" name="图片 15">
            <a:extLst>
              <a:ext uri="{FF2B5EF4-FFF2-40B4-BE49-F238E27FC236}">
                <a16:creationId xmlns:a16="http://schemas.microsoft.com/office/drawing/2014/main" id="{6BFDB37C-397C-4C9A-B3E0-4E5C6CACCB42}"/>
              </a:ext>
            </a:extLst>
          </p:cNvPr>
          <p:cNvPicPr>
            <a:picLocks noChangeAspect="1"/>
          </p:cNvPicPr>
          <p:nvPr/>
        </p:nvPicPr>
        <p:blipFill>
          <a:blip r:embed="rId5"/>
          <a:stretch>
            <a:fillRect/>
          </a:stretch>
        </p:blipFill>
        <p:spPr>
          <a:xfrm>
            <a:off x="9385892" y="4292954"/>
            <a:ext cx="1106341" cy="658832"/>
          </a:xfrm>
          <a:prstGeom prst="rect">
            <a:avLst/>
          </a:prstGeom>
        </p:spPr>
      </p:pic>
      <p:sp>
        <p:nvSpPr>
          <p:cNvPr id="22" name="文本框 21">
            <a:extLst>
              <a:ext uri="{FF2B5EF4-FFF2-40B4-BE49-F238E27FC236}">
                <a16:creationId xmlns:a16="http://schemas.microsoft.com/office/drawing/2014/main" id="{14F421C9-61F6-470E-9F8F-DC71566485B3}"/>
              </a:ext>
            </a:extLst>
          </p:cNvPr>
          <p:cNvSpPr txBox="1"/>
          <p:nvPr/>
        </p:nvSpPr>
        <p:spPr>
          <a:xfrm>
            <a:off x="9615896" y="5174512"/>
            <a:ext cx="646331" cy="646331"/>
          </a:xfrm>
          <a:prstGeom prst="rect">
            <a:avLst/>
          </a:prstGeom>
          <a:noFill/>
        </p:spPr>
        <p:txBody>
          <a:bodyPr wrap="none" rtlCol="0">
            <a:spAutoFit/>
          </a:bodyPr>
          <a:lstStyle/>
          <a:p>
            <a:r>
              <a:rPr lang="zh-CN" altLang="en-US" dirty="0"/>
              <a:t>搜索</a:t>
            </a:r>
            <a:endParaRPr lang="en-US" altLang="zh-CN" dirty="0"/>
          </a:p>
          <a:p>
            <a:r>
              <a:rPr lang="zh-CN" altLang="en-US" dirty="0"/>
              <a:t>广告</a:t>
            </a:r>
          </a:p>
        </p:txBody>
      </p:sp>
      <p:pic>
        <p:nvPicPr>
          <p:cNvPr id="24" name="图片 23">
            <a:extLst>
              <a:ext uri="{FF2B5EF4-FFF2-40B4-BE49-F238E27FC236}">
                <a16:creationId xmlns:a16="http://schemas.microsoft.com/office/drawing/2014/main" id="{B51A184B-689D-474F-A5C2-B0202FE15F29}"/>
              </a:ext>
            </a:extLst>
          </p:cNvPr>
          <p:cNvPicPr>
            <a:picLocks noChangeAspect="1"/>
          </p:cNvPicPr>
          <p:nvPr/>
        </p:nvPicPr>
        <p:blipFill>
          <a:blip r:embed="rId6"/>
          <a:stretch>
            <a:fillRect/>
          </a:stretch>
        </p:blipFill>
        <p:spPr>
          <a:xfrm>
            <a:off x="4967756" y="4160820"/>
            <a:ext cx="1128244" cy="618781"/>
          </a:xfrm>
          <a:prstGeom prst="rect">
            <a:avLst/>
          </a:prstGeom>
        </p:spPr>
      </p:pic>
      <p:pic>
        <p:nvPicPr>
          <p:cNvPr id="25" name="Picture 4">
            <a:extLst>
              <a:ext uri="{FF2B5EF4-FFF2-40B4-BE49-F238E27FC236}">
                <a16:creationId xmlns:a16="http://schemas.microsoft.com/office/drawing/2014/main" id="{11C21C6B-745B-47E4-A759-C6091FAAF4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7756" y="4904022"/>
            <a:ext cx="907126" cy="104138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5D1E96C5-1F15-483A-99A6-A0E7B46CFD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9423" y="4929507"/>
            <a:ext cx="877698" cy="935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449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AA120F6-F416-E345-9018-E7AB42C4245F}"/>
              </a:ext>
            </a:extLst>
          </p:cNvPr>
          <p:cNvSpPr>
            <a:spLocks noGrp="1"/>
          </p:cNvSpPr>
          <p:nvPr>
            <p:ph type="title"/>
          </p:nvPr>
        </p:nvSpPr>
        <p:spPr>
          <a:xfrm>
            <a:off x="646111" y="452718"/>
            <a:ext cx="9404723" cy="1400530"/>
          </a:xfrm>
        </p:spPr>
        <p:txBody>
          <a:bodyPr/>
          <a:lstStyle/>
          <a:p>
            <a:r>
              <a:rPr lang="en-US" altLang="zh-CN" dirty="0"/>
              <a:t>Google</a:t>
            </a:r>
            <a:endParaRPr lang="zh-CN" altLang="en-US" dirty="0"/>
          </a:p>
        </p:txBody>
      </p:sp>
      <p:pic>
        <p:nvPicPr>
          <p:cNvPr id="6" name="Picture 5">
            <a:extLst>
              <a:ext uri="{FF2B5EF4-FFF2-40B4-BE49-F238E27FC236}">
                <a16:creationId xmlns:a16="http://schemas.microsoft.com/office/drawing/2014/main" id="{F07F7CBF-11E8-CA4B-8DEA-6D349EDF7F09}"/>
              </a:ext>
            </a:extLst>
          </p:cNvPr>
          <p:cNvPicPr>
            <a:picLocks noChangeAspect="1"/>
          </p:cNvPicPr>
          <p:nvPr/>
        </p:nvPicPr>
        <p:blipFill>
          <a:blip r:embed="rId2"/>
          <a:stretch>
            <a:fillRect/>
          </a:stretch>
        </p:blipFill>
        <p:spPr>
          <a:xfrm>
            <a:off x="4320840" y="2413270"/>
            <a:ext cx="2394339" cy="702005"/>
          </a:xfrm>
          <a:prstGeom prst="rect">
            <a:avLst/>
          </a:prstGeom>
        </p:spPr>
      </p:pic>
      <p:pic>
        <p:nvPicPr>
          <p:cNvPr id="9" name="Graphic 8" descr="Group of people">
            <a:extLst>
              <a:ext uri="{FF2B5EF4-FFF2-40B4-BE49-F238E27FC236}">
                <a16:creationId xmlns:a16="http://schemas.microsoft.com/office/drawing/2014/main" id="{BC428947-8222-934A-BDD7-DE81A1F714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8992" y="3136392"/>
            <a:ext cx="914400" cy="914400"/>
          </a:xfrm>
          <a:prstGeom prst="rect">
            <a:avLst/>
          </a:prstGeom>
        </p:spPr>
      </p:pic>
      <p:cxnSp>
        <p:nvCxnSpPr>
          <p:cNvPr id="12" name="Straight Arrow Connector 11">
            <a:extLst>
              <a:ext uri="{FF2B5EF4-FFF2-40B4-BE49-F238E27FC236}">
                <a16:creationId xmlns:a16="http://schemas.microsoft.com/office/drawing/2014/main" id="{D8B0A264-A8A7-AE45-B8B8-E52A7073D868}"/>
              </a:ext>
            </a:extLst>
          </p:cNvPr>
          <p:cNvCxnSpPr>
            <a:cxnSpLocks/>
            <a:stCxn id="9" idx="3"/>
            <a:endCxn id="6" idx="1"/>
          </p:cNvCxnSpPr>
          <p:nvPr/>
        </p:nvCxnSpPr>
        <p:spPr>
          <a:xfrm flipV="1">
            <a:off x="1993392" y="2764273"/>
            <a:ext cx="2327448" cy="829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2B35936-0008-E34D-AB54-94E345D41C80}"/>
              </a:ext>
            </a:extLst>
          </p:cNvPr>
          <p:cNvSpPr txBox="1"/>
          <p:nvPr/>
        </p:nvSpPr>
        <p:spPr>
          <a:xfrm>
            <a:off x="2426208" y="2865120"/>
            <a:ext cx="1398140" cy="923330"/>
          </a:xfrm>
          <a:prstGeom prst="rect">
            <a:avLst/>
          </a:prstGeom>
          <a:noFill/>
        </p:spPr>
        <p:txBody>
          <a:bodyPr wrap="none" rtlCol="0">
            <a:spAutoFit/>
          </a:bodyPr>
          <a:lstStyle/>
          <a:p>
            <a:r>
              <a:rPr lang="en-CN" dirty="0"/>
              <a:t>Search</a:t>
            </a:r>
          </a:p>
          <a:p>
            <a:endParaRPr lang="en-CN" dirty="0"/>
          </a:p>
          <a:p>
            <a:r>
              <a:rPr lang="en-US" dirty="0"/>
              <a:t>R</a:t>
            </a:r>
            <a:r>
              <a:rPr lang="en-CN" dirty="0"/>
              <a:t>eqriment </a:t>
            </a:r>
          </a:p>
        </p:txBody>
      </p:sp>
      <p:sp>
        <p:nvSpPr>
          <p:cNvPr id="18" name="Rectangle 17">
            <a:extLst>
              <a:ext uri="{FF2B5EF4-FFF2-40B4-BE49-F238E27FC236}">
                <a16:creationId xmlns:a16="http://schemas.microsoft.com/office/drawing/2014/main" id="{8F4C6100-19A4-824D-9DBA-6DF6D7CAC46D}"/>
              </a:ext>
            </a:extLst>
          </p:cNvPr>
          <p:cNvSpPr/>
          <p:nvPr/>
        </p:nvSpPr>
        <p:spPr>
          <a:xfrm>
            <a:off x="7671027" y="1853248"/>
            <a:ext cx="914400" cy="310915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N" dirty="0"/>
              <a:t>Page rank</a:t>
            </a:r>
          </a:p>
          <a:p>
            <a:pPr algn="ctr"/>
            <a:r>
              <a:rPr lang="en-CN" dirty="0"/>
              <a:t>index</a:t>
            </a:r>
          </a:p>
        </p:txBody>
      </p:sp>
      <p:cxnSp>
        <p:nvCxnSpPr>
          <p:cNvPr id="26" name="Straight Arrow Connector 25">
            <a:extLst>
              <a:ext uri="{FF2B5EF4-FFF2-40B4-BE49-F238E27FC236}">
                <a16:creationId xmlns:a16="http://schemas.microsoft.com/office/drawing/2014/main" id="{26A2C456-03DE-F24C-9233-2FBCF05E61EC}"/>
              </a:ext>
            </a:extLst>
          </p:cNvPr>
          <p:cNvCxnSpPr>
            <a:cxnSpLocks/>
            <a:stCxn id="6" idx="3"/>
            <a:endCxn id="18" idx="1"/>
          </p:cNvCxnSpPr>
          <p:nvPr/>
        </p:nvCxnSpPr>
        <p:spPr>
          <a:xfrm>
            <a:off x="6715179" y="2764273"/>
            <a:ext cx="955848" cy="643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独家| 一文读懂网络爬虫的入门- 知乎">
            <a:extLst>
              <a:ext uri="{FF2B5EF4-FFF2-40B4-BE49-F238E27FC236}">
                <a16:creationId xmlns:a16="http://schemas.microsoft.com/office/drawing/2014/main" id="{D69CC451-B99F-4641-AD65-AFE563489F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210877" y="2505433"/>
            <a:ext cx="951155" cy="5176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如何制作网页教程: 学习怎样制作网页, 如何制作个人网页, 网页制作和 ...">
            <a:extLst>
              <a:ext uri="{FF2B5EF4-FFF2-40B4-BE49-F238E27FC236}">
                <a16:creationId xmlns:a16="http://schemas.microsoft.com/office/drawing/2014/main" id="{FAE738BD-5A95-764E-8EC3-526152C57E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79607" y="1467628"/>
            <a:ext cx="1256007" cy="9456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技术：RWD响应式网站网页设计基本原则- 知乎">
            <a:extLst>
              <a:ext uri="{FF2B5EF4-FFF2-40B4-BE49-F238E27FC236}">
                <a16:creationId xmlns:a16="http://schemas.microsoft.com/office/drawing/2014/main" id="{F8808FC2-7D40-4943-A00F-D5380E068D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0174" y="2587244"/>
            <a:ext cx="1283898" cy="10063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QQ收藏网页助手">
            <a:extLst>
              <a:ext uri="{FF2B5EF4-FFF2-40B4-BE49-F238E27FC236}">
                <a16:creationId xmlns:a16="http://schemas.microsoft.com/office/drawing/2014/main" id="{A5E03A65-08B4-324D-9846-09C55CED51A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95104" y="3788450"/>
            <a:ext cx="1648968" cy="928919"/>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Arrow Connector 30">
            <a:extLst>
              <a:ext uri="{FF2B5EF4-FFF2-40B4-BE49-F238E27FC236}">
                <a16:creationId xmlns:a16="http://schemas.microsoft.com/office/drawing/2014/main" id="{BA0B43F5-89C0-584E-834F-7D0603482653}"/>
              </a:ext>
            </a:extLst>
          </p:cNvPr>
          <p:cNvCxnSpPr>
            <a:cxnSpLocks/>
            <a:stCxn id="9" idx="2"/>
          </p:cNvCxnSpPr>
          <p:nvPr/>
        </p:nvCxnSpPr>
        <p:spPr>
          <a:xfrm>
            <a:off x="1536192" y="4050792"/>
            <a:ext cx="61348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8FA711C-0AB5-EF44-9A41-7E277D603D8A}"/>
              </a:ext>
            </a:extLst>
          </p:cNvPr>
          <p:cNvSpPr txBox="1"/>
          <p:nvPr/>
        </p:nvSpPr>
        <p:spPr>
          <a:xfrm>
            <a:off x="4474464" y="3788450"/>
            <a:ext cx="922047" cy="369332"/>
          </a:xfrm>
          <a:prstGeom prst="rect">
            <a:avLst/>
          </a:prstGeom>
          <a:noFill/>
        </p:spPr>
        <p:txBody>
          <a:bodyPr wrap="none" rtlCol="0">
            <a:spAutoFit/>
          </a:bodyPr>
          <a:lstStyle/>
          <a:p>
            <a:r>
              <a:rPr lang="en-CN" dirty="0"/>
              <a:t>Action</a:t>
            </a:r>
          </a:p>
        </p:txBody>
      </p:sp>
      <p:sp>
        <p:nvSpPr>
          <p:cNvPr id="37" name="Rectangle 36">
            <a:extLst>
              <a:ext uri="{FF2B5EF4-FFF2-40B4-BE49-F238E27FC236}">
                <a16:creationId xmlns:a16="http://schemas.microsoft.com/office/drawing/2014/main" id="{E1827F6F-B8EB-E24A-AB0A-2E96B0A7C457}"/>
              </a:ext>
            </a:extLst>
          </p:cNvPr>
          <p:cNvSpPr/>
          <p:nvPr/>
        </p:nvSpPr>
        <p:spPr>
          <a:xfrm>
            <a:off x="1078992" y="5413248"/>
            <a:ext cx="10040596" cy="5730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Advertisement</a:t>
            </a:r>
            <a:endParaRPr lang="en-CN" dirty="0"/>
          </a:p>
        </p:txBody>
      </p:sp>
    </p:spTree>
    <p:extLst>
      <p:ext uri="{BB962C8B-B14F-4D97-AF65-F5344CB8AC3E}">
        <p14:creationId xmlns:p14="http://schemas.microsoft.com/office/powerpoint/2010/main" val="1177625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AE4CB-EDE3-4EB8-BE67-909667C89199}"/>
              </a:ext>
            </a:extLst>
          </p:cNvPr>
          <p:cNvSpPr>
            <a:spLocks noGrp="1"/>
          </p:cNvSpPr>
          <p:nvPr>
            <p:ph type="title"/>
          </p:nvPr>
        </p:nvSpPr>
        <p:spPr/>
        <p:txBody>
          <a:bodyPr/>
          <a:lstStyle/>
          <a:p>
            <a:r>
              <a:rPr lang="zh-CN" altLang="en-US" dirty="0"/>
              <a:t>金融</a:t>
            </a:r>
          </a:p>
        </p:txBody>
      </p:sp>
      <p:sp>
        <p:nvSpPr>
          <p:cNvPr id="4" name="矩形 3">
            <a:extLst>
              <a:ext uri="{FF2B5EF4-FFF2-40B4-BE49-F238E27FC236}">
                <a16:creationId xmlns:a16="http://schemas.microsoft.com/office/drawing/2014/main" id="{102A3C93-354F-4D63-BD45-0C733622EFE4}"/>
              </a:ext>
            </a:extLst>
          </p:cNvPr>
          <p:cNvSpPr/>
          <p:nvPr/>
        </p:nvSpPr>
        <p:spPr>
          <a:xfrm>
            <a:off x="667547" y="2068784"/>
            <a:ext cx="2184983" cy="5320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自动化</a:t>
            </a:r>
          </a:p>
        </p:txBody>
      </p:sp>
      <p:sp>
        <p:nvSpPr>
          <p:cNvPr id="5" name="矩形 4">
            <a:extLst>
              <a:ext uri="{FF2B5EF4-FFF2-40B4-BE49-F238E27FC236}">
                <a16:creationId xmlns:a16="http://schemas.microsoft.com/office/drawing/2014/main" id="{C21F8E9E-1287-473A-A23A-885A527D630F}"/>
              </a:ext>
            </a:extLst>
          </p:cNvPr>
          <p:cNvSpPr/>
          <p:nvPr/>
        </p:nvSpPr>
        <p:spPr>
          <a:xfrm>
            <a:off x="4323614" y="2057943"/>
            <a:ext cx="2532668" cy="532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在线化</a:t>
            </a:r>
          </a:p>
        </p:txBody>
      </p:sp>
      <p:sp>
        <p:nvSpPr>
          <p:cNvPr id="6" name="矩形 5">
            <a:extLst>
              <a:ext uri="{FF2B5EF4-FFF2-40B4-BE49-F238E27FC236}">
                <a16:creationId xmlns:a16="http://schemas.microsoft.com/office/drawing/2014/main" id="{727054F1-BC3C-4F4F-B31F-47CF480A13D9}"/>
              </a:ext>
            </a:extLst>
          </p:cNvPr>
          <p:cNvSpPr/>
          <p:nvPr/>
        </p:nvSpPr>
        <p:spPr>
          <a:xfrm>
            <a:off x="8672729" y="2068784"/>
            <a:ext cx="2532669" cy="5320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智能化</a:t>
            </a:r>
          </a:p>
        </p:txBody>
      </p:sp>
      <p:sp>
        <p:nvSpPr>
          <p:cNvPr id="9" name="文本框 8">
            <a:extLst>
              <a:ext uri="{FF2B5EF4-FFF2-40B4-BE49-F238E27FC236}">
                <a16:creationId xmlns:a16="http://schemas.microsoft.com/office/drawing/2014/main" id="{41AF9F61-CE66-4B69-A4EF-BDF85B530C6F}"/>
              </a:ext>
            </a:extLst>
          </p:cNvPr>
          <p:cNvSpPr txBox="1"/>
          <p:nvPr/>
        </p:nvSpPr>
        <p:spPr>
          <a:xfrm>
            <a:off x="4323614" y="3265508"/>
            <a:ext cx="2262158" cy="646331"/>
          </a:xfrm>
          <a:prstGeom prst="rect">
            <a:avLst/>
          </a:prstGeom>
          <a:noFill/>
        </p:spPr>
        <p:txBody>
          <a:bodyPr wrap="none" rtlCol="0">
            <a:spAutoFit/>
          </a:bodyPr>
          <a:lstStyle/>
          <a:p>
            <a:r>
              <a:rPr lang="zh-CN" altLang="en-US" dirty="0"/>
              <a:t>个人金融和交易数据</a:t>
            </a:r>
            <a:endParaRPr lang="en-US" altLang="zh-CN" dirty="0"/>
          </a:p>
          <a:p>
            <a:r>
              <a:rPr lang="zh-CN" altLang="en-US" dirty="0"/>
              <a:t>个人的财产生活记录</a:t>
            </a:r>
          </a:p>
        </p:txBody>
      </p:sp>
      <p:sp>
        <p:nvSpPr>
          <p:cNvPr id="10" name="文本框 9">
            <a:extLst>
              <a:ext uri="{FF2B5EF4-FFF2-40B4-BE49-F238E27FC236}">
                <a16:creationId xmlns:a16="http://schemas.microsoft.com/office/drawing/2014/main" id="{ED678992-C7F7-41B5-BA08-9732D616A634}"/>
              </a:ext>
            </a:extLst>
          </p:cNvPr>
          <p:cNvSpPr txBox="1"/>
          <p:nvPr/>
        </p:nvSpPr>
        <p:spPr>
          <a:xfrm>
            <a:off x="8542490" y="3193054"/>
            <a:ext cx="1107996" cy="369332"/>
          </a:xfrm>
          <a:prstGeom prst="rect">
            <a:avLst/>
          </a:prstGeom>
          <a:noFill/>
        </p:spPr>
        <p:txBody>
          <a:bodyPr wrap="none" rtlCol="0">
            <a:spAutoFit/>
          </a:bodyPr>
          <a:lstStyle/>
          <a:p>
            <a:r>
              <a:rPr lang="zh-CN" altLang="en-US" dirty="0"/>
              <a:t>蚂蚁小贷</a:t>
            </a:r>
          </a:p>
        </p:txBody>
      </p:sp>
      <p:cxnSp>
        <p:nvCxnSpPr>
          <p:cNvPr id="12" name="直接箭头连接符 11">
            <a:extLst>
              <a:ext uri="{FF2B5EF4-FFF2-40B4-BE49-F238E27FC236}">
                <a16:creationId xmlns:a16="http://schemas.microsoft.com/office/drawing/2014/main" id="{7A4E00A4-9ED7-4A25-B9BA-4D2D3E8C9A3B}"/>
              </a:ext>
            </a:extLst>
          </p:cNvPr>
          <p:cNvCxnSpPr/>
          <p:nvPr/>
        </p:nvCxnSpPr>
        <p:spPr>
          <a:xfrm>
            <a:off x="6986522" y="3516219"/>
            <a:ext cx="141241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3" name="文本框 12">
            <a:extLst>
              <a:ext uri="{FF2B5EF4-FFF2-40B4-BE49-F238E27FC236}">
                <a16:creationId xmlns:a16="http://schemas.microsoft.com/office/drawing/2014/main" id="{E15DB8C4-87CE-427A-8F24-8B580991A450}"/>
              </a:ext>
            </a:extLst>
          </p:cNvPr>
          <p:cNvSpPr txBox="1"/>
          <p:nvPr/>
        </p:nvSpPr>
        <p:spPr>
          <a:xfrm>
            <a:off x="7023313" y="2736502"/>
            <a:ext cx="1338828" cy="646331"/>
          </a:xfrm>
          <a:prstGeom prst="rect">
            <a:avLst/>
          </a:prstGeom>
          <a:noFill/>
        </p:spPr>
        <p:txBody>
          <a:bodyPr wrap="none" rtlCol="0">
            <a:spAutoFit/>
          </a:bodyPr>
          <a:lstStyle/>
          <a:p>
            <a:r>
              <a:rPr lang="zh-CN" altLang="en-US" b="1" dirty="0"/>
              <a:t>足够便宜，</a:t>
            </a:r>
            <a:endParaRPr lang="en-US" altLang="zh-CN" b="1" dirty="0"/>
          </a:p>
          <a:p>
            <a:r>
              <a:rPr lang="zh-CN" altLang="en-US" b="1" dirty="0"/>
              <a:t>足够方便</a:t>
            </a:r>
          </a:p>
        </p:txBody>
      </p:sp>
      <p:cxnSp>
        <p:nvCxnSpPr>
          <p:cNvPr id="14" name="直接箭头连接符 13">
            <a:extLst>
              <a:ext uri="{FF2B5EF4-FFF2-40B4-BE49-F238E27FC236}">
                <a16:creationId xmlns:a16="http://schemas.microsoft.com/office/drawing/2014/main" id="{40D73A28-3964-4CE2-B960-02DCC183B673}"/>
              </a:ext>
            </a:extLst>
          </p:cNvPr>
          <p:cNvCxnSpPr/>
          <p:nvPr/>
        </p:nvCxnSpPr>
        <p:spPr>
          <a:xfrm>
            <a:off x="2656497" y="3597963"/>
            <a:ext cx="141241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5" name="文本框 14">
            <a:extLst>
              <a:ext uri="{FF2B5EF4-FFF2-40B4-BE49-F238E27FC236}">
                <a16:creationId xmlns:a16="http://schemas.microsoft.com/office/drawing/2014/main" id="{65D66480-118F-4E50-8333-4200DE0FAF70}"/>
              </a:ext>
            </a:extLst>
          </p:cNvPr>
          <p:cNvSpPr txBox="1"/>
          <p:nvPr/>
        </p:nvSpPr>
        <p:spPr>
          <a:xfrm>
            <a:off x="2582146" y="3059668"/>
            <a:ext cx="1338828" cy="369332"/>
          </a:xfrm>
          <a:prstGeom prst="rect">
            <a:avLst/>
          </a:prstGeom>
          <a:noFill/>
        </p:spPr>
        <p:txBody>
          <a:bodyPr wrap="none" rtlCol="0">
            <a:spAutoFit/>
          </a:bodyPr>
          <a:lstStyle/>
          <a:p>
            <a:r>
              <a:rPr lang="zh-CN" altLang="en-US" dirty="0"/>
              <a:t>连接的需求</a:t>
            </a:r>
          </a:p>
        </p:txBody>
      </p:sp>
      <p:pic>
        <p:nvPicPr>
          <p:cNvPr id="11" name="图片 10">
            <a:extLst>
              <a:ext uri="{FF2B5EF4-FFF2-40B4-BE49-F238E27FC236}">
                <a16:creationId xmlns:a16="http://schemas.microsoft.com/office/drawing/2014/main" id="{501AECF2-C32B-47E7-BFB9-E20FAC92C5DF}"/>
              </a:ext>
            </a:extLst>
          </p:cNvPr>
          <p:cNvPicPr>
            <a:picLocks noChangeAspect="1"/>
          </p:cNvPicPr>
          <p:nvPr/>
        </p:nvPicPr>
        <p:blipFill>
          <a:blip r:embed="rId2"/>
          <a:stretch>
            <a:fillRect/>
          </a:stretch>
        </p:blipFill>
        <p:spPr>
          <a:xfrm>
            <a:off x="9266311" y="3963850"/>
            <a:ext cx="634275" cy="733872"/>
          </a:xfrm>
          <a:prstGeom prst="rect">
            <a:avLst/>
          </a:prstGeom>
        </p:spPr>
      </p:pic>
      <p:pic>
        <p:nvPicPr>
          <p:cNvPr id="16" name="图片 15">
            <a:extLst>
              <a:ext uri="{FF2B5EF4-FFF2-40B4-BE49-F238E27FC236}">
                <a16:creationId xmlns:a16="http://schemas.microsoft.com/office/drawing/2014/main" id="{D219F49F-5CEF-4389-B423-8CD516094DF1}"/>
              </a:ext>
            </a:extLst>
          </p:cNvPr>
          <p:cNvPicPr>
            <a:picLocks noChangeAspect="1"/>
          </p:cNvPicPr>
          <p:nvPr/>
        </p:nvPicPr>
        <p:blipFill>
          <a:blip r:embed="rId3"/>
          <a:stretch>
            <a:fillRect/>
          </a:stretch>
        </p:blipFill>
        <p:spPr>
          <a:xfrm>
            <a:off x="5051441" y="3963851"/>
            <a:ext cx="634275" cy="634275"/>
          </a:xfrm>
          <a:prstGeom prst="rect">
            <a:avLst/>
          </a:prstGeom>
        </p:spPr>
      </p:pic>
      <p:pic>
        <p:nvPicPr>
          <p:cNvPr id="7" name="图片 6">
            <a:extLst>
              <a:ext uri="{FF2B5EF4-FFF2-40B4-BE49-F238E27FC236}">
                <a16:creationId xmlns:a16="http://schemas.microsoft.com/office/drawing/2014/main" id="{F949CEDC-0BE5-4001-BCBE-ECD3F1B21D05}"/>
              </a:ext>
            </a:extLst>
          </p:cNvPr>
          <p:cNvPicPr>
            <a:picLocks noChangeAspect="1"/>
          </p:cNvPicPr>
          <p:nvPr/>
        </p:nvPicPr>
        <p:blipFill>
          <a:blip r:embed="rId4"/>
          <a:stretch>
            <a:fillRect/>
          </a:stretch>
        </p:blipFill>
        <p:spPr>
          <a:xfrm>
            <a:off x="1240548" y="3963851"/>
            <a:ext cx="634275" cy="634275"/>
          </a:xfrm>
          <a:prstGeom prst="rect">
            <a:avLst/>
          </a:prstGeom>
        </p:spPr>
      </p:pic>
      <p:sp>
        <p:nvSpPr>
          <p:cNvPr id="17" name="文本框 16">
            <a:extLst>
              <a:ext uri="{FF2B5EF4-FFF2-40B4-BE49-F238E27FC236}">
                <a16:creationId xmlns:a16="http://schemas.microsoft.com/office/drawing/2014/main" id="{E68D0CCF-92F5-4D73-9412-63D659771B93}"/>
              </a:ext>
            </a:extLst>
          </p:cNvPr>
          <p:cNvSpPr txBox="1"/>
          <p:nvPr/>
        </p:nvSpPr>
        <p:spPr>
          <a:xfrm>
            <a:off x="1100234" y="3193053"/>
            <a:ext cx="1338828" cy="646331"/>
          </a:xfrm>
          <a:prstGeom prst="rect">
            <a:avLst/>
          </a:prstGeom>
          <a:noFill/>
        </p:spPr>
        <p:txBody>
          <a:bodyPr wrap="none" rtlCol="0">
            <a:spAutoFit/>
          </a:bodyPr>
          <a:lstStyle/>
          <a:p>
            <a:r>
              <a:rPr lang="zh-CN" altLang="en-US" dirty="0"/>
              <a:t>存取自动化</a:t>
            </a:r>
            <a:endParaRPr lang="en-US" altLang="zh-CN" dirty="0"/>
          </a:p>
          <a:p>
            <a:endParaRPr lang="zh-CN" altLang="en-US" dirty="0"/>
          </a:p>
        </p:txBody>
      </p:sp>
      <p:sp>
        <p:nvSpPr>
          <p:cNvPr id="19" name="文本框 18">
            <a:extLst>
              <a:ext uri="{FF2B5EF4-FFF2-40B4-BE49-F238E27FC236}">
                <a16:creationId xmlns:a16="http://schemas.microsoft.com/office/drawing/2014/main" id="{F6CC0330-BD45-45EA-8631-CE787933977B}"/>
              </a:ext>
            </a:extLst>
          </p:cNvPr>
          <p:cNvSpPr txBox="1"/>
          <p:nvPr/>
        </p:nvSpPr>
        <p:spPr>
          <a:xfrm>
            <a:off x="8672729" y="5047916"/>
            <a:ext cx="1107996" cy="369332"/>
          </a:xfrm>
          <a:prstGeom prst="rect">
            <a:avLst/>
          </a:prstGeom>
          <a:noFill/>
        </p:spPr>
        <p:txBody>
          <a:bodyPr wrap="none" rtlCol="0">
            <a:spAutoFit/>
          </a:bodyPr>
          <a:lstStyle/>
          <a:p>
            <a:r>
              <a:rPr lang="zh-CN" altLang="en-US" dirty="0"/>
              <a:t>金融交易</a:t>
            </a:r>
          </a:p>
        </p:txBody>
      </p:sp>
    </p:spTree>
    <p:extLst>
      <p:ext uri="{BB962C8B-B14F-4D97-AF65-F5344CB8AC3E}">
        <p14:creationId xmlns:p14="http://schemas.microsoft.com/office/powerpoint/2010/main" val="24754281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7219</TotalTime>
  <Words>932</Words>
  <Application>Microsoft Macintosh PowerPoint</Application>
  <PresentationFormat>Widescreen</PresentationFormat>
  <Paragraphs>283</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Century Gothic</vt:lpstr>
      <vt:lpstr>Wingdings 3</vt:lpstr>
      <vt:lpstr>离子</vt:lpstr>
      <vt:lpstr>智能商业(数据化)       </vt:lpstr>
      <vt:lpstr>PowerPoint Presentation</vt:lpstr>
      <vt:lpstr>内容</vt:lpstr>
      <vt:lpstr>信息科技的发展(思维模型)</vt:lpstr>
      <vt:lpstr>业务软件开发维模型</vt:lpstr>
      <vt:lpstr>分析方式</vt:lpstr>
      <vt:lpstr>计算机行业</vt:lpstr>
      <vt:lpstr>Google</vt:lpstr>
      <vt:lpstr>金融</vt:lpstr>
      <vt:lpstr>汽车和驾驶行业</vt:lpstr>
      <vt:lpstr>医疗行业</vt:lpstr>
      <vt:lpstr>物流仓储行业</vt:lpstr>
      <vt:lpstr>其他行业</vt:lpstr>
      <vt:lpstr>运动和活动领域?</vt:lpstr>
      <vt:lpstr>文本图像信息数据化</vt:lpstr>
      <vt:lpstr>Byte Dance</vt:lpstr>
      <vt:lpstr>Tiktok</vt:lpstr>
      <vt:lpstr>音频信息数据化</vt:lpstr>
      <vt:lpstr>视频信息数据化</vt:lpstr>
      <vt:lpstr>商品和服务信息数据化</vt:lpstr>
      <vt:lpstr>位置和地图信息数据化</vt:lpstr>
      <vt:lpstr>房屋信息数据化</vt:lpstr>
      <vt:lpstr>心跳信息数据化</vt:lpstr>
      <vt:lpstr>更多的传感器和数据化 (IOT)</vt:lpstr>
      <vt:lpstr>云管端</vt:lpstr>
      <vt:lpstr>运动行业(我们公司)</vt:lpstr>
      <vt:lpstr>运动和活动数据化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各行业科技发展思维模型 </dc:title>
  <dc:creator> </dc:creator>
  <cp:lastModifiedBy>Wang, Fliky</cp:lastModifiedBy>
  <cp:revision>197</cp:revision>
  <dcterms:created xsi:type="dcterms:W3CDTF">2020-05-23T02:20:11Z</dcterms:created>
  <dcterms:modified xsi:type="dcterms:W3CDTF">2020-07-30T01:24:28Z</dcterms:modified>
</cp:coreProperties>
</file>