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ppt/diagrams/colors1.xml" ContentType="application/vnd.openxmlformats-officedocument.drawingml.diagramColors+xml"/>
  <Override PartName="/docProps/app.xml" ContentType="application/vnd.openxmlformats-officedocument.extended-properties+xml"/>
  <Override PartName="/ppt/notesSlides/notesSlide9.xml" ContentType="application/vnd.openxmlformats-officedocument.presentationml.notesSlide+xml"/>
  <Override PartName="/ppt/diagrams/layout1.xml" ContentType="application/vnd.openxmlformats-officedocument.drawingml.diagramLayout+xml"/>
  <Override PartName="/ppt/slides/slide11.xml" ContentType="application/vnd.openxmlformats-officedocument.presentationml.slide+xml"/>
  <Override PartName="/ppt/slides/slide18.xml" ContentType="application/vnd.openxmlformats-officedocument.presentationml.slide+xml"/>
  <Override PartName="/ppt/diagrams/colors4.xml" ContentType="application/vnd.openxmlformats-officedocument.drawingml.diagramColors+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diagrams/layout2.xml" ContentType="application/vnd.openxmlformats-officedocument.drawingml.diagram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notesSlides/notesSlide4.xml" ContentType="application/vnd.openxmlformats-officedocument.presentationml.notesSlide+xml"/>
  <Override PartName="/ppt/diagrams/quickStyle3.xml" ContentType="application/vnd.openxmlformats-officedocument.drawingml.diagramStyle+xml"/>
  <Override PartName="/ppt/diagrams/layout4.xml" ContentType="application/vnd.openxmlformats-officedocument.drawingml.diagramLayout+xml"/>
  <Override PartName="/ppt/slides/slide13.xml" ContentType="application/vnd.openxmlformats-officedocument.presentationml.slide+xml"/>
  <Override PartName="/ppt/slides/slide14.xml" ContentType="application/vnd.openxmlformats-officedocument.presentationml.slide+xml"/>
  <Override PartName="/ppt/diagrams/quickStyle4.xml" ContentType="application/vnd.openxmlformats-officedocument.drawingml.diagramStyle+xml"/>
  <Override PartName="/ppt/diagrams/data5.xml" ContentType="application/vnd.openxmlformats-officedocument.drawingml.diagramData+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17.xml" ContentType="application/vnd.openxmlformats-officedocument.presentationml.slide+xml"/>
  <Override PartName="/ppt/diagrams/colors3.xml" ContentType="application/vnd.openxmlformats-officedocument.drawingml.diagramColors+xml"/>
  <Override PartName="/ppt/diagrams/data6.xml" ContentType="application/vnd.openxmlformats-officedocument.drawingml.diagramData+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diagrams/data3.xml" ContentType="application/vnd.openxmlformats-officedocument.drawingml.diagramData+xml"/>
  <Override PartName="/ppt/slideLayouts/slideLayout1.xml" ContentType="application/vnd.openxmlformats-officedocument.presentationml.slideLayout+xml"/>
  <Override PartName="/ppt/diagrams/data4.xml" ContentType="application/vnd.openxmlformats-officedocument.drawingml.diagramData+xml"/>
  <Override PartName="/ppt/notesSlides/notesSlide1.xml" ContentType="application/vnd.openxmlformats-officedocument.presentationml.notesSlide+xml"/>
  <Override PartName="/ppt/diagrams/quickStyle1.xml" ContentType="application/vnd.openxmlformats-officedocument.drawingml.diagramStyle+xml"/>
  <Override PartName="/ppt/theme/theme1.xml" ContentType="application/vnd.openxmlformats-officedocument.theme+xml"/>
  <Override PartName="/ppt/slideLayouts/slideLayout6.xml" ContentType="application/vnd.openxmlformats-officedocument.presentationml.slideLayout+xml"/>
  <Override PartName="/ppt/diagrams/quickStyle2.xml" ContentType="application/vnd.openxmlformats-officedocument.drawingml.diagramStyle+xml"/>
  <Override PartName="/ppt/presentation.xml" ContentType="application/vnd.openxmlformats-officedocument.presentationml.presentation.main+xml"/>
  <Override PartName="/ppt/diagrams/layout5.xml" ContentType="application/vnd.openxmlformats-officedocument.drawingml.diagramLayout+xml"/>
  <Override PartName="/ppt/diagrams/quickStyle6.xml" ContentType="application/vnd.openxmlformats-officedocument.drawingml.diagramStyle+xml"/>
  <Override PartName="/ppt/slides/slide5.xml" ContentType="application/vnd.openxmlformats-officedocument.presentationml.slide+xml"/>
  <Override PartName="/ppt/diagrams/layout6.xml" ContentType="application/vnd.openxmlformats-officedocument.drawingml.diagramLayout+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diagrams/colors5.xml" ContentType="application/vnd.openxmlformats-officedocument.drawingml.diagramColors+xml"/>
  <Override PartName="/ppt/diagrams/layout3.xml" ContentType="application/vnd.openxmlformats-officedocument.drawingml.diagramLayout+xml"/>
  <Override PartName="/ppt/diagrams/colors2.xml" ContentType="application/vnd.openxmlformats-officedocument.drawingml.diagramColors+xml"/>
  <Override PartName="/ppt/slides/slide6.xml" ContentType="application/vnd.openxmlformats-officedocument.presentationml.slide+xml"/>
  <Override PartName="/ppt/slides/slide16.xml" ContentType="application/vnd.openxmlformats-officedocument.presentationml.slide+xml"/>
  <Override PartName="/ppt/diagrams/colors6.xml" ContentType="application/vnd.openxmlformats-officedocument.drawingml.diagramColors+xml"/>
  <Override PartName="/ppt/slides/slide19.xml" ContentType="application/vnd.openxmlformats-officedocument.presentationml.slide+xml"/>
  <Override PartName="/ppt/slides/slide12.xml" ContentType="application/vnd.openxmlformats-officedocument.presentationml.slide+xml"/>
  <Override PartName="/ppt/diagrams/data2.xml" ContentType="application/vnd.openxmlformats-officedocument.drawingml.diagramData+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768" r:id="rId1"/>
  </p:sldMasterIdLst>
  <p:notesMasterIdLst>
    <p:notesMasterId r:id="rId21"/>
  </p:notesMasterIdLst>
  <p:sldIdLst>
    <p:sldId id="263" r:id="rId2"/>
    <p:sldId id="266" r:id="rId3"/>
    <p:sldId id="258" r:id="rId4"/>
    <p:sldId id="259" r:id="rId5"/>
    <p:sldId id="260" r:id="rId6"/>
    <p:sldId id="261" r:id="rId7"/>
    <p:sldId id="264" r:id="rId8"/>
    <p:sldId id="265" r:id="rId9"/>
    <p:sldId id="268" r:id="rId10"/>
    <p:sldId id="269" r:id="rId11"/>
    <p:sldId id="270" r:id="rId12"/>
    <p:sldId id="273" r:id="rId13"/>
    <p:sldId id="274" r:id="rId14"/>
    <p:sldId id="275" r:id="rId15"/>
    <p:sldId id="262" r:id="rId16"/>
    <p:sldId id="267" r:id="rId17"/>
    <p:sldId id="276" r:id="rId18"/>
    <p:sldId id="277"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598" autoAdjust="0"/>
    <p:restoredTop sz="72934" autoAdjust="0"/>
  </p:normalViewPr>
  <p:slideViewPr>
    <p:cSldViewPr>
      <p:cViewPr>
        <p:scale>
          <a:sx n="105" d="100"/>
          <a:sy n="105" d="100"/>
        </p:scale>
        <p:origin x="-440" y="736"/>
      </p:cViewPr>
      <p:guideLst>
        <p:guide orient="horz" pos="2160"/>
        <p:guide pos="2880"/>
      </p:guideLst>
    </p:cSldViewPr>
  </p:slideViewPr>
  <p:outlineViewPr>
    <p:cViewPr>
      <p:scale>
        <a:sx n="33" d="100"/>
        <a:sy n="33" d="100"/>
      </p:scale>
      <p:origin x="0" y="532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viewProps" Target="viewProps.xml"/><Relationship Id="rId25" Type="http://schemas.openxmlformats.org/officeDocument/2006/relationships/theme" Target="theme/theme1.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14" Type="http://schemas.openxmlformats.org/officeDocument/2006/relationships/slide" Target="slides/slide13.xml"/><Relationship Id="rId23" Type="http://schemas.openxmlformats.org/officeDocument/2006/relationships/presProps" Target="presProps.xml"/><Relationship Id="rId4" Type="http://schemas.openxmlformats.org/officeDocument/2006/relationships/slide" Target="slides/slide3.xml"/><Relationship Id="rId26" Type="http://schemas.openxmlformats.org/officeDocument/2006/relationships/tableStyles" Target="tableStyles.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printerSettings" Target="printerSettings/printerSettings1.bin"/><Relationship Id="rId21" Type="http://schemas.openxmlformats.org/officeDocument/2006/relationships/notesMaster" Target="notesMasters/notes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47537-365A-46A4-8CC4-B18CAAFFB30A}" type="doc">
      <dgm:prSet loTypeId="urn:microsoft.com/office/officeart/2005/8/layout/process2" loCatId="process" qsTypeId="urn:microsoft.com/office/officeart/2005/8/quickstyle/3d1" qsCatId="3D" csTypeId="urn:microsoft.com/office/officeart/2005/8/colors/accent1_2" csCatId="accent1" phldr="1"/>
      <dgm:spPr/>
    </dgm:pt>
    <dgm:pt modelId="{DDA34398-5C4B-44B2-A105-5CF929D74849}">
      <dgm:prSet phldrT="[Text]"/>
      <dgm:spPr/>
      <dgm:t>
        <a:bodyPr/>
        <a:lstStyle/>
        <a:p>
          <a:r>
            <a:rPr lang="en-US" dirty="0" smtClean="0"/>
            <a:t>Generator</a:t>
          </a:r>
          <a:endParaRPr lang="en-US" dirty="0"/>
        </a:p>
      </dgm:t>
    </dgm:pt>
    <dgm:pt modelId="{51A22FCD-4DAC-4C93-9147-3B0F2E95E315}" type="parTrans" cxnId="{8CC980C9-A17F-4569-B84F-8F70B850B765}">
      <dgm:prSet/>
      <dgm:spPr/>
      <dgm:t>
        <a:bodyPr/>
        <a:lstStyle/>
        <a:p>
          <a:endParaRPr lang="en-US"/>
        </a:p>
      </dgm:t>
    </dgm:pt>
    <dgm:pt modelId="{D3F53B01-B39C-40C2-9D53-06D75DDE8441}" type="sibTrans" cxnId="{8CC980C9-A17F-4569-B84F-8F70B850B765}">
      <dgm:prSet/>
      <dgm:spPr/>
      <dgm:t>
        <a:bodyPr/>
        <a:lstStyle/>
        <a:p>
          <a:endParaRPr lang="en-US"/>
        </a:p>
      </dgm:t>
    </dgm:pt>
    <dgm:pt modelId="{DCBB540B-DE90-4495-9E3C-20B948EFAC4B}">
      <dgm:prSet phldrT="[Text]"/>
      <dgm:spPr/>
      <dgm:t>
        <a:bodyPr/>
        <a:lstStyle/>
        <a:p>
          <a:r>
            <a:rPr lang="en-US" dirty="0" smtClean="0"/>
            <a:t>Filter</a:t>
          </a:r>
          <a:endParaRPr lang="en-US" dirty="0"/>
        </a:p>
      </dgm:t>
    </dgm:pt>
    <dgm:pt modelId="{148A4A1E-28C3-434B-96C3-2AB553D7E51D}" type="parTrans" cxnId="{013F2292-5D19-4D0F-BF7C-CE151CF88043}">
      <dgm:prSet/>
      <dgm:spPr/>
      <dgm:t>
        <a:bodyPr/>
        <a:lstStyle/>
        <a:p>
          <a:endParaRPr lang="en-US"/>
        </a:p>
      </dgm:t>
    </dgm:pt>
    <dgm:pt modelId="{1AA8F5B4-43BB-42CD-8117-A038C59A6196}" type="sibTrans" cxnId="{013F2292-5D19-4D0F-BF7C-CE151CF88043}">
      <dgm:prSet/>
      <dgm:spPr/>
      <dgm:t>
        <a:bodyPr/>
        <a:lstStyle/>
        <a:p>
          <a:endParaRPr lang="en-US"/>
        </a:p>
      </dgm:t>
    </dgm:pt>
    <dgm:pt modelId="{60E36686-2498-4A2E-82EA-E0A87DC1E247}">
      <dgm:prSet phldrT="[Text]"/>
      <dgm:spPr/>
      <dgm:t>
        <a:bodyPr/>
        <a:lstStyle/>
        <a:p>
          <a:r>
            <a:rPr lang="en-US" dirty="0" smtClean="0"/>
            <a:t>Ranker</a:t>
          </a:r>
          <a:endParaRPr lang="en-US" dirty="0"/>
        </a:p>
      </dgm:t>
    </dgm:pt>
    <dgm:pt modelId="{F6CB5937-9D27-479F-8B4A-49C82986526C}" type="parTrans" cxnId="{302EE42F-A687-4A60-91EF-ED15E0B23CF2}">
      <dgm:prSet/>
      <dgm:spPr/>
      <dgm:t>
        <a:bodyPr/>
        <a:lstStyle/>
        <a:p>
          <a:endParaRPr lang="en-US"/>
        </a:p>
      </dgm:t>
    </dgm:pt>
    <dgm:pt modelId="{A97A1A01-A048-4C96-998B-4F6A741BD2E4}" type="sibTrans" cxnId="{302EE42F-A687-4A60-91EF-ED15E0B23CF2}">
      <dgm:prSet/>
      <dgm:spPr/>
      <dgm:t>
        <a:bodyPr/>
        <a:lstStyle/>
        <a:p>
          <a:endParaRPr lang="en-US"/>
        </a:p>
      </dgm:t>
    </dgm:pt>
    <dgm:pt modelId="{5CCDEBEB-03E2-4571-AE8C-3A525AC99DEE}" type="pres">
      <dgm:prSet presAssocID="{C3447537-365A-46A4-8CC4-B18CAAFFB30A}" presName="linearFlow" presStyleCnt="0">
        <dgm:presLayoutVars>
          <dgm:resizeHandles val="exact"/>
        </dgm:presLayoutVars>
      </dgm:prSet>
      <dgm:spPr/>
    </dgm:pt>
    <dgm:pt modelId="{9395C0E5-3622-4826-9A26-1B2D2A1E3F2C}" type="pres">
      <dgm:prSet presAssocID="{DDA34398-5C4B-44B2-A105-5CF929D74849}" presName="node" presStyleLbl="node1" presStyleIdx="0" presStyleCnt="3">
        <dgm:presLayoutVars>
          <dgm:bulletEnabled val="1"/>
        </dgm:presLayoutVars>
      </dgm:prSet>
      <dgm:spPr/>
      <dgm:t>
        <a:bodyPr/>
        <a:lstStyle/>
        <a:p>
          <a:endParaRPr lang="en-US"/>
        </a:p>
      </dgm:t>
    </dgm:pt>
    <dgm:pt modelId="{22F6F925-3562-419B-92B6-880E6680F218}" type="pres">
      <dgm:prSet presAssocID="{D3F53B01-B39C-40C2-9D53-06D75DDE8441}" presName="sibTrans" presStyleLbl="sibTrans2D1" presStyleIdx="0" presStyleCnt="2"/>
      <dgm:spPr/>
      <dgm:t>
        <a:bodyPr/>
        <a:lstStyle/>
        <a:p>
          <a:endParaRPr lang="en-US"/>
        </a:p>
      </dgm:t>
    </dgm:pt>
    <dgm:pt modelId="{79FDB4D5-094E-4402-9CF6-DADE7C157DE7}" type="pres">
      <dgm:prSet presAssocID="{D3F53B01-B39C-40C2-9D53-06D75DDE8441}" presName="connectorText" presStyleLbl="sibTrans2D1" presStyleIdx="0" presStyleCnt="2"/>
      <dgm:spPr/>
      <dgm:t>
        <a:bodyPr/>
        <a:lstStyle/>
        <a:p>
          <a:endParaRPr lang="en-US"/>
        </a:p>
      </dgm:t>
    </dgm:pt>
    <dgm:pt modelId="{B854CC00-FEE0-489B-A006-DF42F90D748D}" type="pres">
      <dgm:prSet presAssocID="{DCBB540B-DE90-4495-9E3C-20B948EFAC4B}" presName="node" presStyleLbl="node1" presStyleIdx="1" presStyleCnt="3">
        <dgm:presLayoutVars>
          <dgm:bulletEnabled val="1"/>
        </dgm:presLayoutVars>
      </dgm:prSet>
      <dgm:spPr/>
      <dgm:t>
        <a:bodyPr/>
        <a:lstStyle/>
        <a:p>
          <a:endParaRPr lang="en-US"/>
        </a:p>
      </dgm:t>
    </dgm:pt>
    <dgm:pt modelId="{953287D1-2C47-4DC3-BF2F-9D4DE2BF50DE}" type="pres">
      <dgm:prSet presAssocID="{1AA8F5B4-43BB-42CD-8117-A038C59A6196}" presName="sibTrans" presStyleLbl="sibTrans2D1" presStyleIdx="1" presStyleCnt="2"/>
      <dgm:spPr/>
      <dgm:t>
        <a:bodyPr/>
        <a:lstStyle/>
        <a:p>
          <a:endParaRPr lang="en-US"/>
        </a:p>
      </dgm:t>
    </dgm:pt>
    <dgm:pt modelId="{1988FD8B-FD3F-47E4-A5D1-CF1DF9BEE54A}" type="pres">
      <dgm:prSet presAssocID="{1AA8F5B4-43BB-42CD-8117-A038C59A6196}" presName="connectorText" presStyleLbl="sibTrans2D1" presStyleIdx="1" presStyleCnt="2"/>
      <dgm:spPr/>
      <dgm:t>
        <a:bodyPr/>
        <a:lstStyle/>
        <a:p>
          <a:endParaRPr lang="en-US"/>
        </a:p>
      </dgm:t>
    </dgm:pt>
    <dgm:pt modelId="{B851BF50-9CC6-4830-A987-C8F7E35582C3}" type="pres">
      <dgm:prSet presAssocID="{60E36686-2498-4A2E-82EA-E0A87DC1E247}" presName="node" presStyleLbl="node1" presStyleIdx="2" presStyleCnt="3">
        <dgm:presLayoutVars>
          <dgm:bulletEnabled val="1"/>
        </dgm:presLayoutVars>
      </dgm:prSet>
      <dgm:spPr/>
      <dgm:t>
        <a:bodyPr/>
        <a:lstStyle/>
        <a:p>
          <a:endParaRPr lang="en-US"/>
        </a:p>
      </dgm:t>
    </dgm:pt>
  </dgm:ptLst>
  <dgm:cxnLst>
    <dgm:cxn modelId="{7F3FF072-A9FB-477B-96A0-69B5B02CD3A4}" type="presOf" srcId="{60E36686-2498-4A2E-82EA-E0A87DC1E247}" destId="{B851BF50-9CC6-4830-A987-C8F7E35582C3}" srcOrd="0" destOrd="0" presId="urn:microsoft.com/office/officeart/2005/8/layout/process2"/>
    <dgm:cxn modelId="{950BD8F4-979E-49CF-853D-30C9AB81E24D}" type="presOf" srcId="{DDA34398-5C4B-44B2-A105-5CF929D74849}" destId="{9395C0E5-3622-4826-9A26-1B2D2A1E3F2C}" srcOrd="0" destOrd="0" presId="urn:microsoft.com/office/officeart/2005/8/layout/process2"/>
    <dgm:cxn modelId="{302EE42F-A687-4A60-91EF-ED15E0B23CF2}" srcId="{C3447537-365A-46A4-8CC4-B18CAAFFB30A}" destId="{60E36686-2498-4A2E-82EA-E0A87DC1E247}" srcOrd="2" destOrd="0" parTransId="{F6CB5937-9D27-479F-8B4A-49C82986526C}" sibTransId="{A97A1A01-A048-4C96-998B-4F6A741BD2E4}"/>
    <dgm:cxn modelId="{76D39F91-BCB4-43DE-A0D4-385E341E38B3}" type="presOf" srcId="{DCBB540B-DE90-4495-9E3C-20B948EFAC4B}" destId="{B854CC00-FEE0-489B-A006-DF42F90D748D}" srcOrd="0" destOrd="0" presId="urn:microsoft.com/office/officeart/2005/8/layout/process2"/>
    <dgm:cxn modelId="{F06FDCF0-2AEF-46D2-BD1D-276D4190541D}" type="presOf" srcId="{D3F53B01-B39C-40C2-9D53-06D75DDE8441}" destId="{79FDB4D5-094E-4402-9CF6-DADE7C157DE7}" srcOrd="1" destOrd="0" presId="urn:microsoft.com/office/officeart/2005/8/layout/process2"/>
    <dgm:cxn modelId="{8F4B7A05-9B6A-4FF5-8E87-48A0535F0879}" type="presOf" srcId="{1AA8F5B4-43BB-42CD-8117-A038C59A6196}" destId="{953287D1-2C47-4DC3-BF2F-9D4DE2BF50DE}" srcOrd="0" destOrd="0" presId="urn:microsoft.com/office/officeart/2005/8/layout/process2"/>
    <dgm:cxn modelId="{8CC980C9-A17F-4569-B84F-8F70B850B765}" srcId="{C3447537-365A-46A4-8CC4-B18CAAFFB30A}" destId="{DDA34398-5C4B-44B2-A105-5CF929D74849}" srcOrd="0" destOrd="0" parTransId="{51A22FCD-4DAC-4C93-9147-3B0F2E95E315}" sibTransId="{D3F53B01-B39C-40C2-9D53-06D75DDE8441}"/>
    <dgm:cxn modelId="{013F2292-5D19-4D0F-BF7C-CE151CF88043}" srcId="{C3447537-365A-46A4-8CC4-B18CAAFFB30A}" destId="{DCBB540B-DE90-4495-9E3C-20B948EFAC4B}" srcOrd="1" destOrd="0" parTransId="{148A4A1E-28C3-434B-96C3-2AB553D7E51D}" sibTransId="{1AA8F5B4-43BB-42CD-8117-A038C59A6196}"/>
    <dgm:cxn modelId="{31E2BFFB-BC9D-43EE-BB0B-D38943657A73}" type="presOf" srcId="{1AA8F5B4-43BB-42CD-8117-A038C59A6196}" destId="{1988FD8B-FD3F-47E4-A5D1-CF1DF9BEE54A}" srcOrd="1" destOrd="0" presId="urn:microsoft.com/office/officeart/2005/8/layout/process2"/>
    <dgm:cxn modelId="{F6221D2D-9281-4ACD-BD6A-C87499FCD520}" type="presOf" srcId="{C3447537-365A-46A4-8CC4-B18CAAFFB30A}" destId="{5CCDEBEB-03E2-4571-AE8C-3A525AC99DEE}" srcOrd="0" destOrd="0" presId="urn:microsoft.com/office/officeart/2005/8/layout/process2"/>
    <dgm:cxn modelId="{6BF7A0CB-6365-4E53-B190-E41A867DA67F}" type="presOf" srcId="{D3F53B01-B39C-40C2-9D53-06D75DDE8441}" destId="{22F6F925-3562-419B-92B6-880E6680F218}" srcOrd="0" destOrd="0" presId="urn:microsoft.com/office/officeart/2005/8/layout/process2"/>
    <dgm:cxn modelId="{6E918E53-0514-4FFB-ABA1-6034F207FF70}" type="presParOf" srcId="{5CCDEBEB-03E2-4571-AE8C-3A525AC99DEE}" destId="{9395C0E5-3622-4826-9A26-1B2D2A1E3F2C}" srcOrd="0" destOrd="0" presId="urn:microsoft.com/office/officeart/2005/8/layout/process2"/>
    <dgm:cxn modelId="{C5AC50CB-E799-4973-AE56-60C87F1B5F99}" type="presParOf" srcId="{5CCDEBEB-03E2-4571-AE8C-3A525AC99DEE}" destId="{22F6F925-3562-419B-92B6-880E6680F218}" srcOrd="1" destOrd="0" presId="urn:microsoft.com/office/officeart/2005/8/layout/process2"/>
    <dgm:cxn modelId="{752DB38D-2B23-4068-8EA9-B172AF14C83C}" type="presParOf" srcId="{22F6F925-3562-419B-92B6-880E6680F218}" destId="{79FDB4D5-094E-4402-9CF6-DADE7C157DE7}" srcOrd="0" destOrd="0" presId="urn:microsoft.com/office/officeart/2005/8/layout/process2"/>
    <dgm:cxn modelId="{289CD152-0783-47C3-AF56-2A7E57EF5D5B}" type="presParOf" srcId="{5CCDEBEB-03E2-4571-AE8C-3A525AC99DEE}" destId="{B854CC00-FEE0-489B-A006-DF42F90D748D}" srcOrd="2" destOrd="0" presId="urn:microsoft.com/office/officeart/2005/8/layout/process2"/>
    <dgm:cxn modelId="{358E9B99-0DA9-42F6-83B7-CE5426E45CBF}" type="presParOf" srcId="{5CCDEBEB-03E2-4571-AE8C-3A525AC99DEE}" destId="{953287D1-2C47-4DC3-BF2F-9D4DE2BF50DE}" srcOrd="3" destOrd="0" presId="urn:microsoft.com/office/officeart/2005/8/layout/process2"/>
    <dgm:cxn modelId="{5D729524-EBEE-425C-9034-94BEDBC6ECED}" type="presParOf" srcId="{953287D1-2C47-4DC3-BF2F-9D4DE2BF50DE}" destId="{1988FD8B-FD3F-47E4-A5D1-CF1DF9BEE54A}" srcOrd="0" destOrd="0" presId="urn:microsoft.com/office/officeart/2005/8/layout/process2"/>
    <dgm:cxn modelId="{13E78231-41B1-4276-9AAB-035ACA73C994}" type="presParOf" srcId="{5CCDEBEB-03E2-4571-AE8C-3A525AC99DEE}" destId="{B851BF50-9CC6-4830-A987-C8F7E35582C3}" srcOrd="4" destOrd="0" presId="urn:microsoft.com/office/officeart/2005/8/layout/process2"/>
  </dgm:cxnLst>
  <dgm:bg/>
  <dgm:whole/>
</dgm:dataModel>
</file>

<file path=ppt/diagrams/data2.xml><?xml version="1.0" encoding="utf-8"?>
<dgm:dataModel xmlns:dgm="http://schemas.openxmlformats.org/drawingml/2006/diagram" xmlns:a="http://schemas.openxmlformats.org/drawingml/2006/main">
  <dgm:ptLst>
    <dgm:pt modelId="{C3447537-365A-46A4-8CC4-B18CAAFFB30A}" type="doc">
      <dgm:prSet loTypeId="urn:microsoft.com/office/officeart/2005/8/layout/process2" loCatId="process" qsTypeId="urn:microsoft.com/office/officeart/2005/8/quickstyle/3d1" qsCatId="3D" csTypeId="urn:microsoft.com/office/officeart/2005/8/colors/accent1_2" csCatId="accent1" phldr="1"/>
      <dgm:spPr/>
    </dgm:pt>
    <dgm:pt modelId="{DDA34398-5C4B-44B2-A105-5CF929D74849}">
      <dgm:prSet phldrT="[Text]"/>
      <dgm:spPr/>
      <dgm:t>
        <a:bodyPr/>
        <a:lstStyle/>
        <a:p>
          <a:r>
            <a:rPr lang="en-US" dirty="0" smtClean="0"/>
            <a:t>Generator</a:t>
          </a:r>
          <a:br>
            <a:rPr lang="en-US" dirty="0" smtClean="0"/>
          </a:br>
          <a:r>
            <a:rPr lang="en-US" dirty="0" smtClean="0"/>
            <a:t>(a, </a:t>
          </a:r>
          <a:r>
            <a:rPr lang="en-US" dirty="0" err="1" smtClean="0"/>
            <a:t>b</a:t>
          </a:r>
          <a:r>
            <a:rPr lang="en-US" dirty="0" smtClean="0"/>
            <a:t>)</a:t>
          </a:r>
          <a:endParaRPr lang="en-US" dirty="0"/>
        </a:p>
      </dgm:t>
    </dgm:pt>
    <dgm:pt modelId="{51A22FCD-4DAC-4C93-9147-3B0F2E95E315}" type="parTrans" cxnId="{8CC980C9-A17F-4569-B84F-8F70B850B765}">
      <dgm:prSet/>
      <dgm:spPr/>
      <dgm:t>
        <a:bodyPr/>
        <a:lstStyle/>
        <a:p>
          <a:endParaRPr lang="en-US"/>
        </a:p>
      </dgm:t>
    </dgm:pt>
    <dgm:pt modelId="{D3F53B01-B39C-40C2-9D53-06D75DDE8441}" type="sibTrans" cxnId="{8CC980C9-A17F-4569-B84F-8F70B850B765}">
      <dgm:prSet/>
      <dgm:spPr/>
      <dgm:t>
        <a:bodyPr/>
        <a:lstStyle/>
        <a:p>
          <a:endParaRPr lang="en-US"/>
        </a:p>
      </dgm:t>
    </dgm:pt>
    <dgm:pt modelId="{DCBB540B-DE90-4495-9E3C-20B948EFAC4B}">
      <dgm:prSet phldrT="[Text]"/>
      <dgm:spPr/>
      <dgm:t>
        <a:bodyPr/>
        <a:lstStyle/>
        <a:p>
          <a:r>
            <a:rPr lang="en-US" dirty="0" smtClean="0"/>
            <a:t>Filter</a:t>
          </a:r>
          <a:endParaRPr lang="en-US" dirty="0"/>
        </a:p>
      </dgm:t>
    </dgm:pt>
    <dgm:pt modelId="{148A4A1E-28C3-434B-96C3-2AB553D7E51D}" type="parTrans" cxnId="{013F2292-5D19-4D0F-BF7C-CE151CF88043}">
      <dgm:prSet/>
      <dgm:spPr/>
      <dgm:t>
        <a:bodyPr/>
        <a:lstStyle/>
        <a:p>
          <a:endParaRPr lang="en-US"/>
        </a:p>
      </dgm:t>
    </dgm:pt>
    <dgm:pt modelId="{1AA8F5B4-43BB-42CD-8117-A038C59A6196}" type="sibTrans" cxnId="{013F2292-5D19-4D0F-BF7C-CE151CF88043}">
      <dgm:prSet/>
      <dgm:spPr/>
      <dgm:t>
        <a:bodyPr/>
        <a:lstStyle/>
        <a:p>
          <a:endParaRPr lang="en-US"/>
        </a:p>
      </dgm:t>
    </dgm:pt>
    <dgm:pt modelId="{60E36686-2498-4A2E-82EA-E0A87DC1E247}">
      <dgm:prSet phldrT="[Text]"/>
      <dgm:spPr/>
      <dgm:t>
        <a:bodyPr/>
        <a:lstStyle/>
        <a:p>
          <a:r>
            <a:rPr lang="en-US" dirty="0" smtClean="0"/>
            <a:t>Ranker</a:t>
          </a:r>
          <a:endParaRPr lang="en-US" dirty="0"/>
        </a:p>
      </dgm:t>
    </dgm:pt>
    <dgm:pt modelId="{F6CB5937-9D27-479F-8B4A-49C82986526C}" type="parTrans" cxnId="{302EE42F-A687-4A60-91EF-ED15E0B23CF2}">
      <dgm:prSet/>
      <dgm:spPr/>
      <dgm:t>
        <a:bodyPr/>
        <a:lstStyle/>
        <a:p>
          <a:endParaRPr lang="en-US"/>
        </a:p>
      </dgm:t>
    </dgm:pt>
    <dgm:pt modelId="{A97A1A01-A048-4C96-998B-4F6A741BD2E4}" type="sibTrans" cxnId="{302EE42F-A687-4A60-91EF-ED15E0B23CF2}">
      <dgm:prSet/>
      <dgm:spPr/>
      <dgm:t>
        <a:bodyPr/>
        <a:lstStyle/>
        <a:p>
          <a:endParaRPr lang="en-US"/>
        </a:p>
      </dgm:t>
    </dgm:pt>
    <dgm:pt modelId="{5CCDEBEB-03E2-4571-AE8C-3A525AC99DEE}" type="pres">
      <dgm:prSet presAssocID="{C3447537-365A-46A4-8CC4-B18CAAFFB30A}" presName="linearFlow" presStyleCnt="0">
        <dgm:presLayoutVars>
          <dgm:resizeHandles val="exact"/>
        </dgm:presLayoutVars>
      </dgm:prSet>
      <dgm:spPr/>
    </dgm:pt>
    <dgm:pt modelId="{9395C0E5-3622-4826-9A26-1B2D2A1E3F2C}" type="pres">
      <dgm:prSet presAssocID="{DDA34398-5C4B-44B2-A105-5CF929D74849}" presName="node" presStyleLbl="node1" presStyleIdx="0" presStyleCnt="3">
        <dgm:presLayoutVars>
          <dgm:bulletEnabled val="1"/>
        </dgm:presLayoutVars>
      </dgm:prSet>
      <dgm:spPr/>
      <dgm:t>
        <a:bodyPr/>
        <a:lstStyle/>
        <a:p>
          <a:endParaRPr lang="en-US"/>
        </a:p>
      </dgm:t>
    </dgm:pt>
    <dgm:pt modelId="{22F6F925-3562-419B-92B6-880E6680F218}" type="pres">
      <dgm:prSet presAssocID="{D3F53B01-B39C-40C2-9D53-06D75DDE8441}" presName="sibTrans" presStyleLbl="sibTrans2D1" presStyleIdx="0" presStyleCnt="2"/>
      <dgm:spPr/>
      <dgm:t>
        <a:bodyPr/>
        <a:lstStyle/>
        <a:p>
          <a:endParaRPr lang="en-US"/>
        </a:p>
      </dgm:t>
    </dgm:pt>
    <dgm:pt modelId="{79FDB4D5-094E-4402-9CF6-DADE7C157DE7}" type="pres">
      <dgm:prSet presAssocID="{D3F53B01-B39C-40C2-9D53-06D75DDE8441}" presName="connectorText" presStyleLbl="sibTrans2D1" presStyleIdx="0" presStyleCnt="2"/>
      <dgm:spPr/>
      <dgm:t>
        <a:bodyPr/>
        <a:lstStyle/>
        <a:p>
          <a:endParaRPr lang="en-US"/>
        </a:p>
      </dgm:t>
    </dgm:pt>
    <dgm:pt modelId="{B854CC00-FEE0-489B-A006-DF42F90D748D}" type="pres">
      <dgm:prSet presAssocID="{DCBB540B-DE90-4495-9E3C-20B948EFAC4B}" presName="node" presStyleLbl="node1" presStyleIdx="1" presStyleCnt="3">
        <dgm:presLayoutVars>
          <dgm:bulletEnabled val="1"/>
        </dgm:presLayoutVars>
      </dgm:prSet>
      <dgm:spPr/>
      <dgm:t>
        <a:bodyPr/>
        <a:lstStyle/>
        <a:p>
          <a:endParaRPr lang="en-US"/>
        </a:p>
      </dgm:t>
    </dgm:pt>
    <dgm:pt modelId="{953287D1-2C47-4DC3-BF2F-9D4DE2BF50DE}" type="pres">
      <dgm:prSet presAssocID="{1AA8F5B4-43BB-42CD-8117-A038C59A6196}" presName="sibTrans" presStyleLbl="sibTrans2D1" presStyleIdx="1" presStyleCnt="2"/>
      <dgm:spPr/>
      <dgm:t>
        <a:bodyPr/>
        <a:lstStyle/>
        <a:p>
          <a:endParaRPr lang="en-US"/>
        </a:p>
      </dgm:t>
    </dgm:pt>
    <dgm:pt modelId="{1988FD8B-FD3F-47E4-A5D1-CF1DF9BEE54A}" type="pres">
      <dgm:prSet presAssocID="{1AA8F5B4-43BB-42CD-8117-A038C59A6196}" presName="connectorText" presStyleLbl="sibTrans2D1" presStyleIdx="1" presStyleCnt="2"/>
      <dgm:spPr/>
      <dgm:t>
        <a:bodyPr/>
        <a:lstStyle/>
        <a:p>
          <a:endParaRPr lang="en-US"/>
        </a:p>
      </dgm:t>
    </dgm:pt>
    <dgm:pt modelId="{B851BF50-9CC6-4830-A987-C8F7E35582C3}" type="pres">
      <dgm:prSet presAssocID="{60E36686-2498-4A2E-82EA-E0A87DC1E247}" presName="node" presStyleLbl="node1" presStyleIdx="2" presStyleCnt="3">
        <dgm:presLayoutVars>
          <dgm:bulletEnabled val="1"/>
        </dgm:presLayoutVars>
      </dgm:prSet>
      <dgm:spPr/>
      <dgm:t>
        <a:bodyPr/>
        <a:lstStyle/>
        <a:p>
          <a:endParaRPr lang="en-US"/>
        </a:p>
      </dgm:t>
    </dgm:pt>
  </dgm:ptLst>
  <dgm:cxnLst>
    <dgm:cxn modelId="{72FBEF6E-5B37-4A4A-A593-DC350A7A77E2}" type="presOf" srcId="{DDA34398-5C4B-44B2-A105-5CF929D74849}" destId="{9395C0E5-3622-4826-9A26-1B2D2A1E3F2C}" srcOrd="0" destOrd="0" presId="urn:microsoft.com/office/officeart/2005/8/layout/process2"/>
    <dgm:cxn modelId="{50081EA3-E908-CD47-B37E-5A9D39CE0196}" type="presOf" srcId="{1AA8F5B4-43BB-42CD-8117-A038C59A6196}" destId="{1988FD8B-FD3F-47E4-A5D1-CF1DF9BEE54A}" srcOrd="1" destOrd="0" presId="urn:microsoft.com/office/officeart/2005/8/layout/process2"/>
    <dgm:cxn modelId="{302EE42F-A687-4A60-91EF-ED15E0B23CF2}" srcId="{C3447537-365A-46A4-8CC4-B18CAAFFB30A}" destId="{60E36686-2498-4A2E-82EA-E0A87DC1E247}" srcOrd="2" destOrd="0" parTransId="{F6CB5937-9D27-479F-8B4A-49C82986526C}" sibTransId="{A97A1A01-A048-4C96-998B-4F6A741BD2E4}"/>
    <dgm:cxn modelId="{ABD0F8DF-30F2-4145-9650-95BA18A41809}" type="presOf" srcId="{C3447537-365A-46A4-8CC4-B18CAAFFB30A}" destId="{5CCDEBEB-03E2-4571-AE8C-3A525AC99DEE}" srcOrd="0" destOrd="0" presId="urn:microsoft.com/office/officeart/2005/8/layout/process2"/>
    <dgm:cxn modelId="{62F5B106-BA67-E847-8773-B6062CE0C8D8}" type="presOf" srcId="{60E36686-2498-4A2E-82EA-E0A87DC1E247}" destId="{B851BF50-9CC6-4830-A987-C8F7E35582C3}" srcOrd="0" destOrd="0" presId="urn:microsoft.com/office/officeart/2005/8/layout/process2"/>
    <dgm:cxn modelId="{65DF9029-7078-DD44-889D-3DE3AE02D810}" type="presOf" srcId="{D3F53B01-B39C-40C2-9D53-06D75DDE8441}" destId="{22F6F925-3562-419B-92B6-880E6680F218}" srcOrd="0" destOrd="0" presId="urn:microsoft.com/office/officeart/2005/8/layout/process2"/>
    <dgm:cxn modelId="{8CC980C9-A17F-4569-B84F-8F70B850B765}" srcId="{C3447537-365A-46A4-8CC4-B18CAAFFB30A}" destId="{DDA34398-5C4B-44B2-A105-5CF929D74849}" srcOrd="0" destOrd="0" parTransId="{51A22FCD-4DAC-4C93-9147-3B0F2E95E315}" sibTransId="{D3F53B01-B39C-40C2-9D53-06D75DDE8441}"/>
    <dgm:cxn modelId="{5B216B87-6E7A-3943-A3BE-78F4CD0C27AE}" type="presOf" srcId="{D3F53B01-B39C-40C2-9D53-06D75DDE8441}" destId="{79FDB4D5-094E-4402-9CF6-DADE7C157DE7}" srcOrd="1" destOrd="0" presId="urn:microsoft.com/office/officeart/2005/8/layout/process2"/>
    <dgm:cxn modelId="{AEF86D2F-CBBB-FF46-93E4-808AB3CFED2C}" type="presOf" srcId="{1AA8F5B4-43BB-42CD-8117-A038C59A6196}" destId="{953287D1-2C47-4DC3-BF2F-9D4DE2BF50DE}" srcOrd="0" destOrd="0" presId="urn:microsoft.com/office/officeart/2005/8/layout/process2"/>
    <dgm:cxn modelId="{013F2292-5D19-4D0F-BF7C-CE151CF88043}" srcId="{C3447537-365A-46A4-8CC4-B18CAAFFB30A}" destId="{DCBB540B-DE90-4495-9E3C-20B948EFAC4B}" srcOrd="1" destOrd="0" parTransId="{148A4A1E-28C3-434B-96C3-2AB553D7E51D}" sibTransId="{1AA8F5B4-43BB-42CD-8117-A038C59A6196}"/>
    <dgm:cxn modelId="{F6406022-1915-3C4C-AD41-DC1395FD264D}" type="presOf" srcId="{DCBB540B-DE90-4495-9E3C-20B948EFAC4B}" destId="{B854CC00-FEE0-489B-A006-DF42F90D748D}" srcOrd="0" destOrd="0" presId="urn:microsoft.com/office/officeart/2005/8/layout/process2"/>
    <dgm:cxn modelId="{AB8E6873-9A36-084E-B07B-E4A4E185376C}" type="presParOf" srcId="{5CCDEBEB-03E2-4571-AE8C-3A525AC99DEE}" destId="{9395C0E5-3622-4826-9A26-1B2D2A1E3F2C}" srcOrd="0" destOrd="0" presId="urn:microsoft.com/office/officeart/2005/8/layout/process2"/>
    <dgm:cxn modelId="{96C93009-62E5-444E-9F7E-AB9308FFEE40}" type="presParOf" srcId="{5CCDEBEB-03E2-4571-AE8C-3A525AC99DEE}" destId="{22F6F925-3562-419B-92B6-880E6680F218}" srcOrd="1" destOrd="0" presId="urn:microsoft.com/office/officeart/2005/8/layout/process2"/>
    <dgm:cxn modelId="{7D0E6EFC-11F3-114F-9EC5-7B8DD504D1F1}" type="presParOf" srcId="{22F6F925-3562-419B-92B6-880E6680F218}" destId="{79FDB4D5-094E-4402-9CF6-DADE7C157DE7}" srcOrd="0" destOrd="0" presId="urn:microsoft.com/office/officeart/2005/8/layout/process2"/>
    <dgm:cxn modelId="{8DCA25AC-E44C-CD4D-B80A-4CBF038A1CC9}" type="presParOf" srcId="{5CCDEBEB-03E2-4571-AE8C-3A525AC99DEE}" destId="{B854CC00-FEE0-489B-A006-DF42F90D748D}" srcOrd="2" destOrd="0" presId="urn:microsoft.com/office/officeart/2005/8/layout/process2"/>
    <dgm:cxn modelId="{5B44477A-2E97-514D-9A57-6BC4A2881F8F}" type="presParOf" srcId="{5CCDEBEB-03E2-4571-AE8C-3A525AC99DEE}" destId="{953287D1-2C47-4DC3-BF2F-9D4DE2BF50DE}" srcOrd="3" destOrd="0" presId="urn:microsoft.com/office/officeart/2005/8/layout/process2"/>
    <dgm:cxn modelId="{8E3307D0-F772-AB45-911B-27FC6717E91C}" type="presParOf" srcId="{953287D1-2C47-4DC3-BF2F-9D4DE2BF50DE}" destId="{1988FD8B-FD3F-47E4-A5D1-CF1DF9BEE54A}" srcOrd="0" destOrd="0" presId="urn:microsoft.com/office/officeart/2005/8/layout/process2"/>
    <dgm:cxn modelId="{342EE509-7760-1B4B-9162-A16AA705D8F7}" type="presParOf" srcId="{5CCDEBEB-03E2-4571-AE8C-3A525AC99DEE}" destId="{B851BF50-9CC6-4830-A987-C8F7E35582C3}" srcOrd="4" destOrd="0" presId="urn:microsoft.com/office/officeart/2005/8/layout/process2"/>
  </dgm:cxnLst>
  <dgm:bg/>
  <dgm:whole/>
</dgm:dataModel>
</file>

<file path=ppt/diagrams/data3.xml><?xml version="1.0" encoding="utf-8"?>
<dgm:dataModel xmlns:dgm="http://schemas.openxmlformats.org/drawingml/2006/diagram" xmlns:a="http://schemas.openxmlformats.org/drawingml/2006/main">
  <dgm:ptLst>
    <dgm:pt modelId="{C3447537-365A-46A4-8CC4-B18CAAFFB30A}" type="doc">
      <dgm:prSet loTypeId="urn:microsoft.com/office/officeart/2005/8/layout/process2" loCatId="process" qsTypeId="urn:microsoft.com/office/officeart/2005/8/quickstyle/3d1" qsCatId="3D" csTypeId="urn:microsoft.com/office/officeart/2005/8/colors/accent1_2" csCatId="accent1" phldr="1"/>
      <dgm:spPr/>
    </dgm:pt>
    <dgm:pt modelId="{DDA34398-5C4B-44B2-A105-5CF929D74849}">
      <dgm:prSet phldrT="[Text]"/>
      <dgm:spPr/>
      <dgm:t>
        <a:bodyPr/>
        <a:lstStyle/>
        <a:p>
          <a:r>
            <a:rPr lang="en-US" dirty="0" smtClean="0"/>
            <a:t>Generator</a:t>
          </a:r>
          <a:br>
            <a:rPr lang="en-US" dirty="0" smtClean="0"/>
          </a:br>
          <a:r>
            <a:rPr lang="en-US" dirty="0" smtClean="0"/>
            <a:t>(b+1, </a:t>
          </a:r>
          <a:r>
            <a:rPr lang="en-US" dirty="0" err="1" smtClean="0"/>
            <a:t>c</a:t>
          </a:r>
          <a:r>
            <a:rPr lang="en-US" dirty="0" smtClean="0"/>
            <a:t>)</a:t>
          </a:r>
          <a:endParaRPr lang="en-US" dirty="0"/>
        </a:p>
      </dgm:t>
    </dgm:pt>
    <dgm:pt modelId="{51A22FCD-4DAC-4C93-9147-3B0F2E95E315}" type="parTrans" cxnId="{8CC980C9-A17F-4569-B84F-8F70B850B765}">
      <dgm:prSet/>
      <dgm:spPr/>
      <dgm:t>
        <a:bodyPr/>
        <a:lstStyle/>
        <a:p>
          <a:endParaRPr lang="en-US"/>
        </a:p>
      </dgm:t>
    </dgm:pt>
    <dgm:pt modelId="{D3F53B01-B39C-40C2-9D53-06D75DDE8441}" type="sibTrans" cxnId="{8CC980C9-A17F-4569-B84F-8F70B850B765}">
      <dgm:prSet/>
      <dgm:spPr/>
      <dgm:t>
        <a:bodyPr/>
        <a:lstStyle/>
        <a:p>
          <a:endParaRPr lang="en-US"/>
        </a:p>
      </dgm:t>
    </dgm:pt>
    <dgm:pt modelId="{DCBB540B-DE90-4495-9E3C-20B948EFAC4B}">
      <dgm:prSet phldrT="[Text]"/>
      <dgm:spPr/>
      <dgm:t>
        <a:bodyPr/>
        <a:lstStyle/>
        <a:p>
          <a:r>
            <a:rPr lang="en-US" dirty="0" smtClean="0"/>
            <a:t>Filter</a:t>
          </a:r>
          <a:endParaRPr lang="en-US" dirty="0"/>
        </a:p>
      </dgm:t>
    </dgm:pt>
    <dgm:pt modelId="{148A4A1E-28C3-434B-96C3-2AB553D7E51D}" type="parTrans" cxnId="{013F2292-5D19-4D0F-BF7C-CE151CF88043}">
      <dgm:prSet/>
      <dgm:spPr/>
      <dgm:t>
        <a:bodyPr/>
        <a:lstStyle/>
        <a:p>
          <a:endParaRPr lang="en-US"/>
        </a:p>
      </dgm:t>
    </dgm:pt>
    <dgm:pt modelId="{1AA8F5B4-43BB-42CD-8117-A038C59A6196}" type="sibTrans" cxnId="{013F2292-5D19-4D0F-BF7C-CE151CF88043}">
      <dgm:prSet/>
      <dgm:spPr/>
      <dgm:t>
        <a:bodyPr/>
        <a:lstStyle/>
        <a:p>
          <a:endParaRPr lang="en-US"/>
        </a:p>
      </dgm:t>
    </dgm:pt>
    <dgm:pt modelId="{60E36686-2498-4A2E-82EA-E0A87DC1E247}">
      <dgm:prSet phldrT="[Text]"/>
      <dgm:spPr/>
      <dgm:t>
        <a:bodyPr/>
        <a:lstStyle/>
        <a:p>
          <a:r>
            <a:rPr lang="en-US" dirty="0" smtClean="0"/>
            <a:t>Ranker</a:t>
          </a:r>
          <a:endParaRPr lang="en-US" dirty="0"/>
        </a:p>
      </dgm:t>
    </dgm:pt>
    <dgm:pt modelId="{F6CB5937-9D27-479F-8B4A-49C82986526C}" type="parTrans" cxnId="{302EE42F-A687-4A60-91EF-ED15E0B23CF2}">
      <dgm:prSet/>
      <dgm:spPr/>
      <dgm:t>
        <a:bodyPr/>
        <a:lstStyle/>
        <a:p>
          <a:endParaRPr lang="en-US"/>
        </a:p>
      </dgm:t>
    </dgm:pt>
    <dgm:pt modelId="{A97A1A01-A048-4C96-998B-4F6A741BD2E4}" type="sibTrans" cxnId="{302EE42F-A687-4A60-91EF-ED15E0B23CF2}">
      <dgm:prSet/>
      <dgm:spPr/>
      <dgm:t>
        <a:bodyPr/>
        <a:lstStyle/>
        <a:p>
          <a:endParaRPr lang="en-US"/>
        </a:p>
      </dgm:t>
    </dgm:pt>
    <dgm:pt modelId="{5CCDEBEB-03E2-4571-AE8C-3A525AC99DEE}" type="pres">
      <dgm:prSet presAssocID="{C3447537-365A-46A4-8CC4-B18CAAFFB30A}" presName="linearFlow" presStyleCnt="0">
        <dgm:presLayoutVars>
          <dgm:resizeHandles val="exact"/>
        </dgm:presLayoutVars>
      </dgm:prSet>
      <dgm:spPr/>
    </dgm:pt>
    <dgm:pt modelId="{9395C0E5-3622-4826-9A26-1B2D2A1E3F2C}" type="pres">
      <dgm:prSet presAssocID="{DDA34398-5C4B-44B2-A105-5CF929D74849}" presName="node" presStyleLbl="node1" presStyleIdx="0" presStyleCnt="3" custLinFactNeighborX="7630" custLinFactNeighborY="-19067">
        <dgm:presLayoutVars>
          <dgm:bulletEnabled val="1"/>
        </dgm:presLayoutVars>
      </dgm:prSet>
      <dgm:spPr/>
      <dgm:t>
        <a:bodyPr/>
        <a:lstStyle/>
        <a:p>
          <a:endParaRPr lang="en-US"/>
        </a:p>
      </dgm:t>
    </dgm:pt>
    <dgm:pt modelId="{22F6F925-3562-419B-92B6-880E6680F218}" type="pres">
      <dgm:prSet presAssocID="{D3F53B01-B39C-40C2-9D53-06D75DDE8441}" presName="sibTrans" presStyleLbl="sibTrans2D1" presStyleIdx="0" presStyleCnt="2"/>
      <dgm:spPr/>
      <dgm:t>
        <a:bodyPr/>
        <a:lstStyle/>
        <a:p>
          <a:endParaRPr lang="en-US"/>
        </a:p>
      </dgm:t>
    </dgm:pt>
    <dgm:pt modelId="{79FDB4D5-094E-4402-9CF6-DADE7C157DE7}" type="pres">
      <dgm:prSet presAssocID="{D3F53B01-B39C-40C2-9D53-06D75DDE8441}" presName="connectorText" presStyleLbl="sibTrans2D1" presStyleIdx="0" presStyleCnt="2"/>
      <dgm:spPr/>
      <dgm:t>
        <a:bodyPr/>
        <a:lstStyle/>
        <a:p>
          <a:endParaRPr lang="en-US"/>
        </a:p>
      </dgm:t>
    </dgm:pt>
    <dgm:pt modelId="{B854CC00-FEE0-489B-A006-DF42F90D748D}" type="pres">
      <dgm:prSet presAssocID="{DCBB540B-DE90-4495-9E3C-20B948EFAC4B}" presName="node" presStyleLbl="node1" presStyleIdx="1" presStyleCnt="3">
        <dgm:presLayoutVars>
          <dgm:bulletEnabled val="1"/>
        </dgm:presLayoutVars>
      </dgm:prSet>
      <dgm:spPr/>
      <dgm:t>
        <a:bodyPr/>
        <a:lstStyle/>
        <a:p>
          <a:endParaRPr lang="en-US"/>
        </a:p>
      </dgm:t>
    </dgm:pt>
    <dgm:pt modelId="{953287D1-2C47-4DC3-BF2F-9D4DE2BF50DE}" type="pres">
      <dgm:prSet presAssocID="{1AA8F5B4-43BB-42CD-8117-A038C59A6196}" presName="sibTrans" presStyleLbl="sibTrans2D1" presStyleIdx="1" presStyleCnt="2"/>
      <dgm:spPr/>
      <dgm:t>
        <a:bodyPr/>
        <a:lstStyle/>
        <a:p>
          <a:endParaRPr lang="en-US"/>
        </a:p>
      </dgm:t>
    </dgm:pt>
    <dgm:pt modelId="{1988FD8B-FD3F-47E4-A5D1-CF1DF9BEE54A}" type="pres">
      <dgm:prSet presAssocID="{1AA8F5B4-43BB-42CD-8117-A038C59A6196}" presName="connectorText" presStyleLbl="sibTrans2D1" presStyleIdx="1" presStyleCnt="2"/>
      <dgm:spPr/>
      <dgm:t>
        <a:bodyPr/>
        <a:lstStyle/>
        <a:p>
          <a:endParaRPr lang="en-US"/>
        </a:p>
      </dgm:t>
    </dgm:pt>
    <dgm:pt modelId="{B851BF50-9CC6-4830-A987-C8F7E35582C3}" type="pres">
      <dgm:prSet presAssocID="{60E36686-2498-4A2E-82EA-E0A87DC1E247}" presName="node" presStyleLbl="node1" presStyleIdx="2" presStyleCnt="3">
        <dgm:presLayoutVars>
          <dgm:bulletEnabled val="1"/>
        </dgm:presLayoutVars>
      </dgm:prSet>
      <dgm:spPr/>
      <dgm:t>
        <a:bodyPr/>
        <a:lstStyle/>
        <a:p>
          <a:endParaRPr lang="en-US"/>
        </a:p>
      </dgm:t>
    </dgm:pt>
  </dgm:ptLst>
  <dgm:cxnLst>
    <dgm:cxn modelId="{302EE42F-A687-4A60-91EF-ED15E0B23CF2}" srcId="{C3447537-365A-46A4-8CC4-B18CAAFFB30A}" destId="{60E36686-2498-4A2E-82EA-E0A87DC1E247}" srcOrd="2" destOrd="0" parTransId="{F6CB5937-9D27-479F-8B4A-49C82986526C}" sibTransId="{A97A1A01-A048-4C96-998B-4F6A741BD2E4}"/>
    <dgm:cxn modelId="{9004BE28-6D93-1948-8048-3B05902C8EA2}" type="presOf" srcId="{DDA34398-5C4B-44B2-A105-5CF929D74849}" destId="{9395C0E5-3622-4826-9A26-1B2D2A1E3F2C}" srcOrd="0" destOrd="0" presId="urn:microsoft.com/office/officeart/2005/8/layout/process2"/>
    <dgm:cxn modelId="{B6084E78-175F-7848-B8AA-A4E7E54D2D12}" type="presOf" srcId="{D3F53B01-B39C-40C2-9D53-06D75DDE8441}" destId="{79FDB4D5-094E-4402-9CF6-DADE7C157DE7}" srcOrd="1" destOrd="0" presId="urn:microsoft.com/office/officeart/2005/8/layout/process2"/>
    <dgm:cxn modelId="{B362FFC3-DE6F-384C-BE0C-50938ABB84FB}" type="presOf" srcId="{1AA8F5B4-43BB-42CD-8117-A038C59A6196}" destId="{1988FD8B-FD3F-47E4-A5D1-CF1DF9BEE54A}" srcOrd="1" destOrd="0" presId="urn:microsoft.com/office/officeart/2005/8/layout/process2"/>
    <dgm:cxn modelId="{428CB2CA-65E7-BF49-877F-54323F34C635}" type="presOf" srcId="{C3447537-365A-46A4-8CC4-B18CAAFFB30A}" destId="{5CCDEBEB-03E2-4571-AE8C-3A525AC99DEE}" srcOrd="0" destOrd="0" presId="urn:microsoft.com/office/officeart/2005/8/layout/process2"/>
    <dgm:cxn modelId="{C2362AB9-4E32-FB4E-A5E7-48C412A673C9}" type="presOf" srcId="{DCBB540B-DE90-4495-9E3C-20B948EFAC4B}" destId="{B854CC00-FEE0-489B-A006-DF42F90D748D}" srcOrd="0" destOrd="0" presId="urn:microsoft.com/office/officeart/2005/8/layout/process2"/>
    <dgm:cxn modelId="{6E9DC34E-C5DE-374E-851C-A623F23875C2}" type="presOf" srcId="{1AA8F5B4-43BB-42CD-8117-A038C59A6196}" destId="{953287D1-2C47-4DC3-BF2F-9D4DE2BF50DE}" srcOrd="0" destOrd="0" presId="urn:microsoft.com/office/officeart/2005/8/layout/process2"/>
    <dgm:cxn modelId="{8CC980C9-A17F-4569-B84F-8F70B850B765}" srcId="{C3447537-365A-46A4-8CC4-B18CAAFFB30A}" destId="{DDA34398-5C4B-44B2-A105-5CF929D74849}" srcOrd="0" destOrd="0" parTransId="{51A22FCD-4DAC-4C93-9147-3B0F2E95E315}" sibTransId="{D3F53B01-B39C-40C2-9D53-06D75DDE8441}"/>
    <dgm:cxn modelId="{31AC5975-26D2-A64C-BA8C-9F63BCE8FE11}" type="presOf" srcId="{D3F53B01-B39C-40C2-9D53-06D75DDE8441}" destId="{22F6F925-3562-419B-92B6-880E6680F218}" srcOrd="0" destOrd="0" presId="urn:microsoft.com/office/officeart/2005/8/layout/process2"/>
    <dgm:cxn modelId="{013F2292-5D19-4D0F-BF7C-CE151CF88043}" srcId="{C3447537-365A-46A4-8CC4-B18CAAFFB30A}" destId="{DCBB540B-DE90-4495-9E3C-20B948EFAC4B}" srcOrd="1" destOrd="0" parTransId="{148A4A1E-28C3-434B-96C3-2AB553D7E51D}" sibTransId="{1AA8F5B4-43BB-42CD-8117-A038C59A6196}"/>
    <dgm:cxn modelId="{9D27FC0B-BD05-0548-943D-8425A8BFA573}" type="presOf" srcId="{60E36686-2498-4A2E-82EA-E0A87DC1E247}" destId="{B851BF50-9CC6-4830-A987-C8F7E35582C3}" srcOrd="0" destOrd="0" presId="urn:microsoft.com/office/officeart/2005/8/layout/process2"/>
    <dgm:cxn modelId="{8EF4A10A-550C-0C4A-B4A4-C57C32185E26}" type="presParOf" srcId="{5CCDEBEB-03E2-4571-AE8C-3A525AC99DEE}" destId="{9395C0E5-3622-4826-9A26-1B2D2A1E3F2C}" srcOrd="0" destOrd="0" presId="urn:microsoft.com/office/officeart/2005/8/layout/process2"/>
    <dgm:cxn modelId="{FEBADC73-4CE2-194B-8245-DA00A2126CB7}" type="presParOf" srcId="{5CCDEBEB-03E2-4571-AE8C-3A525AC99DEE}" destId="{22F6F925-3562-419B-92B6-880E6680F218}" srcOrd="1" destOrd="0" presId="urn:microsoft.com/office/officeart/2005/8/layout/process2"/>
    <dgm:cxn modelId="{14A15A86-49E5-8E40-BFB1-B0E0E79B5A08}" type="presParOf" srcId="{22F6F925-3562-419B-92B6-880E6680F218}" destId="{79FDB4D5-094E-4402-9CF6-DADE7C157DE7}" srcOrd="0" destOrd="0" presId="urn:microsoft.com/office/officeart/2005/8/layout/process2"/>
    <dgm:cxn modelId="{EF13EB0F-2131-4D49-B615-F46591D25958}" type="presParOf" srcId="{5CCDEBEB-03E2-4571-AE8C-3A525AC99DEE}" destId="{B854CC00-FEE0-489B-A006-DF42F90D748D}" srcOrd="2" destOrd="0" presId="urn:microsoft.com/office/officeart/2005/8/layout/process2"/>
    <dgm:cxn modelId="{2935077B-72AE-C444-AED3-6BF2768D1325}" type="presParOf" srcId="{5CCDEBEB-03E2-4571-AE8C-3A525AC99DEE}" destId="{953287D1-2C47-4DC3-BF2F-9D4DE2BF50DE}" srcOrd="3" destOrd="0" presId="urn:microsoft.com/office/officeart/2005/8/layout/process2"/>
    <dgm:cxn modelId="{C18C9848-8568-8342-98C3-B26B99578B25}" type="presParOf" srcId="{953287D1-2C47-4DC3-BF2F-9D4DE2BF50DE}" destId="{1988FD8B-FD3F-47E4-A5D1-CF1DF9BEE54A}" srcOrd="0" destOrd="0" presId="urn:microsoft.com/office/officeart/2005/8/layout/process2"/>
    <dgm:cxn modelId="{145A5CD7-1BDE-B445-B1FE-D4726DB08DA0}" type="presParOf" srcId="{5CCDEBEB-03E2-4571-AE8C-3A525AC99DEE}" destId="{B851BF50-9CC6-4830-A987-C8F7E35582C3}" srcOrd="4" destOrd="0" presId="urn:microsoft.com/office/officeart/2005/8/layout/process2"/>
  </dgm:cxnLst>
  <dgm:bg/>
  <dgm:whole/>
</dgm:dataModel>
</file>

<file path=ppt/diagrams/data4.xml><?xml version="1.0" encoding="utf-8"?>
<dgm:dataModel xmlns:dgm="http://schemas.openxmlformats.org/drawingml/2006/diagram" xmlns:a="http://schemas.openxmlformats.org/drawingml/2006/main">
  <dgm:ptLst>
    <dgm:pt modelId="{C3447537-365A-46A4-8CC4-B18CAAFFB30A}" type="doc">
      <dgm:prSet loTypeId="urn:microsoft.com/office/officeart/2005/8/layout/process2" loCatId="process" qsTypeId="urn:microsoft.com/office/officeart/2005/8/quickstyle/3d1" qsCatId="3D" csTypeId="urn:microsoft.com/office/officeart/2005/8/colors/accent1_2" csCatId="accent1" phldr="1"/>
      <dgm:spPr/>
    </dgm:pt>
    <dgm:pt modelId="{DDA34398-5C4B-44B2-A105-5CF929D74849}">
      <dgm:prSet phldrT="[Text]"/>
      <dgm:spPr/>
      <dgm:t>
        <a:bodyPr/>
        <a:lstStyle/>
        <a:p>
          <a:r>
            <a:rPr lang="en-US" dirty="0" smtClean="0"/>
            <a:t>Generator</a:t>
          </a:r>
          <a:br>
            <a:rPr lang="en-US" dirty="0" smtClean="0"/>
          </a:br>
          <a:r>
            <a:rPr lang="en-US" dirty="0" smtClean="0"/>
            <a:t>(c+1, </a:t>
          </a:r>
          <a:r>
            <a:rPr lang="en-US" dirty="0" err="1" smtClean="0"/>
            <a:t>d</a:t>
          </a:r>
          <a:r>
            <a:rPr lang="en-US" dirty="0" smtClean="0"/>
            <a:t>)</a:t>
          </a:r>
          <a:endParaRPr lang="en-US" dirty="0"/>
        </a:p>
      </dgm:t>
    </dgm:pt>
    <dgm:pt modelId="{51A22FCD-4DAC-4C93-9147-3B0F2E95E315}" type="parTrans" cxnId="{8CC980C9-A17F-4569-B84F-8F70B850B765}">
      <dgm:prSet/>
      <dgm:spPr/>
      <dgm:t>
        <a:bodyPr/>
        <a:lstStyle/>
        <a:p>
          <a:endParaRPr lang="en-US"/>
        </a:p>
      </dgm:t>
    </dgm:pt>
    <dgm:pt modelId="{D3F53B01-B39C-40C2-9D53-06D75DDE8441}" type="sibTrans" cxnId="{8CC980C9-A17F-4569-B84F-8F70B850B765}">
      <dgm:prSet/>
      <dgm:spPr/>
      <dgm:t>
        <a:bodyPr/>
        <a:lstStyle/>
        <a:p>
          <a:endParaRPr lang="en-US"/>
        </a:p>
      </dgm:t>
    </dgm:pt>
    <dgm:pt modelId="{DCBB540B-DE90-4495-9E3C-20B948EFAC4B}">
      <dgm:prSet phldrT="[Text]"/>
      <dgm:spPr/>
      <dgm:t>
        <a:bodyPr/>
        <a:lstStyle/>
        <a:p>
          <a:r>
            <a:rPr lang="en-US" dirty="0" smtClean="0"/>
            <a:t>Filter</a:t>
          </a:r>
          <a:endParaRPr lang="en-US" dirty="0"/>
        </a:p>
      </dgm:t>
    </dgm:pt>
    <dgm:pt modelId="{148A4A1E-28C3-434B-96C3-2AB553D7E51D}" type="parTrans" cxnId="{013F2292-5D19-4D0F-BF7C-CE151CF88043}">
      <dgm:prSet/>
      <dgm:spPr/>
      <dgm:t>
        <a:bodyPr/>
        <a:lstStyle/>
        <a:p>
          <a:endParaRPr lang="en-US"/>
        </a:p>
      </dgm:t>
    </dgm:pt>
    <dgm:pt modelId="{1AA8F5B4-43BB-42CD-8117-A038C59A6196}" type="sibTrans" cxnId="{013F2292-5D19-4D0F-BF7C-CE151CF88043}">
      <dgm:prSet/>
      <dgm:spPr/>
      <dgm:t>
        <a:bodyPr/>
        <a:lstStyle/>
        <a:p>
          <a:endParaRPr lang="en-US"/>
        </a:p>
      </dgm:t>
    </dgm:pt>
    <dgm:pt modelId="{60E36686-2498-4A2E-82EA-E0A87DC1E247}">
      <dgm:prSet phldrT="[Text]"/>
      <dgm:spPr/>
      <dgm:t>
        <a:bodyPr/>
        <a:lstStyle/>
        <a:p>
          <a:r>
            <a:rPr lang="en-US" dirty="0" smtClean="0"/>
            <a:t>Ranker</a:t>
          </a:r>
          <a:endParaRPr lang="en-US" dirty="0"/>
        </a:p>
      </dgm:t>
    </dgm:pt>
    <dgm:pt modelId="{F6CB5937-9D27-479F-8B4A-49C82986526C}" type="parTrans" cxnId="{302EE42F-A687-4A60-91EF-ED15E0B23CF2}">
      <dgm:prSet/>
      <dgm:spPr/>
      <dgm:t>
        <a:bodyPr/>
        <a:lstStyle/>
        <a:p>
          <a:endParaRPr lang="en-US"/>
        </a:p>
      </dgm:t>
    </dgm:pt>
    <dgm:pt modelId="{A97A1A01-A048-4C96-998B-4F6A741BD2E4}" type="sibTrans" cxnId="{302EE42F-A687-4A60-91EF-ED15E0B23CF2}">
      <dgm:prSet/>
      <dgm:spPr/>
      <dgm:t>
        <a:bodyPr/>
        <a:lstStyle/>
        <a:p>
          <a:endParaRPr lang="en-US"/>
        </a:p>
      </dgm:t>
    </dgm:pt>
    <dgm:pt modelId="{5CCDEBEB-03E2-4571-AE8C-3A525AC99DEE}" type="pres">
      <dgm:prSet presAssocID="{C3447537-365A-46A4-8CC4-B18CAAFFB30A}" presName="linearFlow" presStyleCnt="0">
        <dgm:presLayoutVars>
          <dgm:resizeHandles val="exact"/>
        </dgm:presLayoutVars>
      </dgm:prSet>
      <dgm:spPr/>
    </dgm:pt>
    <dgm:pt modelId="{9395C0E5-3622-4826-9A26-1B2D2A1E3F2C}" type="pres">
      <dgm:prSet presAssocID="{DDA34398-5C4B-44B2-A105-5CF929D74849}" presName="node" presStyleLbl="node1" presStyleIdx="0" presStyleCnt="3">
        <dgm:presLayoutVars>
          <dgm:bulletEnabled val="1"/>
        </dgm:presLayoutVars>
      </dgm:prSet>
      <dgm:spPr/>
      <dgm:t>
        <a:bodyPr/>
        <a:lstStyle/>
        <a:p>
          <a:endParaRPr lang="en-US"/>
        </a:p>
      </dgm:t>
    </dgm:pt>
    <dgm:pt modelId="{22F6F925-3562-419B-92B6-880E6680F218}" type="pres">
      <dgm:prSet presAssocID="{D3F53B01-B39C-40C2-9D53-06D75DDE8441}" presName="sibTrans" presStyleLbl="sibTrans2D1" presStyleIdx="0" presStyleCnt="2"/>
      <dgm:spPr/>
      <dgm:t>
        <a:bodyPr/>
        <a:lstStyle/>
        <a:p>
          <a:endParaRPr lang="en-US"/>
        </a:p>
      </dgm:t>
    </dgm:pt>
    <dgm:pt modelId="{79FDB4D5-094E-4402-9CF6-DADE7C157DE7}" type="pres">
      <dgm:prSet presAssocID="{D3F53B01-B39C-40C2-9D53-06D75DDE8441}" presName="connectorText" presStyleLbl="sibTrans2D1" presStyleIdx="0" presStyleCnt="2"/>
      <dgm:spPr/>
      <dgm:t>
        <a:bodyPr/>
        <a:lstStyle/>
        <a:p>
          <a:endParaRPr lang="en-US"/>
        </a:p>
      </dgm:t>
    </dgm:pt>
    <dgm:pt modelId="{B854CC00-FEE0-489B-A006-DF42F90D748D}" type="pres">
      <dgm:prSet presAssocID="{DCBB540B-DE90-4495-9E3C-20B948EFAC4B}" presName="node" presStyleLbl="node1" presStyleIdx="1" presStyleCnt="3">
        <dgm:presLayoutVars>
          <dgm:bulletEnabled val="1"/>
        </dgm:presLayoutVars>
      </dgm:prSet>
      <dgm:spPr/>
      <dgm:t>
        <a:bodyPr/>
        <a:lstStyle/>
        <a:p>
          <a:endParaRPr lang="en-US"/>
        </a:p>
      </dgm:t>
    </dgm:pt>
    <dgm:pt modelId="{953287D1-2C47-4DC3-BF2F-9D4DE2BF50DE}" type="pres">
      <dgm:prSet presAssocID="{1AA8F5B4-43BB-42CD-8117-A038C59A6196}" presName="sibTrans" presStyleLbl="sibTrans2D1" presStyleIdx="1" presStyleCnt="2"/>
      <dgm:spPr/>
      <dgm:t>
        <a:bodyPr/>
        <a:lstStyle/>
        <a:p>
          <a:endParaRPr lang="en-US"/>
        </a:p>
      </dgm:t>
    </dgm:pt>
    <dgm:pt modelId="{1988FD8B-FD3F-47E4-A5D1-CF1DF9BEE54A}" type="pres">
      <dgm:prSet presAssocID="{1AA8F5B4-43BB-42CD-8117-A038C59A6196}" presName="connectorText" presStyleLbl="sibTrans2D1" presStyleIdx="1" presStyleCnt="2"/>
      <dgm:spPr/>
      <dgm:t>
        <a:bodyPr/>
        <a:lstStyle/>
        <a:p>
          <a:endParaRPr lang="en-US"/>
        </a:p>
      </dgm:t>
    </dgm:pt>
    <dgm:pt modelId="{B851BF50-9CC6-4830-A987-C8F7E35582C3}" type="pres">
      <dgm:prSet presAssocID="{60E36686-2498-4A2E-82EA-E0A87DC1E247}" presName="node" presStyleLbl="node1" presStyleIdx="2" presStyleCnt="3">
        <dgm:presLayoutVars>
          <dgm:bulletEnabled val="1"/>
        </dgm:presLayoutVars>
      </dgm:prSet>
      <dgm:spPr/>
      <dgm:t>
        <a:bodyPr/>
        <a:lstStyle/>
        <a:p>
          <a:endParaRPr lang="en-US"/>
        </a:p>
      </dgm:t>
    </dgm:pt>
  </dgm:ptLst>
  <dgm:cxnLst>
    <dgm:cxn modelId="{302EE42F-A687-4A60-91EF-ED15E0B23CF2}" srcId="{C3447537-365A-46A4-8CC4-B18CAAFFB30A}" destId="{60E36686-2498-4A2E-82EA-E0A87DC1E247}" srcOrd="2" destOrd="0" parTransId="{F6CB5937-9D27-479F-8B4A-49C82986526C}" sibTransId="{A97A1A01-A048-4C96-998B-4F6A741BD2E4}"/>
    <dgm:cxn modelId="{8CC439B0-1AC3-894C-B08F-BC846FA69593}" type="presOf" srcId="{60E36686-2498-4A2E-82EA-E0A87DC1E247}" destId="{B851BF50-9CC6-4830-A987-C8F7E35582C3}" srcOrd="0" destOrd="0" presId="urn:microsoft.com/office/officeart/2005/8/layout/process2"/>
    <dgm:cxn modelId="{76542BEA-29C3-0B44-8389-D915358B9789}" type="presOf" srcId="{1AA8F5B4-43BB-42CD-8117-A038C59A6196}" destId="{953287D1-2C47-4DC3-BF2F-9D4DE2BF50DE}" srcOrd="0" destOrd="0" presId="urn:microsoft.com/office/officeart/2005/8/layout/process2"/>
    <dgm:cxn modelId="{FE6C51EB-28E2-2240-841F-8A2E3C75C164}" type="presOf" srcId="{C3447537-365A-46A4-8CC4-B18CAAFFB30A}" destId="{5CCDEBEB-03E2-4571-AE8C-3A525AC99DEE}" srcOrd="0" destOrd="0" presId="urn:microsoft.com/office/officeart/2005/8/layout/process2"/>
    <dgm:cxn modelId="{99504F5E-DF56-F349-A207-9BE60CD2F21F}" type="presOf" srcId="{D3F53B01-B39C-40C2-9D53-06D75DDE8441}" destId="{79FDB4D5-094E-4402-9CF6-DADE7C157DE7}" srcOrd="1" destOrd="0" presId="urn:microsoft.com/office/officeart/2005/8/layout/process2"/>
    <dgm:cxn modelId="{2363BA07-EB38-A540-BF40-E941C0F3410E}" type="presOf" srcId="{D3F53B01-B39C-40C2-9D53-06D75DDE8441}" destId="{22F6F925-3562-419B-92B6-880E6680F218}" srcOrd="0" destOrd="0" presId="urn:microsoft.com/office/officeart/2005/8/layout/process2"/>
    <dgm:cxn modelId="{1ED7A88D-6EB4-5A4F-9B8A-2A4B5038DFB5}" type="presOf" srcId="{1AA8F5B4-43BB-42CD-8117-A038C59A6196}" destId="{1988FD8B-FD3F-47E4-A5D1-CF1DF9BEE54A}" srcOrd="1" destOrd="0" presId="urn:microsoft.com/office/officeart/2005/8/layout/process2"/>
    <dgm:cxn modelId="{8CC980C9-A17F-4569-B84F-8F70B850B765}" srcId="{C3447537-365A-46A4-8CC4-B18CAAFFB30A}" destId="{DDA34398-5C4B-44B2-A105-5CF929D74849}" srcOrd="0" destOrd="0" parTransId="{51A22FCD-4DAC-4C93-9147-3B0F2E95E315}" sibTransId="{D3F53B01-B39C-40C2-9D53-06D75DDE8441}"/>
    <dgm:cxn modelId="{2DA9A76F-8446-2B47-92C4-C86F6BB286CE}" type="presOf" srcId="{DCBB540B-DE90-4495-9E3C-20B948EFAC4B}" destId="{B854CC00-FEE0-489B-A006-DF42F90D748D}" srcOrd="0" destOrd="0" presId="urn:microsoft.com/office/officeart/2005/8/layout/process2"/>
    <dgm:cxn modelId="{013F2292-5D19-4D0F-BF7C-CE151CF88043}" srcId="{C3447537-365A-46A4-8CC4-B18CAAFFB30A}" destId="{DCBB540B-DE90-4495-9E3C-20B948EFAC4B}" srcOrd="1" destOrd="0" parTransId="{148A4A1E-28C3-434B-96C3-2AB553D7E51D}" sibTransId="{1AA8F5B4-43BB-42CD-8117-A038C59A6196}"/>
    <dgm:cxn modelId="{67F0AE34-4F1A-C64F-96C4-76CC84572FC9}" type="presOf" srcId="{DDA34398-5C4B-44B2-A105-5CF929D74849}" destId="{9395C0E5-3622-4826-9A26-1B2D2A1E3F2C}" srcOrd="0" destOrd="0" presId="urn:microsoft.com/office/officeart/2005/8/layout/process2"/>
    <dgm:cxn modelId="{8341473F-47B4-F94B-AB07-FB1C1A4E82C1}" type="presParOf" srcId="{5CCDEBEB-03E2-4571-AE8C-3A525AC99DEE}" destId="{9395C0E5-3622-4826-9A26-1B2D2A1E3F2C}" srcOrd="0" destOrd="0" presId="urn:microsoft.com/office/officeart/2005/8/layout/process2"/>
    <dgm:cxn modelId="{308FC0DF-2904-E341-8DCE-B9265EBB3BD5}" type="presParOf" srcId="{5CCDEBEB-03E2-4571-AE8C-3A525AC99DEE}" destId="{22F6F925-3562-419B-92B6-880E6680F218}" srcOrd="1" destOrd="0" presId="urn:microsoft.com/office/officeart/2005/8/layout/process2"/>
    <dgm:cxn modelId="{799C6AEA-0899-9440-90E9-FB10D16912DA}" type="presParOf" srcId="{22F6F925-3562-419B-92B6-880E6680F218}" destId="{79FDB4D5-094E-4402-9CF6-DADE7C157DE7}" srcOrd="0" destOrd="0" presId="urn:microsoft.com/office/officeart/2005/8/layout/process2"/>
    <dgm:cxn modelId="{2F6E1DFC-E508-6744-B23A-37015EFE3E4E}" type="presParOf" srcId="{5CCDEBEB-03E2-4571-AE8C-3A525AC99DEE}" destId="{B854CC00-FEE0-489B-A006-DF42F90D748D}" srcOrd="2" destOrd="0" presId="urn:microsoft.com/office/officeart/2005/8/layout/process2"/>
    <dgm:cxn modelId="{6075DA35-5426-BA48-ABFA-8FAC64FFF005}" type="presParOf" srcId="{5CCDEBEB-03E2-4571-AE8C-3A525AC99DEE}" destId="{953287D1-2C47-4DC3-BF2F-9D4DE2BF50DE}" srcOrd="3" destOrd="0" presId="urn:microsoft.com/office/officeart/2005/8/layout/process2"/>
    <dgm:cxn modelId="{58D7DA7D-3DA3-9F43-A658-DE5B84D3046A}" type="presParOf" srcId="{953287D1-2C47-4DC3-BF2F-9D4DE2BF50DE}" destId="{1988FD8B-FD3F-47E4-A5D1-CF1DF9BEE54A}" srcOrd="0" destOrd="0" presId="urn:microsoft.com/office/officeart/2005/8/layout/process2"/>
    <dgm:cxn modelId="{3A990A37-3C06-C74D-9EA6-B866CDD9F59D}" type="presParOf" srcId="{5CCDEBEB-03E2-4571-AE8C-3A525AC99DEE}" destId="{B851BF50-9CC6-4830-A987-C8F7E35582C3}" srcOrd="4" destOrd="0" presId="urn:microsoft.com/office/officeart/2005/8/layout/process2"/>
  </dgm:cxnLst>
  <dgm:bg/>
  <dgm:whole/>
</dgm:dataModel>
</file>

<file path=ppt/diagrams/data5.xml><?xml version="1.0" encoding="utf-8"?>
<dgm:dataModel xmlns:dgm="http://schemas.openxmlformats.org/drawingml/2006/diagram" xmlns:a="http://schemas.openxmlformats.org/drawingml/2006/main">
  <dgm:ptLst>
    <dgm:pt modelId="{C3447537-365A-46A4-8CC4-B18CAAFFB30A}" type="doc">
      <dgm:prSet loTypeId="urn:microsoft.com/office/officeart/2005/8/layout/process2" loCatId="process" qsTypeId="urn:microsoft.com/office/officeart/2005/8/quickstyle/3d1" qsCatId="3D" csTypeId="urn:microsoft.com/office/officeart/2005/8/colors/accent1_2" csCatId="accent1" phldr="1"/>
      <dgm:spPr/>
    </dgm:pt>
    <dgm:pt modelId="{DDA34398-5C4B-44B2-A105-5CF929D74849}">
      <dgm:prSet phldrT="[Text]"/>
      <dgm:spPr/>
      <dgm:t>
        <a:bodyPr/>
        <a:lstStyle/>
        <a:p>
          <a:r>
            <a:rPr lang="en-US" dirty="0" smtClean="0"/>
            <a:t>Generator</a:t>
          </a:r>
          <a:br>
            <a:rPr lang="en-US" dirty="0" smtClean="0"/>
          </a:br>
          <a:r>
            <a:rPr lang="en-US" dirty="0" smtClean="0"/>
            <a:t>(d+1, </a:t>
          </a:r>
          <a:r>
            <a:rPr lang="en-US" dirty="0" err="1" smtClean="0"/>
            <a:t>e</a:t>
          </a:r>
          <a:r>
            <a:rPr lang="en-US" dirty="0" smtClean="0"/>
            <a:t>)</a:t>
          </a:r>
          <a:endParaRPr lang="en-US" dirty="0"/>
        </a:p>
      </dgm:t>
    </dgm:pt>
    <dgm:pt modelId="{51A22FCD-4DAC-4C93-9147-3B0F2E95E315}" type="parTrans" cxnId="{8CC980C9-A17F-4569-B84F-8F70B850B765}">
      <dgm:prSet/>
      <dgm:spPr/>
      <dgm:t>
        <a:bodyPr/>
        <a:lstStyle/>
        <a:p>
          <a:endParaRPr lang="en-US"/>
        </a:p>
      </dgm:t>
    </dgm:pt>
    <dgm:pt modelId="{D3F53B01-B39C-40C2-9D53-06D75DDE8441}" type="sibTrans" cxnId="{8CC980C9-A17F-4569-B84F-8F70B850B765}">
      <dgm:prSet/>
      <dgm:spPr/>
      <dgm:t>
        <a:bodyPr/>
        <a:lstStyle/>
        <a:p>
          <a:endParaRPr lang="en-US"/>
        </a:p>
      </dgm:t>
    </dgm:pt>
    <dgm:pt modelId="{DCBB540B-DE90-4495-9E3C-20B948EFAC4B}">
      <dgm:prSet phldrT="[Text]"/>
      <dgm:spPr/>
      <dgm:t>
        <a:bodyPr/>
        <a:lstStyle/>
        <a:p>
          <a:r>
            <a:rPr lang="en-US" dirty="0" smtClean="0"/>
            <a:t>Filter</a:t>
          </a:r>
          <a:endParaRPr lang="en-US" dirty="0"/>
        </a:p>
      </dgm:t>
    </dgm:pt>
    <dgm:pt modelId="{148A4A1E-28C3-434B-96C3-2AB553D7E51D}" type="parTrans" cxnId="{013F2292-5D19-4D0F-BF7C-CE151CF88043}">
      <dgm:prSet/>
      <dgm:spPr/>
      <dgm:t>
        <a:bodyPr/>
        <a:lstStyle/>
        <a:p>
          <a:endParaRPr lang="en-US"/>
        </a:p>
      </dgm:t>
    </dgm:pt>
    <dgm:pt modelId="{1AA8F5B4-43BB-42CD-8117-A038C59A6196}" type="sibTrans" cxnId="{013F2292-5D19-4D0F-BF7C-CE151CF88043}">
      <dgm:prSet/>
      <dgm:spPr/>
      <dgm:t>
        <a:bodyPr/>
        <a:lstStyle/>
        <a:p>
          <a:endParaRPr lang="en-US"/>
        </a:p>
      </dgm:t>
    </dgm:pt>
    <dgm:pt modelId="{60E36686-2498-4A2E-82EA-E0A87DC1E247}">
      <dgm:prSet phldrT="[Text]"/>
      <dgm:spPr/>
      <dgm:t>
        <a:bodyPr/>
        <a:lstStyle/>
        <a:p>
          <a:r>
            <a:rPr lang="en-US" dirty="0" smtClean="0"/>
            <a:t>Ranker</a:t>
          </a:r>
          <a:endParaRPr lang="en-US" dirty="0"/>
        </a:p>
      </dgm:t>
    </dgm:pt>
    <dgm:pt modelId="{F6CB5937-9D27-479F-8B4A-49C82986526C}" type="parTrans" cxnId="{302EE42F-A687-4A60-91EF-ED15E0B23CF2}">
      <dgm:prSet/>
      <dgm:spPr/>
      <dgm:t>
        <a:bodyPr/>
        <a:lstStyle/>
        <a:p>
          <a:endParaRPr lang="en-US"/>
        </a:p>
      </dgm:t>
    </dgm:pt>
    <dgm:pt modelId="{A97A1A01-A048-4C96-998B-4F6A741BD2E4}" type="sibTrans" cxnId="{302EE42F-A687-4A60-91EF-ED15E0B23CF2}">
      <dgm:prSet/>
      <dgm:spPr/>
      <dgm:t>
        <a:bodyPr/>
        <a:lstStyle/>
        <a:p>
          <a:endParaRPr lang="en-US"/>
        </a:p>
      </dgm:t>
    </dgm:pt>
    <dgm:pt modelId="{5CCDEBEB-03E2-4571-AE8C-3A525AC99DEE}" type="pres">
      <dgm:prSet presAssocID="{C3447537-365A-46A4-8CC4-B18CAAFFB30A}" presName="linearFlow" presStyleCnt="0">
        <dgm:presLayoutVars>
          <dgm:resizeHandles val="exact"/>
        </dgm:presLayoutVars>
      </dgm:prSet>
      <dgm:spPr/>
    </dgm:pt>
    <dgm:pt modelId="{9395C0E5-3622-4826-9A26-1B2D2A1E3F2C}" type="pres">
      <dgm:prSet presAssocID="{DDA34398-5C4B-44B2-A105-5CF929D74849}" presName="node" presStyleLbl="node1" presStyleIdx="0" presStyleCnt="3" custLinFactNeighborX="7630" custLinFactNeighborY="-19067">
        <dgm:presLayoutVars>
          <dgm:bulletEnabled val="1"/>
        </dgm:presLayoutVars>
      </dgm:prSet>
      <dgm:spPr/>
      <dgm:t>
        <a:bodyPr/>
        <a:lstStyle/>
        <a:p>
          <a:endParaRPr lang="en-US"/>
        </a:p>
      </dgm:t>
    </dgm:pt>
    <dgm:pt modelId="{22F6F925-3562-419B-92B6-880E6680F218}" type="pres">
      <dgm:prSet presAssocID="{D3F53B01-B39C-40C2-9D53-06D75DDE8441}" presName="sibTrans" presStyleLbl="sibTrans2D1" presStyleIdx="0" presStyleCnt="2"/>
      <dgm:spPr/>
      <dgm:t>
        <a:bodyPr/>
        <a:lstStyle/>
        <a:p>
          <a:endParaRPr lang="en-US"/>
        </a:p>
      </dgm:t>
    </dgm:pt>
    <dgm:pt modelId="{79FDB4D5-094E-4402-9CF6-DADE7C157DE7}" type="pres">
      <dgm:prSet presAssocID="{D3F53B01-B39C-40C2-9D53-06D75DDE8441}" presName="connectorText" presStyleLbl="sibTrans2D1" presStyleIdx="0" presStyleCnt="2"/>
      <dgm:spPr/>
      <dgm:t>
        <a:bodyPr/>
        <a:lstStyle/>
        <a:p>
          <a:endParaRPr lang="en-US"/>
        </a:p>
      </dgm:t>
    </dgm:pt>
    <dgm:pt modelId="{B854CC00-FEE0-489B-A006-DF42F90D748D}" type="pres">
      <dgm:prSet presAssocID="{DCBB540B-DE90-4495-9E3C-20B948EFAC4B}" presName="node" presStyleLbl="node1" presStyleIdx="1" presStyleCnt="3">
        <dgm:presLayoutVars>
          <dgm:bulletEnabled val="1"/>
        </dgm:presLayoutVars>
      </dgm:prSet>
      <dgm:spPr/>
      <dgm:t>
        <a:bodyPr/>
        <a:lstStyle/>
        <a:p>
          <a:endParaRPr lang="en-US"/>
        </a:p>
      </dgm:t>
    </dgm:pt>
    <dgm:pt modelId="{953287D1-2C47-4DC3-BF2F-9D4DE2BF50DE}" type="pres">
      <dgm:prSet presAssocID="{1AA8F5B4-43BB-42CD-8117-A038C59A6196}" presName="sibTrans" presStyleLbl="sibTrans2D1" presStyleIdx="1" presStyleCnt="2"/>
      <dgm:spPr/>
      <dgm:t>
        <a:bodyPr/>
        <a:lstStyle/>
        <a:p>
          <a:endParaRPr lang="en-US"/>
        </a:p>
      </dgm:t>
    </dgm:pt>
    <dgm:pt modelId="{1988FD8B-FD3F-47E4-A5D1-CF1DF9BEE54A}" type="pres">
      <dgm:prSet presAssocID="{1AA8F5B4-43BB-42CD-8117-A038C59A6196}" presName="connectorText" presStyleLbl="sibTrans2D1" presStyleIdx="1" presStyleCnt="2"/>
      <dgm:spPr/>
      <dgm:t>
        <a:bodyPr/>
        <a:lstStyle/>
        <a:p>
          <a:endParaRPr lang="en-US"/>
        </a:p>
      </dgm:t>
    </dgm:pt>
    <dgm:pt modelId="{B851BF50-9CC6-4830-A987-C8F7E35582C3}" type="pres">
      <dgm:prSet presAssocID="{60E36686-2498-4A2E-82EA-E0A87DC1E247}" presName="node" presStyleLbl="node1" presStyleIdx="2" presStyleCnt="3">
        <dgm:presLayoutVars>
          <dgm:bulletEnabled val="1"/>
        </dgm:presLayoutVars>
      </dgm:prSet>
      <dgm:spPr/>
      <dgm:t>
        <a:bodyPr/>
        <a:lstStyle/>
        <a:p>
          <a:endParaRPr lang="en-US"/>
        </a:p>
      </dgm:t>
    </dgm:pt>
  </dgm:ptLst>
  <dgm:cxnLst>
    <dgm:cxn modelId="{302EE42F-A687-4A60-91EF-ED15E0B23CF2}" srcId="{C3447537-365A-46A4-8CC4-B18CAAFFB30A}" destId="{60E36686-2498-4A2E-82EA-E0A87DC1E247}" srcOrd="2" destOrd="0" parTransId="{F6CB5937-9D27-479F-8B4A-49C82986526C}" sibTransId="{A97A1A01-A048-4C96-998B-4F6A741BD2E4}"/>
    <dgm:cxn modelId="{A8FE6C95-8560-C744-9FFB-6A91F5766A04}" type="presOf" srcId="{D3F53B01-B39C-40C2-9D53-06D75DDE8441}" destId="{79FDB4D5-094E-4402-9CF6-DADE7C157DE7}" srcOrd="1" destOrd="0" presId="urn:microsoft.com/office/officeart/2005/8/layout/process2"/>
    <dgm:cxn modelId="{1895EF98-AE75-AC40-A93B-ACD0CA3C7419}" type="presOf" srcId="{DDA34398-5C4B-44B2-A105-5CF929D74849}" destId="{9395C0E5-3622-4826-9A26-1B2D2A1E3F2C}" srcOrd="0" destOrd="0" presId="urn:microsoft.com/office/officeart/2005/8/layout/process2"/>
    <dgm:cxn modelId="{8AF5508B-B6F5-7549-9BE2-D3506A45BE74}" type="presOf" srcId="{DCBB540B-DE90-4495-9E3C-20B948EFAC4B}" destId="{B854CC00-FEE0-489B-A006-DF42F90D748D}" srcOrd="0" destOrd="0" presId="urn:microsoft.com/office/officeart/2005/8/layout/process2"/>
    <dgm:cxn modelId="{8CC980C9-A17F-4569-B84F-8F70B850B765}" srcId="{C3447537-365A-46A4-8CC4-B18CAAFFB30A}" destId="{DDA34398-5C4B-44B2-A105-5CF929D74849}" srcOrd="0" destOrd="0" parTransId="{51A22FCD-4DAC-4C93-9147-3B0F2E95E315}" sibTransId="{D3F53B01-B39C-40C2-9D53-06D75DDE8441}"/>
    <dgm:cxn modelId="{A80F17C2-6C3F-AB46-842D-D269CDAD632D}" type="presOf" srcId="{D3F53B01-B39C-40C2-9D53-06D75DDE8441}" destId="{22F6F925-3562-419B-92B6-880E6680F218}" srcOrd="0" destOrd="0" presId="urn:microsoft.com/office/officeart/2005/8/layout/process2"/>
    <dgm:cxn modelId="{755FDB95-1D01-014A-85B0-70A9206E961F}" type="presOf" srcId="{C3447537-365A-46A4-8CC4-B18CAAFFB30A}" destId="{5CCDEBEB-03E2-4571-AE8C-3A525AC99DEE}" srcOrd="0" destOrd="0" presId="urn:microsoft.com/office/officeart/2005/8/layout/process2"/>
    <dgm:cxn modelId="{34CDC387-DEAB-1941-9FCC-02108F063551}" type="presOf" srcId="{60E36686-2498-4A2E-82EA-E0A87DC1E247}" destId="{B851BF50-9CC6-4830-A987-C8F7E35582C3}" srcOrd="0" destOrd="0" presId="urn:microsoft.com/office/officeart/2005/8/layout/process2"/>
    <dgm:cxn modelId="{013F2292-5D19-4D0F-BF7C-CE151CF88043}" srcId="{C3447537-365A-46A4-8CC4-B18CAAFFB30A}" destId="{DCBB540B-DE90-4495-9E3C-20B948EFAC4B}" srcOrd="1" destOrd="0" parTransId="{148A4A1E-28C3-434B-96C3-2AB553D7E51D}" sibTransId="{1AA8F5B4-43BB-42CD-8117-A038C59A6196}"/>
    <dgm:cxn modelId="{C11EB977-16A6-8E42-8F03-A9F4C9CDDFC6}" type="presOf" srcId="{1AA8F5B4-43BB-42CD-8117-A038C59A6196}" destId="{1988FD8B-FD3F-47E4-A5D1-CF1DF9BEE54A}" srcOrd="1" destOrd="0" presId="urn:microsoft.com/office/officeart/2005/8/layout/process2"/>
    <dgm:cxn modelId="{ADCD50E8-F452-AE4A-823F-C1D2A2D377C8}" type="presOf" srcId="{1AA8F5B4-43BB-42CD-8117-A038C59A6196}" destId="{953287D1-2C47-4DC3-BF2F-9D4DE2BF50DE}" srcOrd="0" destOrd="0" presId="urn:microsoft.com/office/officeart/2005/8/layout/process2"/>
    <dgm:cxn modelId="{CA17E7C4-0B7E-8446-8E77-90C85FA99C4D}" type="presParOf" srcId="{5CCDEBEB-03E2-4571-AE8C-3A525AC99DEE}" destId="{9395C0E5-3622-4826-9A26-1B2D2A1E3F2C}" srcOrd="0" destOrd="0" presId="urn:microsoft.com/office/officeart/2005/8/layout/process2"/>
    <dgm:cxn modelId="{2D59BE8D-D34B-EC41-8E5E-0B0B4A9621A8}" type="presParOf" srcId="{5CCDEBEB-03E2-4571-AE8C-3A525AC99DEE}" destId="{22F6F925-3562-419B-92B6-880E6680F218}" srcOrd="1" destOrd="0" presId="urn:microsoft.com/office/officeart/2005/8/layout/process2"/>
    <dgm:cxn modelId="{2B0B42BE-BF1E-E945-859C-0306458DFE4B}" type="presParOf" srcId="{22F6F925-3562-419B-92B6-880E6680F218}" destId="{79FDB4D5-094E-4402-9CF6-DADE7C157DE7}" srcOrd="0" destOrd="0" presId="urn:microsoft.com/office/officeart/2005/8/layout/process2"/>
    <dgm:cxn modelId="{EEBB068E-33BB-5443-94F4-5B4A590B2033}" type="presParOf" srcId="{5CCDEBEB-03E2-4571-AE8C-3A525AC99DEE}" destId="{B854CC00-FEE0-489B-A006-DF42F90D748D}" srcOrd="2" destOrd="0" presId="urn:microsoft.com/office/officeart/2005/8/layout/process2"/>
    <dgm:cxn modelId="{472E43E1-AE05-964B-B1D1-002D9162E2D5}" type="presParOf" srcId="{5CCDEBEB-03E2-4571-AE8C-3A525AC99DEE}" destId="{953287D1-2C47-4DC3-BF2F-9D4DE2BF50DE}" srcOrd="3" destOrd="0" presId="urn:microsoft.com/office/officeart/2005/8/layout/process2"/>
    <dgm:cxn modelId="{F090D3BC-9A04-8B48-8011-50C40B408691}" type="presParOf" srcId="{953287D1-2C47-4DC3-BF2F-9D4DE2BF50DE}" destId="{1988FD8B-FD3F-47E4-A5D1-CF1DF9BEE54A}" srcOrd="0" destOrd="0" presId="urn:microsoft.com/office/officeart/2005/8/layout/process2"/>
    <dgm:cxn modelId="{BE0BC527-77DA-2F40-8EE6-8C49D986E2C6}" type="presParOf" srcId="{5CCDEBEB-03E2-4571-AE8C-3A525AC99DEE}" destId="{B851BF50-9CC6-4830-A987-C8F7E35582C3}" srcOrd="4" destOrd="0" presId="urn:microsoft.com/office/officeart/2005/8/layout/process2"/>
  </dgm:cxnLst>
  <dgm:bg/>
  <dgm:whole/>
</dgm:dataModel>
</file>

<file path=ppt/diagrams/data6.xml><?xml version="1.0" encoding="utf-8"?>
<dgm:dataModel xmlns:dgm="http://schemas.openxmlformats.org/drawingml/2006/diagram" xmlns:a="http://schemas.openxmlformats.org/drawingml/2006/main">
  <dgm:ptLst>
    <dgm:pt modelId="{C3447537-365A-46A4-8CC4-B18CAAFFB30A}" type="doc">
      <dgm:prSet loTypeId="urn:microsoft.com/office/officeart/2005/8/layout/process2" loCatId="process" qsTypeId="urn:microsoft.com/office/officeart/2005/8/quickstyle/3d1" qsCatId="3D" csTypeId="urn:microsoft.com/office/officeart/2005/8/colors/accent1_2" csCatId="accent1" phldr="1"/>
      <dgm:spPr/>
    </dgm:pt>
    <dgm:pt modelId="{DDA34398-5C4B-44B2-A105-5CF929D74849}">
      <dgm:prSet phldrT="[Text]"/>
      <dgm:spPr/>
      <dgm:t>
        <a:bodyPr/>
        <a:lstStyle/>
        <a:p>
          <a:r>
            <a:rPr lang="en-US" dirty="0" smtClean="0"/>
            <a:t>Scheduler</a:t>
          </a:r>
          <a:endParaRPr lang="en-US" dirty="0"/>
        </a:p>
      </dgm:t>
    </dgm:pt>
    <dgm:pt modelId="{51A22FCD-4DAC-4C93-9147-3B0F2E95E315}" type="parTrans" cxnId="{8CC980C9-A17F-4569-B84F-8F70B850B765}">
      <dgm:prSet/>
      <dgm:spPr/>
      <dgm:t>
        <a:bodyPr/>
        <a:lstStyle/>
        <a:p>
          <a:endParaRPr lang="en-US"/>
        </a:p>
      </dgm:t>
    </dgm:pt>
    <dgm:pt modelId="{D3F53B01-B39C-40C2-9D53-06D75DDE8441}" type="sibTrans" cxnId="{8CC980C9-A17F-4569-B84F-8F70B850B765}">
      <dgm:prSet/>
      <dgm:spPr/>
      <dgm:t>
        <a:bodyPr/>
        <a:lstStyle/>
        <a:p>
          <a:endParaRPr lang="en-US"/>
        </a:p>
      </dgm:t>
    </dgm:pt>
    <dgm:pt modelId="{5CCDEBEB-03E2-4571-AE8C-3A525AC99DEE}" type="pres">
      <dgm:prSet presAssocID="{C3447537-365A-46A4-8CC4-B18CAAFFB30A}" presName="linearFlow" presStyleCnt="0">
        <dgm:presLayoutVars>
          <dgm:resizeHandles val="exact"/>
        </dgm:presLayoutVars>
      </dgm:prSet>
      <dgm:spPr/>
    </dgm:pt>
    <dgm:pt modelId="{9395C0E5-3622-4826-9A26-1B2D2A1E3F2C}" type="pres">
      <dgm:prSet presAssocID="{DDA34398-5C4B-44B2-A105-5CF929D74849}" presName="node" presStyleLbl="node1" presStyleIdx="0" presStyleCnt="1">
        <dgm:presLayoutVars>
          <dgm:bulletEnabled val="1"/>
        </dgm:presLayoutVars>
      </dgm:prSet>
      <dgm:spPr/>
      <dgm:t>
        <a:bodyPr/>
        <a:lstStyle/>
        <a:p>
          <a:endParaRPr lang="en-US"/>
        </a:p>
      </dgm:t>
    </dgm:pt>
  </dgm:ptLst>
  <dgm:cxnLst>
    <dgm:cxn modelId="{8CC980C9-A17F-4569-B84F-8F70B850B765}" srcId="{C3447537-365A-46A4-8CC4-B18CAAFFB30A}" destId="{DDA34398-5C4B-44B2-A105-5CF929D74849}" srcOrd="0" destOrd="0" parTransId="{51A22FCD-4DAC-4C93-9147-3B0F2E95E315}" sibTransId="{D3F53B01-B39C-40C2-9D53-06D75DDE8441}"/>
    <dgm:cxn modelId="{FD9CB4BB-F9A8-014B-BAA5-24A341B0A3CB}" type="presOf" srcId="{C3447537-365A-46A4-8CC4-B18CAAFFB30A}" destId="{5CCDEBEB-03E2-4571-AE8C-3A525AC99DEE}" srcOrd="0" destOrd="0" presId="urn:microsoft.com/office/officeart/2005/8/layout/process2"/>
    <dgm:cxn modelId="{BDACD1E0-C760-E44D-BBC9-43F9A77EEFB4}" type="presOf" srcId="{DDA34398-5C4B-44B2-A105-5CF929D74849}" destId="{9395C0E5-3622-4826-9A26-1B2D2A1E3F2C}" srcOrd="0" destOrd="0" presId="urn:microsoft.com/office/officeart/2005/8/layout/process2"/>
    <dgm:cxn modelId="{A8B33454-82CE-5740-BAA3-F7B015B5AD31}" type="presParOf" srcId="{5CCDEBEB-03E2-4571-AE8C-3A525AC99DEE}" destId="{9395C0E5-3622-4826-9A26-1B2D2A1E3F2C}" srcOrd="0" destOrd="0" presId="urn:microsoft.com/office/officeart/2005/8/layout/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F32262-3E5E-44E5-AA8C-263D28E3E822}" type="datetimeFigureOut">
              <a:rPr lang="en-US" smtClean="0"/>
              <a:pPr/>
              <a:t>1/15/09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604206-920B-4F14-A746-4F61DC24D8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Kevin: Introduce</a:t>
            </a:r>
            <a:r>
              <a:rPr lang="en-US" baseline="0" dirty="0" smtClean="0"/>
              <a:t> team members</a:t>
            </a:r>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In order to change this situation, experts get inspiration from database transaction operation, and try to use transaction to operate memory. A memory transaction is a sequence of memory operations that either executes completely or has no effect, it is commits or aborts. Transactions are atomic, meaning they are an all-or-nothing sequence of operation. If a transaction commits, then all of its memory operations appear to take effect as a unit, If a transaction aborts, then none of its stores appear to take effect, as if the transaction never happened. A transaction runs in isolation, meaning it executes as if it is the only operation running on the system and as if all other threads are suspended while it runs. This means that the effects of a memory transaction’s stores are not visible outside the transaction until the transaction commits. It also means that there are no other conflicting stores by other transactions while it’s running. It sounds like synchronize, but totally different, because in synchronize block, there is no concurrency exist, while when using memory transaction, there still allow concurrency to </a:t>
            </a:r>
            <a:r>
              <a:rPr lang="en-US" dirty="0" err="1" smtClean="0"/>
              <a:t>exist.And</a:t>
            </a:r>
            <a:r>
              <a:rPr lang="en-US" dirty="0" smtClean="0"/>
              <a:t> in fact, after looking into the “Parallel JAVA library”, I found our “Parallel JAVA library” is also using something like memory transaction operation, or at least something that has the same concept as the atomic. For example: Some objects in the “</a:t>
            </a:r>
            <a:r>
              <a:rPr lang="en-US" dirty="0" err="1" smtClean="0"/>
              <a:t>edu.rit.pj.reduction</a:t>
            </a:r>
            <a:r>
              <a:rPr lang="en-US" dirty="0" smtClean="0"/>
              <a:t>” are all using the objects in “</a:t>
            </a:r>
            <a:r>
              <a:rPr lang="en-US" dirty="0" err="1" smtClean="0"/>
              <a:t>java.util.concurrent.atomic</a:t>
            </a:r>
            <a:r>
              <a:rPr lang="en-US" dirty="0" smtClean="0"/>
              <a:t>” as the original objects.  Just in this situation, the java framework simulates the transaction work in framework. And there has a description for "</a:t>
            </a:r>
            <a:r>
              <a:rPr lang="en-US" dirty="0" err="1" smtClean="0"/>
              <a:t>java.util.concurrent.atomic</a:t>
            </a:r>
            <a:r>
              <a:rPr lang="en-US" dirty="0" smtClean="0"/>
              <a:t>" in java official </a:t>
            </a:r>
            <a:r>
              <a:rPr lang="en-US" dirty="0" err="1" smtClean="0"/>
              <a:t>document:"A</a:t>
            </a:r>
            <a:r>
              <a:rPr lang="en-US" dirty="0" smtClean="0"/>
              <a:t> small toolkit of classes that support lock-free thread-safe programming on single variables." Shows that even SUN are still working to eliminate lock in parallel programming.</a:t>
            </a:r>
            <a:endParaRPr lang="en-US" dirty="0" smtClean="0"/>
          </a:p>
        </p:txBody>
      </p:sp>
      <p:sp>
        <p:nvSpPr>
          <p:cNvPr id="4" name="Slide Number Placeholder 3"/>
          <p:cNvSpPr>
            <a:spLocks noGrp="1"/>
          </p:cNvSpPr>
          <p:nvPr>
            <p:ph type="sldNum" sz="quarter" idx="10"/>
          </p:nvPr>
        </p:nvSpPr>
        <p:spPr/>
        <p:txBody>
          <a:bodyPr/>
          <a:lstStyle/>
          <a:p>
            <a:fld id="{04604206-920B-4F14-A746-4F61DC24D80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paper, they show the best way to provide the benefits of transaction memory to the programmer is to replace locks with a new construct such as atomic {B} that executes the statements in block B as a transaction. This construct not only provides syntactic convenience for the programmer, but also enables static analyses that provide compile-time safety guarantees and enables compiler optimizations to improve performance. </a:t>
            </a:r>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now, let see the comparison between manual synchronize and atomic:</a:t>
            </a:r>
          </a:p>
          <a:p>
            <a:endParaRPr lang="en-US" dirty="0" smtClean="0"/>
          </a:p>
          <a:p>
            <a:r>
              <a:rPr lang="en-US" dirty="0" smtClean="0"/>
              <a:t>In Atomic block: It can allow concurrent read operations to the same variable. in a parallel program, it is safe to allow two or more threads to read the same variable concurrently. It can allow concurrent read and write operations to different variables. While Basic mutual exclusion locks don't permit concurrent reads, to allow concurrent readers, the programmer has to use special reader-write locks, increasing the program's complexity. And writing the code for allowing concurrent read and write operations in synchronizing vision is a tedious and difficult task, and will introduce some risk of deadlocks and data races. Transactions also provide failure atomicity. While in lock based code, programmers must manually restore the invariants before releasing locks. So, we need to catch and handle all exceptions, and track all the state of the data. In a transaction based vision, the atomic statement can roll back all the side effects of the transaction once exception happened.</a:t>
            </a:r>
          </a:p>
          <a:p>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Transaction memory transfers the burden of concurrency management from the application programmers to the system design.    The key mechanisms for a transaction memory system are data versioning and conflict detection. As transactions execute, the system must simultaneously manage multiple versions of data. A new version, produced by one of the pending transactions, will become globally visible only if the transaction commits. The old version, produced by a previously committed transaction, must be preserved in case the pending transaction aborts. There are several versioning kinds: Eager versioning: a write access within a transaction immediately writes to memory the new data version. The old version is buffered in an undo log. Eager versioning requires the use of locks or an equivalent hardware mechanism throughout the transaction duration. Lazy versioning:   stores all new data versions in a write buffer until the transaction completes. If the transaction commits, the new versions become visible by copying from the write buffer to the actual memory addresses. If the transaction aborts, no further actions is needed as the new versions were isolated in the write buffer. And conflict detection and resolution are essential to guarantee atomic execution, detection relies on tracking the read set and write set for each transaction. Respectively, includes the addresses it read from and wrote to during its execution. Pessimistic conflict detection, the system checks for conflicts progressively as transactions read and write data. Conflicts are detected early and can be handled either by stalling one of the transactions in place or by aborting one transaction and retrying it later. So the performance depends on the set of policies used to resolve conflicts. Optimistic conflict detection, it assumes conflicts are rare and postpones all checks until the end of each transaction. The drawback to optimistic detection is that conflicts are detected late, past the point a transaction reads or writes the data. Hence, stalling in place is not a viable option for conflict resolution and may waste more work as a result of aborts.</a:t>
            </a:r>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let’s go back to our Final</a:t>
            </a:r>
            <a:r>
              <a:rPr lang="en-US" baseline="0" dirty="0" smtClean="0"/>
              <a:t> Exam Scheduler.</a:t>
            </a:r>
          </a:p>
          <a:p>
            <a:r>
              <a:rPr lang="en-US" baseline="0" dirty="0" smtClean="0"/>
              <a:t>There are two intuitive ways to solve the problem.</a:t>
            </a:r>
          </a:p>
        </p:txBody>
      </p:sp>
      <p:sp>
        <p:nvSpPr>
          <p:cNvPr id="4" name="Slide Number Placeholder 3"/>
          <p:cNvSpPr>
            <a:spLocks noGrp="1"/>
          </p:cNvSpPr>
          <p:nvPr>
            <p:ph type="sldNum" sz="quarter" idx="10"/>
          </p:nvPr>
        </p:nvSpPr>
        <p:spPr/>
        <p:txBody>
          <a:bodyPr/>
          <a:lstStyle/>
          <a:p>
            <a:fld id="{04604206-920B-4F14-A746-4F61DC24D80E}"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a:t>
            </a:r>
            <a:r>
              <a:rPr lang="en-US" baseline="0" dirty="0" smtClean="0"/>
              <a:t> first, let’s look at the brute-</a:t>
            </a:r>
            <a:r>
              <a:rPr lang="en-US" baseline="0" smtClean="0"/>
              <a:t>force algorithm.</a:t>
            </a:r>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Kevin</a:t>
            </a:r>
          </a:p>
          <a:p>
            <a:endParaRPr lang="en-US" dirty="0" smtClean="0"/>
          </a:p>
          <a:p>
            <a:r>
              <a:rPr lang="en-US" dirty="0" smtClean="0"/>
              <a:t>Describe</a:t>
            </a:r>
            <a:r>
              <a:rPr lang="en-US" baseline="0" dirty="0" smtClean="0"/>
              <a:t> data structure and assumptions</a:t>
            </a:r>
          </a:p>
          <a:p>
            <a:r>
              <a:rPr lang="en-US" baseline="0" dirty="0" smtClean="0"/>
              <a:t>Slots do not include room numbers</a:t>
            </a:r>
          </a:p>
          <a:p>
            <a:r>
              <a:rPr lang="en-US" baseline="0" dirty="0" smtClean="0"/>
              <a:t>Mention that its an NP problem</a:t>
            </a:r>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Paper</a:t>
            </a:r>
          </a:p>
          <a:p>
            <a:r>
              <a:rPr lang="en-US" dirty="0" smtClean="0"/>
              <a:t>We studied </a:t>
            </a:r>
            <a:r>
              <a:rPr lang="en-US" dirty="0" err="1" smtClean="0"/>
              <a:t>Mansour</a:t>
            </a:r>
            <a:r>
              <a:rPr lang="en-US" dirty="0" smtClean="0"/>
              <a:t> and </a:t>
            </a:r>
            <a:r>
              <a:rPr lang="en-US" dirty="0" err="1" smtClean="0"/>
              <a:t>Timany's</a:t>
            </a:r>
            <a:r>
              <a:rPr lang="en-US" dirty="0" smtClean="0"/>
              <a:t> paper called "Stochastic Search Algorithms for Exam Scheduling" published in International Journal of Computational Intelligence Research in 2007, to get a sense of what algorithms exist out there for the problem that we are trying to solve.</a:t>
            </a:r>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This problem is a modification to classical graph coloring problem since its objective is not to minimize the number of colors. Instead, we have a predefined maximum number of colors.</a:t>
            </a:r>
          </a:p>
          <a:p>
            <a:pPr>
              <a:buNone/>
            </a:pPr>
            <a:r>
              <a:rPr lang="en-US" dirty="0" smtClean="0"/>
              <a:t>But, both models, classical and modified, aim to prevent adjacent vertices from having the same color.</a:t>
            </a:r>
          </a:p>
          <a:p>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Simulated Annealing is based on the idea from physics and is analogous to the physical annealing of solid. To coerce some material into a low-energy state, it is heated and then cooled very slowly, allowing it to come to a thermal equilibrium at each temperature.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simulated annealing algorithm (SA) simulates the natural phenomenon by a search process in the solution space optimizing some cost function.</a:t>
            </a:r>
            <a:r>
              <a:rPr lang="en-US" dirty="0" smtClean="0"/>
              <a:t> </a:t>
            </a:r>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based on the idea of natural revolution</a:t>
            </a:r>
            <a:br>
              <a:rPr lang="en-US" sz="1200" b="0"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DNA</a:t>
            </a:r>
            <a:r>
              <a:rPr lang="en-US" sz="1200" b="0" i="0" kern="1200" dirty="0" smtClean="0">
                <a:solidFill>
                  <a:schemeClr val="tx1"/>
                </a:solidFill>
                <a:latin typeface="+mn-lt"/>
                <a:ea typeface="+mn-ea"/>
                <a:cs typeface="+mn-cs"/>
              </a:rPr>
              <a:t>: individuals are encoded as A-element array of records that corresponds to a candidate exam schedule.</a:t>
            </a:r>
          </a:p>
          <a:p>
            <a:r>
              <a:rPr lang="en-US" sz="1200" b="1" i="0" kern="1200" dirty="0" smtClean="0">
                <a:solidFill>
                  <a:schemeClr val="tx1"/>
                </a:solidFill>
                <a:latin typeface="+mn-lt"/>
                <a:ea typeface="+mn-ea"/>
                <a:cs typeface="+mn-cs"/>
              </a:rPr>
              <a:t>Fitness function</a:t>
            </a:r>
            <a:r>
              <a:rPr lang="en-US" sz="1200" b="0" i="0" kern="1200" dirty="0" smtClean="0">
                <a:solidFill>
                  <a:schemeClr val="tx1"/>
                </a:solidFill>
                <a:latin typeface="+mn-lt"/>
                <a:ea typeface="+mn-ea"/>
                <a:cs typeface="+mn-cs"/>
              </a:rPr>
              <a:t>: 1/OF1</a:t>
            </a:r>
          </a:p>
          <a:p>
            <a:r>
              <a:rPr lang="en-US" sz="1200" b="1" i="0" kern="1200" dirty="0" smtClean="0">
                <a:solidFill>
                  <a:schemeClr val="tx1"/>
                </a:solidFill>
                <a:latin typeface="+mn-lt"/>
                <a:ea typeface="+mn-ea"/>
                <a:cs typeface="+mn-cs"/>
              </a:rPr>
              <a:t>Crossover </a:t>
            </a:r>
            <a:r>
              <a:rPr lang="en-US" sz="1200" b="0" i="0" kern="1200" dirty="0" smtClean="0">
                <a:solidFill>
                  <a:schemeClr val="tx1"/>
                </a:solidFill>
                <a:latin typeface="+mn-lt"/>
                <a:ea typeface="+mn-ea"/>
                <a:cs typeface="+mn-cs"/>
              </a:rPr>
              <a:t>(0.75): randomly choose two parents, randomly choose k and l, swap k to l create two children</a:t>
            </a:r>
          </a:p>
          <a:p>
            <a:r>
              <a:rPr lang="en-US" sz="1200" b="1" i="0" kern="1200" dirty="0" smtClean="0">
                <a:solidFill>
                  <a:schemeClr val="tx1"/>
                </a:solidFill>
                <a:latin typeface="+mn-lt"/>
                <a:ea typeface="+mn-ea"/>
                <a:cs typeface="+mn-cs"/>
              </a:rPr>
              <a:t>Mutation </a:t>
            </a:r>
            <a:r>
              <a:rPr lang="en-US" sz="1200" b="0" i="0" kern="1200" dirty="0" smtClean="0">
                <a:solidFill>
                  <a:schemeClr val="tx1"/>
                </a:solidFill>
                <a:latin typeface="+mn-lt"/>
                <a:ea typeface="+mn-ea"/>
                <a:cs typeface="+mn-cs"/>
              </a:rPr>
              <a:t>(0.01): randomly selected genes: change exam slot</a:t>
            </a:r>
            <a:br>
              <a:rPr lang="en-US" sz="1200" b="0"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Hybridization</a:t>
            </a:r>
            <a:r>
              <a:rPr lang="en-US" sz="1200" b="0" i="0" kern="1200" dirty="0" smtClean="0">
                <a:solidFill>
                  <a:schemeClr val="tx1"/>
                </a:solidFill>
                <a:latin typeface="+mn-lt"/>
                <a:ea typeface="+mn-ea"/>
                <a:cs typeface="+mn-cs"/>
              </a:rPr>
              <a:t>: select every gene and randomly reassign, accept better OF1</a:t>
            </a:r>
          </a:p>
          <a:p>
            <a:r>
              <a:rPr lang="en-US" sz="1200" b="1" i="0" kern="1200" dirty="0" smtClean="0">
                <a:solidFill>
                  <a:schemeClr val="tx1"/>
                </a:solidFill>
                <a:latin typeface="+mn-lt"/>
                <a:ea typeface="+mn-ea"/>
                <a:cs typeface="+mn-cs"/>
              </a:rPr>
              <a:t>Elitism</a:t>
            </a:r>
            <a:r>
              <a:rPr lang="en-US" sz="1200" b="0" i="0" kern="1200" dirty="0" smtClean="0">
                <a:solidFill>
                  <a:schemeClr val="tx1"/>
                </a:solidFill>
                <a:latin typeface="+mn-lt"/>
                <a:ea typeface="+mn-ea"/>
                <a:cs typeface="+mn-cs"/>
              </a:rPr>
              <a:t>: replace the least-fit individual with the best-so-far individual if the latter is better than the current-fittest</a:t>
            </a:r>
          </a:p>
          <a:p>
            <a:r>
              <a:rPr lang="en-US" sz="1200" b="1" i="0" kern="1200" dirty="0" smtClean="0">
                <a:solidFill>
                  <a:schemeClr val="tx1"/>
                </a:solidFill>
                <a:latin typeface="+mn-lt"/>
                <a:ea typeface="+mn-ea"/>
                <a:cs typeface="+mn-cs"/>
              </a:rPr>
              <a:t>Convergence</a:t>
            </a:r>
            <a:r>
              <a:rPr lang="en-US" sz="1200" b="0" i="0" kern="1200" dirty="0" smtClean="0">
                <a:solidFill>
                  <a:schemeClr val="tx1"/>
                </a:solidFill>
                <a:latin typeface="+mn-lt"/>
                <a:ea typeface="+mn-ea"/>
                <a:cs typeface="+mn-cs"/>
              </a:rPr>
              <a:t>: best-so-far candidate solution does not change its OF1 value for 20 generations</a:t>
            </a:r>
          </a:p>
          <a:p>
            <a:r>
              <a:rPr lang="en-US" dirty="0" smtClean="0"/>
              <a:t>Now, let me hand over to Kevin, who will be talking</a:t>
            </a:r>
            <a:r>
              <a:rPr lang="en-US" baseline="0" dirty="0" smtClean="0"/>
              <a:t> about the second paper we analyzed.</a:t>
            </a:r>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Kevin</a:t>
            </a:r>
          </a:p>
          <a:p>
            <a:r>
              <a:rPr lang="en-US" dirty="0" smtClean="0"/>
              <a:t>Biggest Problem with our genetic approach is choosing which model to use. In the community a lot of people had similar problems. This paper aimed to fix them.</a:t>
            </a:r>
          </a:p>
          <a:p>
            <a:r>
              <a:rPr lang="en-US" dirty="0" smtClean="0"/>
              <a:t>Created new Taxonomy to help classify the algorithms </a:t>
            </a:r>
          </a:p>
          <a:p>
            <a:r>
              <a:rPr lang="en-US" dirty="0" smtClean="0"/>
              <a:t>Already used it to as a stepping stone for further research. </a:t>
            </a:r>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 want to introduce today is UNLOCKING CONCURRENCY. This paper was published by these three gentlemen in ACM journal in 2007. It introduces a new concept of parallel programming. What I want to do is to simulate the atomic mentioned in this paper to make the data access in our project easier.</a:t>
            </a:r>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we are writing parallel program, one of the challenge questions is synchronizing concurrent access to shared memory by multiple threads. If we use one lock object to synchronize block, it is coarse grained locking, then even in this block we can write and read the different memory location at the same, there still only one thread in this block. In this situation, with the increase of processors, the performance would be worse and worse. In other situation, when using fine grained locking, we can write complicate enough program to make multi threads to be able to read and write different memory locations at the same time. But it will introduce and increase the risk of deadlock and data races. </a:t>
            </a:r>
            <a:endParaRPr lang="en-US" dirty="0"/>
          </a:p>
        </p:txBody>
      </p:sp>
      <p:sp>
        <p:nvSpPr>
          <p:cNvPr id="4" name="Slide Number Placeholder 3"/>
          <p:cNvSpPr>
            <a:spLocks noGrp="1"/>
          </p:cNvSpPr>
          <p:nvPr>
            <p:ph type="sldNum" sz="quarter" idx="10"/>
          </p:nvPr>
        </p:nvSpPr>
        <p:spPr/>
        <p:txBody>
          <a:bodyPr/>
          <a:lstStyle/>
          <a:p>
            <a:fld id="{04604206-920B-4F14-A746-4F61DC24D80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8D82563-7CE5-445E-9AF9-A3BFDAB0C0C5}" type="datetimeFigureOut">
              <a:rPr lang="en-US" smtClean="0"/>
              <a:pPr/>
              <a:t>1/15/09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D3C00D0-B382-46E5-87EC-E5F10E730E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D82563-7CE5-445E-9AF9-A3BFDAB0C0C5}" type="datetimeFigureOut">
              <a:rPr lang="en-US" smtClean="0"/>
              <a:pPr/>
              <a:t>1/15/09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C00D0-B382-46E5-87EC-E5F10E730E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D82563-7CE5-445E-9AF9-A3BFDAB0C0C5}" type="datetimeFigureOut">
              <a:rPr lang="en-US" smtClean="0"/>
              <a:pPr/>
              <a:t>1/15/09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C00D0-B382-46E5-87EC-E5F10E730E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8D82563-7CE5-445E-9AF9-A3BFDAB0C0C5}" type="datetimeFigureOut">
              <a:rPr lang="en-US" smtClean="0"/>
              <a:pPr/>
              <a:t>1/15/09</a:t>
            </a:fld>
            <a:endParaRPr lang="en-US"/>
          </a:p>
        </p:txBody>
      </p:sp>
      <p:sp>
        <p:nvSpPr>
          <p:cNvPr id="9" name="Slide Number Placeholder 8"/>
          <p:cNvSpPr>
            <a:spLocks noGrp="1"/>
          </p:cNvSpPr>
          <p:nvPr>
            <p:ph type="sldNum" sz="quarter" idx="15"/>
          </p:nvPr>
        </p:nvSpPr>
        <p:spPr/>
        <p:txBody>
          <a:bodyPr rtlCol="0"/>
          <a:lstStyle/>
          <a:p>
            <a:fld id="{ED3C00D0-B382-46E5-87EC-E5F10E730EF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8D82563-7CE5-445E-9AF9-A3BFDAB0C0C5}" type="datetimeFigureOut">
              <a:rPr lang="en-US" smtClean="0"/>
              <a:pPr/>
              <a:t>1/15/09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D3C00D0-B382-46E5-87EC-E5F10E730E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8D82563-7CE5-445E-9AF9-A3BFDAB0C0C5}" type="datetimeFigureOut">
              <a:rPr lang="en-US" smtClean="0"/>
              <a:pPr/>
              <a:t>1/15/09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C00D0-B382-46E5-87EC-E5F10E730EF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8D82563-7CE5-445E-9AF9-A3BFDAB0C0C5}" type="datetimeFigureOut">
              <a:rPr lang="en-US" smtClean="0"/>
              <a:pPr/>
              <a:t>1/15/09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C00D0-B382-46E5-87EC-E5F10E730EF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8D82563-7CE5-445E-9AF9-A3BFDAB0C0C5}" type="datetimeFigureOut">
              <a:rPr lang="en-US" smtClean="0"/>
              <a:pPr/>
              <a:t>1/15/09</a:t>
            </a:fld>
            <a:endParaRPr lang="en-US"/>
          </a:p>
        </p:txBody>
      </p:sp>
      <p:sp>
        <p:nvSpPr>
          <p:cNvPr id="7" name="Slide Number Placeholder 6"/>
          <p:cNvSpPr>
            <a:spLocks noGrp="1"/>
          </p:cNvSpPr>
          <p:nvPr>
            <p:ph type="sldNum" sz="quarter" idx="11"/>
          </p:nvPr>
        </p:nvSpPr>
        <p:spPr/>
        <p:txBody>
          <a:bodyPr rtlCol="0"/>
          <a:lstStyle/>
          <a:p>
            <a:fld id="{ED3C00D0-B382-46E5-87EC-E5F10E730EF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82563-7CE5-445E-9AF9-A3BFDAB0C0C5}" type="datetimeFigureOut">
              <a:rPr lang="en-US" smtClean="0"/>
              <a:pPr/>
              <a:t>1/15/09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C00D0-B382-46E5-87EC-E5F10E730E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8D82563-7CE5-445E-9AF9-A3BFDAB0C0C5}" type="datetimeFigureOut">
              <a:rPr lang="en-US" smtClean="0"/>
              <a:pPr/>
              <a:t>1/15/09</a:t>
            </a:fld>
            <a:endParaRPr lang="en-US"/>
          </a:p>
        </p:txBody>
      </p:sp>
      <p:sp>
        <p:nvSpPr>
          <p:cNvPr id="22" name="Slide Number Placeholder 21"/>
          <p:cNvSpPr>
            <a:spLocks noGrp="1"/>
          </p:cNvSpPr>
          <p:nvPr>
            <p:ph type="sldNum" sz="quarter" idx="15"/>
          </p:nvPr>
        </p:nvSpPr>
        <p:spPr/>
        <p:txBody>
          <a:bodyPr rtlCol="0"/>
          <a:lstStyle/>
          <a:p>
            <a:fld id="{ED3C00D0-B382-46E5-87EC-E5F10E730EF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8D82563-7CE5-445E-9AF9-A3BFDAB0C0C5}" type="datetimeFigureOut">
              <a:rPr lang="en-US" smtClean="0"/>
              <a:pPr/>
              <a:t>1/15/09</a:t>
            </a:fld>
            <a:endParaRPr lang="en-US"/>
          </a:p>
        </p:txBody>
      </p:sp>
      <p:sp>
        <p:nvSpPr>
          <p:cNvPr id="18" name="Slide Number Placeholder 17"/>
          <p:cNvSpPr>
            <a:spLocks noGrp="1"/>
          </p:cNvSpPr>
          <p:nvPr>
            <p:ph type="sldNum" sz="quarter" idx="11"/>
          </p:nvPr>
        </p:nvSpPr>
        <p:spPr/>
        <p:txBody>
          <a:bodyPr rtlCol="0"/>
          <a:lstStyle/>
          <a:p>
            <a:fld id="{ED3C00D0-B382-46E5-87EC-E5F10E730EF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8D82563-7CE5-445E-9AF9-A3BFDAB0C0C5}" type="datetimeFigureOut">
              <a:rPr lang="en-US" smtClean="0"/>
              <a:pPr/>
              <a:t>1/15/09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D3C00D0-B382-46E5-87EC-E5F10E730E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diagramColors" Target="../diagrams/colors1.xml"/><Relationship Id="rId4" Type="http://schemas.openxmlformats.org/officeDocument/2006/relationships/diagramLayout" Target="../diagrams/layout1.xml"/><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diagramData" Target="../diagrams/data1.xml"/><Relationship Id="rId5"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4" Type="http://schemas.openxmlformats.org/officeDocument/2006/relationships/diagramData" Target="../diagrams/data5.xml"/><Relationship Id="rId20" Type="http://schemas.openxmlformats.org/officeDocument/2006/relationships/diagramQuickStyle" Target="../diagrams/quickStyle6.xml"/><Relationship Id="rId4" Type="http://schemas.openxmlformats.org/officeDocument/2006/relationships/diagramQuickStyle" Target="../diagrams/quickStyle2.xml"/><Relationship Id="rId21" Type="http://schemas.openxmlformats.org/officeDocument/2006/relationships/diagramColors" Target="../diagrams/colors6.xml"/><Relationship Id="rId7" Type="http://schemas.openxmlformats.org/officeDocument/2006/relationships/diagramLayout" Target="../diagrams/layout3.xml"/><Relationship Id="rId11" Type="http://schemas.openxmlformats.org/officeDocument/2006/relationships/diagramLayout" Target="../diagrams/layout4.xml"/><Relationship Id="rId1" Type="http://schemas.openxmlformats.org/officeDocument/2006/relationships/slideLayout" Target="../slideLayouts/slideLayout2.xml"/><Relationship Id="rId6" Type="http://schemas.openxmlformats.org/officeDocument/2006/relationships/diagramData" Target="../diagrams/data3.xml"/><Relationship Id="rId16" Type="http://schemas.openxmlformats.org/officeDocument/2006/relationships/diagramQuickStyle" Target="../diagrams/quickStyle5.xml"/><Relationship Id="rId8" Type="http://schemas.openxmlformats.org/officeDocument/2006/relationships/diagramQuickStyle" Target="../diagrams/quickStyle3.xml"/><Relationship Id="rId13" Type="http://schemas.openxmlformats.org/officeDocument/2006/relationships/diagramColors" Target="../diagrams/colors4.xml"/><Relationship Id="rId10" Type="http://schemas.openxmlformats.org/officeDocument/2006/relationships/diagramData" Target="../diagrams/data4.xml"/><Relationship Id="rId5" Type="http://schemas.openxmlformats.org/officeDocument/2006/relationships/diagramColors" Target="../diagrams/colors2.xml"/><Relationship Id="rId15" Type="http://schemas.openxmlformats.org/officeDocument/2006/relationships/diagramLayout" Target="../diagrams/layout5.xml"/><Relationship Id="rId12" Type="http://schemas.openxmlformats.org/officeDocument/2006/relationships/diagramQuickStyle" Target="../diagrams/quickStyle4.xml"/><Relationship Id="rId17" Type="http://schemas.openxmlformats.org/officeDocument/2006/relationships/diagramColors" Target="../diagrams/colors5.xml"/><Relationship Id="rId19" Type="http://schemas.openxmlformats.org/officeDocument/2006/relationships/diagramLayout" Target="../diagrams/layout6.xml"/><Relationship Id="rId2" Type="http://schemas.openxmlformats.org/officeDocument/2006/relationships/diagramData" Target="../diagrams/data2.xml"/><Relationship Id="rId9" Type="http://schemas.openxmlformats.org/officeDocument/2006/relationships/diagramColors" Target="../diagrams/colors3.xml"/><Relationship Id="rId3" Type="http://schemas.openxmlformats.org/officeDocument/2006/relationships/diagramLayout" Target="../diagrams/layout2.xml"/><Relationship Id="rId18"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200" dirty="0" smtClean="0"/>
              <a:t>Final Exam Scheduler</a:t>
            </a:r>
            <a:endParaRPr lang="en-US" sz="4200" dirty="0"/>
          </a:p>
        </p:txBody>
      </p:sp>
      <p:sp>
        <p:nvSpPr>
          <p:cNvPr id="5" name="Subtitle 4"/>
          <p:cNvSpPr>
            <a:spLocks noGrp="1"/>
          </p:cNvSpPr>
          <p:nvPr>
            <p:ph type="subTitle" idx="1"/>
          </p:nvPr>
        </p:nvSpPr>
        <p:spPr>
          <a:xfrm>
            <a:off x="2286000" y="5003322"/>
            <a:ext cx="6172200" cy="1549878"/>
          </a:xfrm>
        </p:spPr>
        <p:txBody>
          <a:bodyPr>
            <a:normAutofit/>
          </a:bodyPr>
          <a:lstStyle/>
          <a:p>
            <a:r>
              <a:rPr lang="en-US" dirty="0" smtClean="0"/>
              <a:t>4005-735-01 Parallel Computing I </a:t>
            </a:r>
          </a:p>
          <a:p>
            <a:r>
              <a:rPr lang="en-US" dirty="0" smtClean="0"/>
              <a:t>G2. Team </a:t>
            </a:r>
            <a:r>
              <a:rPr lang="en-US" dirty="0" err="1" smtClean="0"/>
              <a:t>Kyz</a:t>
            </a:r>
            <a:endParaRPr lang="en-US" dirty="0" smtClean="0"/>
          </a:p>
          <a:p>
            <a:r>
              <a:rPr lang="en-US" dirty="0" smtClean="0"/>
              <a:t>Kevin Cheek, </a:t>
            </a:r>
            <a:r>
              <a:rPr lang="en-US" dirty="0" err="1" smtClean="0"/>
              <a:t>Yandong</a:t>
            </a:r>
            <a:r>
              <a:rPr lang="en-US" dirty="0" smtClean="0"/>
              <a:t> Wang, </a:t>
            </a:r>
            <a:r>
              <a:rPr lang="en-US" dirty="0" err="1" smtClean="0"/>
              <a:t>Ziyan</a:t>
            </a:r>
            <a:r>
              <a:rPr lang="en-US" dirty="0" smtClean="0"/>
              <a:t> Zhou</a:t>
            </a:r>
          </a:p>
          <a:p>
            <a:r>
              <a:rPr lang="en-US" dirty="0" smtClean="0"/>
              <a:t>http://tinyurl.com/ritkyz</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Transactional Memory Management</a:t>
            </a:r>
            <a:endParaRPr lang="en-US" dirty="0"/>
          </a:p>
        </p:txBody>
      </p:sp>
      <p:sp>
        <p:nvSpPr>
          <p:cNvPr id="3" name="Content Placeholder 2"/>
          <p:cNvSpPr>
            <a:spLocks noGrp="1"/>
          </p:cNvSpPr>
          <p:nvPr>
            <p:ph sz="quarter" idx="1"/>
          </p:nvPr>
        </p:nvSpPr>
        <p:spPr>
          <a:xfrm>
            <a:off x="457200" y="1600200"/>
            <a:ext cx="7467600" cy="5029200"/>
          </a:xfrm>
        </p:spPr>
        <p:txBody>
          <a:bodyPr>
            <a:normAutofit fontScale="92500"/>
          </a:bodyPr>
          <a:lstStyle/>
          <a:p>
            <a:r>
              <a:rPr lang="en-US" dirty="0" smtClean="0"/>
              <a:t>A memory transaction is sequence of memory operations, meaning they are an all-or-nothing sequence of operation</a:t>
            </a:r>
          </a:p>
          <a:p>
            <a:r>
              <a:rPr lang="en-US" dirty="0" smtClean="0"/>
              <a:t>A memory transaction runs in isolation, meaning it executes as if it is the only operation running on the system</a:t>
            </a:r>
          </a:p>
          <a:p>
            <a:pPr>
              <a:buNone/>
            </a:pPr>
            <a:endParaRPr lang="en-US" sz="2162" dirty="0" smtClean="0"/>
          </a:p>
          <a:p>
            <a:pPr>
              <a:buNone/>
            </a:pPr>
            <a:r>
              <a:rPr lang="en-US" sz="2162" dirty="0" smtClean="0"/>
              <a:t>In fact, In our "Parallel Java Library", there exist some objects in "</a:t>
            </a:r>
            <a:r>
              <a:rPr lang="en-US" sz="2162" dirty="0" err="1" smtClean="0"/>
              <a:t>edu.rit.pj.reduction</a:t>
            </a:r>
            <a:r>
              <a:rPr lang="en-US" sz="2162" dirty="0" smtClean="0"/>
              <a:t>” whose memory operation are like transaction, or in some degree have the same concept.</a:t>
            </a:r>
          </a:p>
          <a:p>
            <a:pPr>
              <a:buNone/>
            </a:pPr>
            <a:r>
              <a:rPr lang="en-US" sz="2162" dirty="0" smtClean="0"/>
              <a:t>For example: object: </a:t>
            </a:r>
            <a:r>
              <a:rPr lang="en-US" sz="2162" dirty="0" err="1" smtClean="0"/>
              <a:t>SharedLong</a:t>
            </a:r>
            <a:r>
              <a:rPr lang="en-US" sz="2162" dirty="0" smtClean="0"/>
              <a:t>, </a:t>
            </a:r>
            <a:r>
              <a:rPr lang="en-US" sz="2162" dirty="0" err="1" smtClean="0"/>
              <a:t>SharedBoolean</a:t>
            </a:r>
            <a:r>
              <a:rPr lang="en-US" sz="2162" dirty="0" smtClean="0"/>
              <a:t>, </a:t>
            </a:r>
            <a:r>
              <a:rPr lang="en-US" sz="2162" dirty="0" err="1" smtClean="0"/>
              <a:t>SharedByte</a:t>
            </a:r>
            <a:r>
              <a:rPr lang="en-US" sz="2162" dirty="0" smtClean="0"/>
              <a:t>, and other Shared Objects are all the wrapper classes of the objects in "</a:t>
            </a:r>
            <a:r>
              <a:rPr lang="en-US" sz="2162" dirty="0" err="1" smtClean="0"/>
              <a:t>java.util.concurrent.atomic</a:t>
            </a:r>
            <a:r>
              <a:rPr lang="en-US" sz="2162" dirty="0" smtClean="0"/>
              <a:t>" as original object.</a:t>
            </a:r>
          </a:p>
          <a:p>
            <a:pPr>
              <a:buNone/>
            </a:pPr>
            <a:r>
              <a:rPr lang="en-US" sz="2162" b="1" dirty="0" smtClean="0">
                <a:latin typeface="Courier New"/>
                <a:cs typeface="Courier New"/>
              </a:rPr>
              <a:t>public </a:t>
            </a:r>
            <a:r>
              <a:rPr lang="en-US" sz="2162" b="1" dirty="0" err="1" smtClean="0">
                <a:latin typeface="Courier New"/>
                <a:cs typeface="Courier New"/>
              </a:rPr>
              <a:t>SharedLong</a:t>
            </a:r>
            <a:r>
              <a:rPr lang="en-US" sz="2162" b="1" dirty="0" smtClean="0">
                <a:latin typeface="Courier New"/>
                <a:cs typeface="Courier New"/>
              </a:rPr>
              <a:t>() {	</a:t>
            </a:r>
            <a:br>
              <a:rPr lang="en-US" sz="2162" b="1" dirty="0" smtClean="0">
                <a:latin typeface="Courier New"/>
                <a:cs typeface="Courier New"/>
              </a:rPr>
            </a:br>
            <a:r>
              <a:rPr lang="en-US" sz="2162" b="1" dirty="0" smtClean="0">
                <a:latin typeface="Courier New"/>
                <a:cs typeface="Courier New"/>
              </a:rPr>
              <a:t>	</a:t>
            </a:r>
            <a:r>
              <a:rPr lang="en-US" sz="2162" b="1" dirty="0" err="1" smtClean="0">
                <a:latin typeface="Courier New"/>
                <a:cs typeface="Courier New"/>
              </a:rPr>
              <a:t>myValue</a:t>
            </a:r>
            <a:r>
              <a:rPr lang="en-US" sz="2162" b="1" dirty="0" smtClean="0">
                <a:latin typeface="Courier New"/>
                <a:cs typeface="Courier New"/>
              </a:rPr>
              <a:t> = new </a:t>
            </a:r>
            <a:r>
              <a:rPr lang="en-US" sz="2162" b="1" dirty="0" err="1" smtClean="0">
                <a:latin typeface="Courier New"/>
                <a:cs typeface="Courier New"/>
              </a:rPr>
              <a:t>AtomicLong</a:t>
            </a:r>
            <a:r>
              <a:rPr lang="en-US" sz="2162" b="1" dirty="0" smtClean="0">
                <a:latin typeface="Courier New"/>
                <a:cs typeface="Courier New"/>
              </a:rPr>
              <a:t>();</a:t>
            </a:r>
            <a:br>
              <a:rPr lang="en-US" sz="2162" b="1" dirty="0" smtClean="0">
                <a:latin typeface="Courier New"/>
                <a:cs typeface="Courier New"/>
              </a:rPr>
            </a:br>
            <a:r>
              <a:rPr lang="en-US" sz="2162" b="1" dirty="0" smtClean="0">
                <a:latin typeface="Courier New"/>
                <a:cs typeface="Courier New"/>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153400" cy="1752600"/>
          </a:xfrm>
        </p:spPr>
        <p:txBody>
          <a:bodyPr>
            <a:normAutofit fontScale="92500" lnSpcReduction="10000"/>
          </a:bodyPr>
          <a:lstStyle/>
          <a:p>
            <a:r>
              <a:rPr lang="en-US" dirty="0" smtClean="0"/>
              <a:t>There has a description for "</a:t>
            </a:r>
            <a:r>
              <a:rPr lang="en-US" dirty="0" err="1" smtClean="0"/>
              <a:t>java.util.concurrent.atomic</a:t>
            </a:r>
            <a:r>
              <a:rPr lang="en-US" dirty="0" smtClean="0"/>
              <a:t>" in java official document:</a:t>
            </a:r>
          </a:p>
          <a:p>
            <a:pPr lvl="1"/>
            <a:r>
              <a:rPr lang="en-US" dirty="0" smtClean="0"/>
              <a:t>"A small toolkit of classes that support lock-free thread-safe programming on single variables." </a:t>
            </a:r>
          </a:p>
          <a:p>
            <a:r>
              <a:rPr lang="en-US" dirty="0" smtClean="0"/>
              <a:t>Lock-based vs. Transactional Map Data Structure</a:t>
            </a:r>
            <a:endParaRPr lang="en-US" dirty="0"/>
          </a:p>
        </p:txBody>
      </p:sp>
      <p:sp>
        <p:nvSpPr>
          <p:cNvPr id="4" name="TextBox 3"/>
          <p:cNvSpPr txBox="1"/>
          <p:nvPr/>
        </p:nvSpPr>
        <p:spPr>
          <a:xfrm>
            <a:off x="533400" y="1981200"/>
            <a:ext cx="3886200" cy="4431983"/>
          </a:xfrm>
          <a:prstGeom prst="rect">
            <a:avLst/>
          </a:prstGeom>
          <a:noFill/>
        </p:spPr>
        <p:txBody>
          <a:bodyPr wrap="square" rtlCol="0">
            <a:spAutoFit/>
          </a:bodyPr>
          <a:lstStyle/>
          <a:p>
            <a:r>
              <a:rPr lang="en-US" sz="1600" b="1" dirty="0" smtClean="0">
                <a:latin typeface="Courier New"/>
                <a:cs typeface="Courier New"/>
              </a:rPr>
              <a:t>A</a:t>
            </a:r>
          </a:p>
          <a:p>
            <a:r>
              <a:rPr lang="en-US" sz="1600" dirty="0" smtClean="0">
                <a:latin typeface="Courier New"/>
                <a:cs typeface="Courier New"/>
              </a:rPr>
              <a:t>class </a:t>
            </a:r>
            <a:r>
              <a:rPr lang="en-US" sz="1600" dirty="0" err="1" smtClean="0">
                <a:latin typeface="Courier New"/>
                <a:cs typeface="Courier New"/>
              </a:rPr>
              <a:t>LockBaseMap</a:t>
            </a:r>
            <a:r>
              <a:rPr lang="en-US" sz="1600" dirty="0" smtClean="0">
                <a:latin typeface="Courier New"/>
                <a:cs typeface="Courier New"/>
              </a:rPr>
              <a:t> implements Map {</a:t>
            </a:r>
          </a:p>
          <a:p>
            <a:r>
              <a:rPr lang="en-US" sz="1600" dirty="0" smtClean="0">
                <a:latin typeface="Courier New"/>
                <a:cs typeface="Courier New"/>
              </a:rPr>
              <a:t>  Object </a:t>
            </a:r>
            <a:r>
              <a:rPr lang="en-US" sz="1600" dirty="0" err="1" smtClean="0">
                <a:latin typeface="Courier New"/>
                <a:cs typeface="Courier New"/>
              </a:rPr>
              <a:t>mutex</a:t>
            </a:r>
            <a:r>
              <a:rPr lang="en-US" sz="1600" dirty="0" smtClean="0">
                <a:latin typeface="Courier New"/>
                <a:cs typeface="Courier New"/>
              </a:rPr>
              <a:t>;</a:t>
            </a:r>
          </a:p>
          <a:p>
            <a:r>
              <a:rPr lang="en-US" sz="1600" dirty="0" smtClean="0">
                <a:latin typeface="Courier New"/>
                <a:cs typeface="Courier New"/>
              </a:rPr>
              <a:t>  Map </a:t>
            </a:r>
            <a:r>
              <a:rPr lang="en-US" sz="1600" dirty="0" err="1" smtClean="0">
                <a:latin typeface="Courier New"/>
                <a:cs typeface="Courier New"/>
              </a:rPr>
              <a:t>m</a:t>
            </a:r>
            <a:r>
              <a:rPr lang="en-US" sz="1600" dirty="0" smtClean="0">
                <a:latin typeface="Courier New"/>
                <a:cs typeface="Courier New"/>
              </a:rPr>
              <a:t>;</a:t>
            </a:r>
          </a:p>
          <a:p>
            <a:endParaRPr lang="en-US" sz="1600" dirty="0" smtClean="0">
              <a:latin typeface="Courier New"/>
              <a:cs typeface="Courier New"/>
            </a:endParaRPr>
          </a:p>
          <a:p>
            <a:r>
              <a:rPr lang="en-US" sz="1600" dirty="0" smtClean="0">
                <a:latin typeface="Courier New"/>
                <a:cs typeface="Courier New"/>
              </a:rPr>
              <a:t>  </a:t>
            </a:r>
            <a:r>
              <a:rPr lang="en-US" sz="1600" dirty="0" err="1" smtClean="0">
                <a:latin typeface="Courier New"/>
                <a:cs typeface="Courier New"/>
              </a:rPr>
              <a:t>LockBaseMap(Map</a:t>
            </a:r>
            <a:r>
              <a:rPr lang="en-US" sz="1600" dirty="0" smtClean="0">
                <a:latin typeface="Courier New"/>
                <a:cs typeface="Courier New"/>
              </a:rPr>
              <a:t> </a:t>
            </a:r>
            <a:r>
              <a:rPr lang="en-US" sz="1600" dirty="0" err="1" smtClean="0">
                <a:latin typeface="Courier New"/>
                <a:cs typeface="Courier New"/>
              </a:rPr>
              <a:t>m</a:t>
            </a:r>
            <a:r>
              <a:rPr lang="en-US" sz="1600" dirty="0" smtClean="0">
                <a:latin typeface="Courier New"/>
                <a:cs typeface="Courier New"/>
              </a:rPr>
              <a:t>) {</a:t>
            </a:r>
          </a:p>
          <a:p>
            <a:r>
              <a:rPr lang="en-US" sz="1600" dirty="0" smtClean="0">
                <a:latin typeface="Courier New"/>
                <a:cs typeface="Courier New"/>
              </a:rPr>
              <a:t>    </a:t>
            </a:r>
            <a:r>
              <a:rPr lang="en-US" sz="1600" dirty="0" err="1" smtClean="0">
                <a:latin typeface="Courier New"/>
                <a:cs typeface="Courier New"/>
              </a:rPr>
              <a:t>this.m</a:t>
            </a:r>
            <a:r>
              <a:rPr lang="en-US" sz="1600" dirty="0" smtClean="0">
                <a:latin typeface="Courier New"/>
                <a:cs typeface="Courier New"/>
              </a:rPr>
              <a:t> = </a:t>
            </a:r>
            <a:r>
              <a:rPr lang="en-US" sz="1600" dirty="0" err="1" smtClean="0">
                <a:latin typeface="Courier New"/>
                <a:cs typeface="Courier New"/>
              </a:rPr>
              <a:t>m</a:t>
            </a:r>
            <a:r>
              <a:rPr lang="en-US" sz="1600" dirty="0" smtClean="0">
                <a:latin typeface="Courier New"/>
                <a:cs typeface="Courier New"/>
              </a:rPr>
              <a:t>; </a:t>
            </a:r>
          </a:p>
          <a:p>
            <a:r>
              <a:rPr lang="en-US" sz="1600" dirty="0" smtClean="0">
                <a:latin typeface="Courier New"/>
                <a:cs typeface="Courier New"/>
              </a:rPr>
              <a:t>    </a:t>
            </a:r>
            <a:r>
              <a:rPr lang="en-US" sz="1600" dirty="0" err="1" smtClean="0">
                <a:latin typeface="Courier New"/>
                <a:cs typeface="Courier New"/>
              </a:rPr>
              <a:t>mutex</a:t>
            </a:r>
            <a:r>
              <a:rPr lang="en-US" sz="1600" dirty="0" smtClean="0">
                <a:latin typeface="Courier New"/>
                <a:cs typeface="Courier New"/>
              </a:rPr>
              <a:t> = new Object();</a:t>
            </a:r>
          </a:p>
          <a:p>
            <a:r>
              <a:rPr lang="en-US" sz="1600" dirty="0" smtClean="0">
                <a:latin typeface="Courier New"/>
                <a:cs typeface="Courier New"/>
              </a:rPr>
              <a:t>  }</a:t>
            </a:r>
          </a:p>
          <a:p>
            <a:endParaRPr lang="en-US" sz="1600" dirty="0" smtClean="0">
              <a:latin typeface="Courier New"/>
              <a:cs typeface="Courier New"/>
            </a:endParaRPr>
          </a:p>
          <a:p>
            <a:r>
              <a:rPr lang="en-US" sz="1600" dirty="0" smtClean="0">
                <a:latin typeface="Courier New"/>
                <a:cs typeface="Courier New"/>
              </a:rPr>
              <a:t>  public Object get() {</a:t>
            </a:r>
          </a:p>
          <a:p>
            <a:r>
              <a:rPr lang="en-US" sz="1600" dirty="0" smtClean="0">
                <a:latin typeface="Courier New"/>
                <a:cs typeface="Courier New"/>
              </a:rPr>
              <a:t>    </a:t>
            </a:r>
            <a:r>
              <a:rPr lang="en-US" sz="1600" dirty="0" err="1" smtClean="0">
                <a:latin typeface="Courier New"/>
                <a:cs typeface="Courier New"/>
              </a:rPr>
              <a:t>synchronized(mutex</a:t>
            </a:r>
            <a:r>
              <a:rPr lang="en-US" sz="1600" dirty="0" smtClean="0">
                <a:latin typeface="Courier New"/>
                <a:cs typeface="Courier New"/>
              </a:rPr>
              <a:t>) {</a:t>
            </a:r>
          </a:p>
          <a:p>
            <a:r>
              <a:rPr lang="en-US" sz="1600" dirty="0" smtClean="0">
                <a:latin typeface="Courier New"/>
                <a:cs typeface="Courier New"/>
              </a:rPr>
              <a:t>      return </a:t>
            </a:r>
            <a:r>
              <a:rPr lang="en-US" sz="1600" dirty="0" err="1" smtClean="0">
                <a:latin typeface="Courier New"/>
                <a:cs typeface="Courier New"/>
              </a:rPr>
              <a:t>m.get</a:t>
            </a:r>
            <a:r>
              <a:rPr lang="en-US" sz="1600" dirty="0" smtClean="0">
                <a:latin typeface="Courier New"/>
                <a:cs typeface="Courier New"/>
              </a:rPr>
              <a:t>();</a:t>
            </a:r>
          </a:p>
          <a:p>
            <a:r>
              <a:rPr lang="en-US" sz="1600" dirty="0" smtClean="0">
                <a:latin typeface="Courier New"/>
                <a:cs typeface="Courier New"/>
              </a:rPr>
              <a:t>    }</a:t>
            </a:r>
          </a:p>
          <a:p>
            <a:r>
              <a:rPr lang="en-US" sz="1600" dirty="0" smtClean="0">
                <a:latin typeface="Courier New"/>
                <a:cs typeface="Courier New"/>
              </a:rPr>
              <a:t>  }</a:t>
            </a:r>
          </a:p>
          <a:p>
            <a:r>
              <a:rPr lang="en-US" sz="1600" dirty="0" smtClean="0">
                <a:latin typeface="Courier New"/>
                <a:cs typeface="Courier New"/>
              </a:rPr>
              <a:t>}</a:t>
            </a:r>
            <a:endParaRPr lang="en-US" sz="1600" dirty="0">
              <a:latin typeface="Courier New"/>
              <a:cs typeface="Courier New"/>
            </a:endParaRPr>
          </a:p>
        </p:txBody>
      </p:sp>
      <p:sp>
        <p:nvSpPr>
          <p:cNvPr id="5" name="TextBox 4"/>
          <p:cNvSpPr txBox="1"/>
          <p:nvPr/>
        </p:nvSpPr>
        <p:spPr>
          <a:xfrm>
            <a:off x="4648200" y="1981200"/>
            <a:ext cx="3886200" cy="4278094"/>
          </a:xfrm>
          <a:prstGeom prst="rect">
            <a:avLst/>
          </a:prstGeom>
          <a:noFill/>
        </p:spPr>
        <p:txBody>
          <a:bodyPr wrap="square" rtlCol="0">
            <a:spAutoFit/>
          </a:bodyPr>
          <a:lstStyle/>
          <a:p>
            <a:r>
              <a:rPr lang="en-US" sz="1600" b="1" dirty="0" smtClean="0">
                <a:latin typeface="Courier New"/>
                <a:cs typeface="Courier New"/>
              </a:rPr>
              <a:t>B</a:t>
            </a:r>
          </a:p>
          <a:p>
            <a:r>
              <a:rPr lang="en-US" sz="1600" dirty="0" smtClean="0">
                <a:latin typeface="Courier New"/>
                <a:cs typeface="Courier New"/>
              </a:rPr>
              <a:t>class </a:t>
            </a:r>
            <a:r>
              <a:rPr lang="en-US" sz="1600" dirty="0" err="1" smtClean="0">
                <a:latin typeface="Courier New"/>
                <a:cs typeface="Courier New"/>
              </a:rPr>
              <a:t>AtomicMap</a:t>
            </a:r>
            <a:r>
              <a:rPr lang="en-US" sz="1600" dirty="0" smtClean="0">
                <a:latin typeface="Courier New"/>
                <a:cs typeface="Courier New"/>
              </a:rPr>
              <a:t> implements Map {</a:t>
            </a:r>
          </a:p>
          <a:p>
            <a:r>
              <a:rPr lang="en-US" sz="1600" dirty="0" smtClean="0">
                <a:latin typeface="Courier New"/>
                <a:cs typeface="Courier New"/>
              </a:rPr>
              <a:t>  Map </a:t>
            </a:r>
            <a:r>
              <a:rPr lang="en-US" sz="1600" dirty="0" err="1" smtClean="0">
                <a:latin typeface="Courier New"/>
                <a:cs typeface="Courier New"/>
              </a:rPr>
              <a:t>m</a:t>
            </a:r>
            <a:r>
              <a:rPr lang="en-US" sz="1600" dirty="0" smtClean="0">
                <a:latin typeface="Courier New"/>
                <a:cs typeface="Courier New"/>
              </a:rPr>
              <a:t>;</a:t>
            </a:r>
          </a:p>
          <a:p>
            <a:endParaRPr lang="en-US" sz="1600" dirty="0" smtClean="0">
              <a:latin typeface="Courier New"/>
              <a:cs typeface="Courier New"/>
            </a:endParaRPr>
          </a:p>
          <a:p>
            <a:endParaRPr lang="en-US" sz="1600" dirty="0" smtClean="0">
              <a:latin typeface="Courier New"/>
              <a:cs typeface="Courier New"/>
            </a:endParaRPr>
          </a:p>
          <a:p>
            <a:r>
              <a:rPr lang="en-US" sz="1600" dirty="0" smtClean="0">
                <a:latin typeface="Courier New"/>
                <a:cs typeface="Courier New"/>
              </a:rPr>
              <a:t>  </a:t>
            </a:r>
            <a:r>
              <a:rPr lang="en-US" sz="1600" dirty="0" err="1" smtClean="0">
                <a:latin typeface="Courier New"/>
                <a:cs typeface="Courier New"/>
              </a:rPr>
              <a:t>AtomicMap(Map</a:t>
            </a:r>
            <a:r>
              <a:rPr lang="en-US" sz="1600" dirty="0" smtClean="0">
                <a:latin typeface="Courier New"/>
                <a:cs typeface="Courier New"/>
              </a:rPr>
              <a:t> </a:t>
            </a:r>
            <a:r>
              <a:rPr lang="en-US" sz="1600" dirty="0" err="1" smtClean="0">
                <a:latin typeface="Courier New"/>
                <a:cs typeface="Courier New"/>
              </a:rPr>
              <a:t>m</a:t>
            </a:r>
            <a:r>
              <a:rPr lang="en-US" sz="1600" dirty="0" smtClean="0">
                <a:latin typeface="Courier New"/>
                <a:cs typeface="Courier New"/>
              </a:rPr>
              <a:t>) {</a:t>
            </a:r>
          </a:p>
          <a:p>
            <a:r>
              <a:rPr lang="en-US" sz="1600" dirty="0" smtClean="0">
                <a:latin typeface="Courier New"/>
                <a:cs typeface="Courier New"/>
              </a:rPr>
              <a:t>    </a:t>
            </a:r>
            <a:r>
              <a:rPr lang="en-US" sz="1600" dirty="0" err="1" smtClean="0">
                <a:latin typeface="Courier New"/>
                <a:cs typeface="Courier New"/>
              </a:rPr>
              <a:t>this.m</a:t>
            </a:r>
            <a:r>
              <a:rPr lang="en-US" sz="1600" dirty="0" smtClean="0">
                <a:latin typeface="Courier New"/>
                <a:cs typeface="Courier New"/>
              </a:rPr>
              <a:t> = </a:t>
            </a:r>
            <a:r>
              <a:rPr lang="en-US" sz="1600" dirty="0" err="1" smtClean="0">
                <a:latin typeface="Courier New"/>
                <a:cs typeface="Courier New"/>
              </a:rPr>
              <a:t>m</a:t>
            </a:r>
            <a:r>
              <a:rPr lang="en-US" sz="1600" dirty="0" smtClean="0">
                <a:latin typeface="Courier New"/>
                <a:cs typeface="Courier New"/>
              </a:rPr>
              <a:t>; </a:t>
            </a:r>
          </a:p>
          <a:p>
            <a:r>
              <a:rPr lang="en-US" sz="1600" dirty="0" smtClean="0">
                <a:latin typeface="Courier New"/>
                <a:cs typeface="Courier New"/>
              </a:rPr>
              <a:t>  }</a:t>
            </a:r>
          </a:p>
          <a:p>
            <a:endParaRPr lang="en-US" sz="1600" dirty="0" smtClean="0">
              <a:latin typeface="Courier New"/>
              <a:cs typeface="Courier New"/>
            </a:endParaRPr>
          </a:p>
          <a:p>
            <a:endParaRPr lang="en-US" sz="1600" dirty="0" smtClean="0">
              <a:latin typeface="Courier New"/>
              <a:cs typeface="Courier New"/>
            </a:endParaRPr>
          </a:p>
          <a:p>
            <a:r>
              <a:rPr lang="en-US" sz="1600" dirty="0" smtClean="0">
                <a:latin typeface="Courier New"/>
                <a:cs typeface="Courier New"/>
              </a:rPr>
              <a:t>  public Object get() {</a:t>
            </a:r>
          </a:p>
          <a:p>
            <a:r>
              <a:rPr lang="en-US" sz="1600" dirty="0" smtClean="0">
                <a:latin typeface="Courier New"/>
                <a:cs typeface="Courier New"/>
              </a:rPr>
              <a:t>    atomic {</a:t>
            </a:r>
          </a:p>
          <a:p>
            <a:r>
              <a:rPr lang="en-US" sz="1600" dirty="0" smtClean="0">
                <a:latin typeface="Courier New"/>
                <a:cs typeface="Courier New"/>
              </a:rPr>
              <a:t>      return </a:t>
            </a:r>
            <a:r>
              <a:rPr lang="en-US" sz="1600" dirty="0" err="1" smtClean="0">
                <a:latin typeface="Courier New"/>
                <a:cs typeface="Courier New"/>
              </a:rPr>
              <a:t>m.get</a:t>
            </a:r>
            <a:r>
              <a:rPr lang="en-US" sz="1600" dirty="0" smtClean="0">
                <a:latin typeface="Courier New"/>
                <a:cs typeface="Courier New"/>
              </a:rPr>
              <a:t>();</a:t>
            </a:r>
          </a:p>
          <a:p>
            <a:r>
              <a:rPr lang="en-US" sz="1600" dirty="0" smtClean="0">
                <a:latin typeface="Courier New"/>
                <a:cs typeface="Courier New"/>
              </a:rPr>
              <a:t>    }</a:t>
            </a:r>
          </a:p>
          <a:p>
            <a:r>
              <a:rPr lang="en-US" sz="1600" dirty="0" smtClean="0">
                <a:latin typeface="Courier New"/>
                <a:cs typeface="Courier New"/>
              </a:rPr>
              <a:t>  }</a:t>
            </a:r>
          </a:p>
          <a:p>
            <a:r>
              <a:rPr lang="en-US" sz="1600" dirty="0" smtClean="0">
                <a:latin typeface="Courier New"/>
                <a:cs typeface="Courier New"/>
              </a:rPr>
              <a:t>}</a:t>
            </a:r>
            <a:endParaRPr lang="en-US" sz="1600" dirty="0">
              <a:latin typeface="Courier New"/>
              <a:cs typeface="Courier New"/>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Synchronization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Atomic can allow concurrent read operations to the same variable. In a parallel program, it is safe to allow two or more threads to read the same variable concurrently</a:t>
            </a:r>
          </a:p>
          <a:p>
            <a:r>
              <a:rPr lang="en-US" dirty="0" smtClean="0"/>
              <a:t>Basic mutual exclusion locks don't permit concurrent reads, to allow concurrent readers, the programmer has to use special reader-write locks, increasing the program's complexity</a:t>
            </a:r>
          </a:p>
          <a:p>
            <a:r>
              <a:rPr lang="en-US" dirty="0" smtClean="0"/>
              <a:t>Atomic can allow concurrent read and write operations to different variables</a:t>
            </a:r>
          </a:p>
          <a:p>
            <a:r>
              <a:rPr lang="en-US" dirty="0" smtClean="0"/>
              <a:t>In synchronize vision, this is a tedious and difficult task, and will introduce some risk of deadlocks and data races</a:t>
            </a:r>
          </a:p>
          <a:p>
            <a:r>
              <a:rPr lang="en-US" dirty="0" smtClean="0"/>
              <a:t>Transaction also provide failure atomicity</a:t>
            </a:r>
          </a:p>
          <a:p>
            <a:r>
              <a:rPr lang="en-US" dirty="0" smtClean="0"/>
              <a:t>In lock based code, programmer must manually restore the data.</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Versioning and Conflict Detection</a:t>
            </a:r>
            <a:endParaRPr lang="en-US" dirty="0"/>
          </a:p>
        </p:txBody>
      </p:sp>
      <p:sp>
        <p:nvSpPr>
          <p:cNvPr id="3" name="Content Placeholder 2"/>
          <p:cNvSpPr>
            <a:spLocks noGrp="1"/>
          </p:cNvSpPr>
          <p:nvPr>
            <p:ph sz="quarter" idx="1"/>
          </p:nvPr>
        </p:nvSpPr>
        <p:spPr/>
        <p:txBody>
          <a:bodyPr/>
          <a:lstStyle/>
          <a:p>
            <a:r>
              <a:rPr lang="en-US" dirty="0" smtClean="0"/>
              <a:t>Transaction memory transfers the burden of concurrency management from the application programmers to the system design</a:t>
            </a:r>
          </a:p>
          <a:p>
            <a:r>
              <a:rPr lang="en-US" dirty="0" smtClean="0"/>
              <a:t>As transactions execute, the system must simultaneously manage multiple versions of data</a:t>
            </a:r>
          </a:p>
          <a:p>
            <a:pPr lvl="1"/>
            <a:r>
              <a:rPr lang="en-US" dirty="0" smtClean="0"/>
              <a:t>eager versioning</a:t>
            </a:r>
          </a:p>
          <a:p>
            <a:pPr lvl="1"/>
            <a:r>
              <a:rPr lang="en-US" dirty="0" smtClean="0"/>
              <a:t>lazy versioning</a:t>
            </a:r>
          </a:p>
          <a:p>
            <a:r>
              <a:rPr lang="en-US" dirty="0" smtClean="0"/>
              <a:t>conflict detection and resolution are essential to guarantee atomic execution. detection relies on tracking the read set and write set for each transaction.</a:t>
            </a:r>
          </a:p>
          <a:p>
            <a:pPr lvl="1"/>
            <a:r>
              <a:rPr lang="en-US" dirty="0" smtClean="0"/>
              <a:t>pessimistic conflict detections</a:t>
            </a:r>
          </a:p>
          <a:p>
            <a:pPr lvl="1"/>
            <a:r>
              <a:rPr lang="en-US" dirty="0" smtClean="0"/>
              <a:t>optimistic conflict detection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Exam Scheduler</a:t>
            </a:r>
            <a:endParaRPr lang="en-US" dirty="0"/>
          </a:p>
        </p:txBody>
      </p:sp>
      <p:sp>
        <p:nvSpPr>
          <p:cNvPr id="3" name="Content Placeholder 2"/>
          <p:cNvSpPr>
            <a:spLocks noGrp="1"/>
          </p:cNvSpPr>
          <p:nvPr>
            <p:ph sz="quarter" idx="1"/>
          </p:nvPr>
        </p:nvSpPr>
        <p:spPr/>
        <p:txBody>
          <a:bodyPr/>
          <a:lstStyle/>
          <a:p>
            <a:r>
              <a:rPr lang="en-US" dirty="0" smtClean="0"/>
              <a:t>Multiple approaches using different algorithms</a:t>
            </a:r>
          </a:p>
          <a:p>
            <a:pPr lvl="1"/>
            <a:r>
              <a:rPr lang="en-US" dirty="0" smtClean="0"/>
              <a:t>Random Trial</a:t>
            </a:r>
          </a:p>
          <a:p>
            <a:pPr lvl="2"/>
            <a:r>
              <a:rPr lang="en-US" dirty="0" smtClean="0"/>
              <a:t>Randomly generates a schedule and hope to hit the best one</a:t>
            </a:r>
          </a:p>
          <a:p>
            <a:pPr lvl="1"/>
            <a:r>
              <a:rPr lang="en-US" dirty="0" smtClean="0"/>
              <a:t>Brute-Force Algorithm</a:t>
            </a:r>
          </a:p>
          <a:p>
            <a:pPr lvl="2"/>
            <a:r>
              <a:rPr lang="en-US" dirty="0" smtClean="0"/>
              <a:t>Iterate through all possible solutions and find the best</a:t>
            </a:r>
          </a:p>
          <a:p>
            <a:pPr lvl="2"/>
            <a:r>
              <a:rPr lang="en-US" dirty="0" smtClean="0"/>
              <a:t>Requires small data set to complete in reasonable time</a:t>
            </a:r>
          </a:p>
          <a:p>
            <a:pPr lvl="2"/>
            <a:r>
              <a:rPr lang="en-US" dirty="0" smtClean="0"/>
              <a:t># of possible schedule = (# of time slot) ^ (# of sections)</a:t>
            </a:r>
          </a:p>
          <a:p>
            <a:pPr lvl="1"/>
            <a:r>
              <a:rPr lang="en-US" dirty="0" smtClean="0"/>
              <a:t>Simulated Annealing Algorithm (SA)</a:t>
            </a:r>
          </a:p>
          <a:p>
            <a:pPr lvl="1"/>
            <a:r>
              <a:rPr lang="en-US" dirty="0" smtClean="0"/>
              <a:t>Genetic Algorithm (GA)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Brute-Force Sequential Approach</a:t>
            </a:r>
            <a:endParaRPr lang="en-US" dirty="0"/>
          </a:p>
        </p:txBody>
      </p:sp>
      <p:graphicFrame>
        <p:nvGraphicFramePr>
          <p:cNvPr id="4" name="Content Placeholder 3"/>
          <p:cNvGraphicFramePr>
            <a:graphicFrameLocks noGrp="1"/>
          </p:cNvGraphicFramePr>
          <p:nvPr>
            <p:ph sz="quarter" idx="1"/>
          </p:nvPr>
        </p:nvGraphicFramePr>
        <p:xfrm>
          <a:off x="457200" y="1600200"/>
          <a:ext cx="2514600" cy="4873625"/>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276600" y="1600200"/>
            <a:ext cx="5410200" cy="4801315"/>
          </a:xfrm>
          <a:prstGeom prst="rect">
            <a:avLst/>
          </a:prstGeom>
          <a:noFill/>
        </p:spPr>
        <p:txBody>
          <a:bodyPr wrap="square" rtlCol="0">
            <a:spAutoFit/>
          </a:bodyPr>
          <a:lstStyle/>
          <a:p>
            <a:r>
              <a:rPr lang="en-US" dirty="0" smtClean="0">
                <a:latin typeface="Courier New"/>
                <a:cs typeface="Courier New"/>
              </a:rPr>
              <a:t>Load data from </a:t>
            </a:r>
            <a:r>
              <a:rPr lang="en-US" dirty="0" err="1" smtClean="0">
                <a:latin typeface="Courier New"/>
                <a:cs typeface="Courier New"/>
              </a:rPr>
              <a:t>MySQL</a:t>
            </a:r>
            <a:r>
              <a:rPr lang="en-US" dirty="0" smtClean="0">
                <a:latin typeface="Courier New"/>
                <a:cs typeface="Courier New"/>
              </a:rPr>
              <a:t> database;</a:t>
            </a:r>
          </a:p>
          <a:p>
            <a:r>
              <a:rPr lang="en-US" dirty="0" smtClean="0">
                <a:latin typeface="Courier New"/>
                <a:cs typeface="Courier New"/>
              </a:rPr>
              <a:t>Create generator, filter, ranker;</a:t>
            </a:r>
          </a:p>
          <a:p>
            <a:endParaRPr lang="en-US" dirty="0" smtClean="0">
              <a:latin typeface="Courier New"/>
              <a:cs typeface="Courier New"/>
            </a:endParaRPr>
          </a:p>
          <a:p>
            <a:r>
              <a:rPr lang="en-US" dirty="0" smtClean="0">
                <a:latin typeface="Courier New"/>
                <a:cs typeface="Courier New"/>
              </a:rPr>
              <a:t>while (generator has new schedule) {</a:t>
            </a:r>
          </a:p>
          <a:p>
            <a:r>
              <a:rPr lang="en-US" dirty="0" smtClean="0">
                <a:latin typeface="Courier New"/>
                <a:cs typeface="Courier New"/>
              </a:rPr>
              <a:t>  </a:t>
            </a:r>
            <a:r>
              <a:rPr lang="en-US" dirty="0" err="1" smtClean="0">
                <a:latin typeface="Courier New"/>
                <a:cs typeface="Courier New"/>
              </a:rPr>
              <a:t>generator.generates</a:t>
            </a:r>
            <a:r>
              <a:rPr lang="en-US" dirty="0" smtClean="0">
                <a:latin typeface="Courier New"/>
                <a:cs typeface="Courier New"/>
              </a:rPr>
              <a:t> a new schedule;</a:t>
            </a:r>
          </a:p>
          <a:p>
            <a:r>
              <a:rPr lang="en-US" dirty="0" smtClean="0">
                <a:latin typeface="Courier New"/>
                <a:cs typeface="Courier New"/>
              </a:rPr>
              <a:t>  </a:t>
            </a:r>
            <a:r>
              <a:rPr lang="en-US" dirty="0" err="1" smtClean="0">
                <a:latin typeface="Courier New"/>
                <a:cs typeface="Courier New"/>
              </a:rPr>
              <a:t>filter.flags</a:t>
            </a:r>
            <a:r>
              <a:rPr lang="en-US" dirty="0" smtClean="0">
                <a:latin typeface="Courier New"/>
                <a:cs typeface="Courier New"/>
              </a:rPr>
              <a:t> obviously bad schedule;</a:t>
            </a:r>
          </a:p>
          <a:p>
            <a:r>
              <a:rPr lang="en-US" dirty="0" smtClean="0">
                <a:latin typeface="Courier New"/>
                <a:cs typeface="Courier New"/>
              </a:rPr>
              <a:t>  </a:t>
            </a:r>
            <a:r>
              <a:rPr lang="en-US" dirty="0" err="1" smtClean="0">
                <a:latin typeface="Courier New"/>
                <a:cs typeface="Courier New"/>
              </a:rPr>
              <a:t>ranker.rank(schedule</a:t>
            </a:r>
            <a:r>
              <a:rPr lang="en-US" dirty="0" smtClean="0">
                <a:latin typeface="Courier New"/>
                <a:cs typeface="Courier New"/>
              </a:rPr>
              <a:t>);</a:t>
            </a:r>
          </a:p>
          <a:p>
            <a:r>
              <a:rPr lang="en-US" dirty="0" smtClean="0">
                <a:latin typeface="Courier New"/>
                <a:cs typeface="Courier New"/>
              </a:rPr>
              <a:t>  </a:t>
            </a:r>
            <a:r>
              <a:rPr lang="en-US" dirty="0" err="1" smtClean="0">
                <a:latin typeface="Courier New"/>
                <a:cs typeface="Courier New"/>
              </a:rPr>
              <a:t>save_best_so_far</a:t>
            </a:r>
            <a:r>
              <a:rPr lang="en-US" dirty="0" smtClean="0">
                <a:latin typeface="Courier New"/>
                <a:cs typeface="Courier New"/>
              </a:rPr>
              <a:t>();</a:t>
            </a:r>
          </a:p>
          <a:p>
            <a:r>
              <a:rPr lang="en-US" dirty="0" smtClean="0">
                <a:latin typeface="Courier New"/>
                <a:cs typeface="Courier New"/>
              </a:rPr>
              <a:t>}</a:t>
            </a:r>
          </a:p>
          <a:p>
            <a:endParaRPr lang="en-US" dirty="0" smtClean="0">
              <a:latin typeface="Courier New"/>
              <a:cs typeface="Courier New"/>
            </a:endParaRPr>
          </a:p>
          <a:p>
            <a:r>
              <a:rPr lang="en-US" dirty="0" smtClean="0">
                <a:latin typeface="Courier New"/>
                <a:cs typeface="Courier New"/>
              </a:rPr>
              <a:t>function </a:t>
            </a:r>
            <a:r>
              <a:rPr lang="en-US" dirty="0" err="1" smtClean="0">
                <a:latin typeface="Courier New"/>
                <a:cs typeface="Courier New"/>
              </a:rPr>
              <a:t>rank(schedule</a:t>
            </a:r>
            <a:r>
              <a:rPr lang="en-US" dirty="0" smtClean="0">
                <a:latin typeface="Courier New"/>
                <a:cs typeface="Courier New"/>
              </a:rPr>
              <a:t>) {</a:t>
            </a:r>
          </a:p>
          <a:p>
            <a:r>
              <a:rPr lang="en-US" dirty="0" smtClean="0">
                <a:latin typeface="Courier New"/>
                <a:cs typeface="Courier New"/>
              </a:rPr>
              <a:t>  overall rating of the schedule;</a:t>
            </a:r>
          </a:p>
          <a:p>
            <a:r>
              <a:rPr lang="en-US" dirty="0" smtClean="0">
                <a:latin typeface="Courier New"/>
                <a:cs typeface="Courier New"/>
              </a:rPr>
              <a:t>  </a:t>
            </a:r>
            <a:r>
              <a:rPr lang="en-US" dirty="0" err="1" smtClean="0">
                <a:latin typeface="Courier New"/>
                <a:cs typeface="Courier New"/>
              </a:rPr>
              <a:t>foreach(student</a:t>
            </a:r>
            <a:r>
              <a:rPr lang="en-US" dirty="0" smtClean="0">
                <a:latin typeface="Courier New"/>
                <a:cs typeface="Courier New"/>
              </a:rPr>
              <a:t> in students) {</a:t>
            </a:r>
          </a:p>
          <a:p>
            <a:r>
              <a:rPr lang="en-US" dirty="0" smtClean="0">
                <a:latin typeface="Courier New"/>
                <a:cs typeface="Courier New"/>
              </a:rPr>
              <a:t>    student vote on schedule;</a:t>
            </a:r>
          </a:p>
          <a:p>
            <a:r>
              <a:rPr lang="en-US" dirty="0" smtClean="0">
                <a:latin typeface="Courier New"/>
                <a:cs typeface="Courier New"/>
              </a:rPr>
              <a:t>  }</a:t>
            </a:r>
          </a:p>
          <a:p>
            <a:r>
              <a:rPr lang="en-US" dirty="0" smtClean="0">
                <a:latin typeface="Courier New"/>
                <a:cs typeface="Courier New"/>
              </a:rPr>
              <a:t>  return average vote + overall;</a:t>
            </a:r>
          </a:p>
          <a:p>
            <a:r>
              <a:rPr lang="en-US" dirty="0" smtClean="0">
                <a:latin typeface="Courier New"/>
                <a:cs typeface="Courier New"/>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Brute-Force Generator</a:t>
            </a:r>
            <a:endParaRPr lang="en-US" dirty="0"/>
          </a:p>
        </p:txBody>
      </p:sp>
      <p:sp>
        <p:nvSpPr>
          <p:cNvPr id="3" name="Content Placeholder 2"/>
          <p:cNvSpPr>
            <a:spLocks noGrp="1"/>
          </p:cNvSpPr>
          <p:nvPr>
            <p:ph sz="quarter" idx="1"/>
          </p:nvPr>
        </p:nvSpPr>
        <p:spPr/>
        <p:txBody>
          <a:bodyPr/>
          <a:lstStyle/>
          <a:p>
            <a:r>
              <a:rPr lang="en-US" dirty="0" smtClean="0"/>
              <a:t>Brute-Force Schedule Generator takes two schedules (start, end) at construction, will start from one schedule and iterate through all schedule until the end schedule is reached (inclusive).</a:t>
            </a:r>
          </a:p>
          <a:p>
            <a:pPr lvl="1"/>
            <a:r>
              <a:rPr lang="en-US" dirty="0" smtClean="0"/>
              <a:t>So, given # of time slot = 3, new </a:t>
            </a:r>
            <a:r>
              <a:rPr lang="en-US" dirty="0" err="1" smtClean="0"/>
              <a:t>Generator({Math</a:t>
            </a:r>
            <a:r>
              <a:rPr lang="en-US" dirty="0" smtClean="0"/>
              <a:t>=&gt;0, CS4=&gt;0}, {Math=&gt;1, CS4=&gt;1}) will generate the following schedules:</a:t>
            </a:r>
          </a:p>
          <a:p>
            <a:pPr lvl="2"/>
            <a:r>
              <a:rPr lang="en-US" dirty="0" smtClean="0"/>
              <a:t>Math=&gt;0, CS4=&gt;0;</a:t>
            </a:r>
          </a:p>
          <a:p>
            <a:pPr lvl="2"/>
            <a:r>
              <a:rPr lang="en-US" dirty="0" smtClean="0"/>
              <a:t>Math=&gt;0, CS4=&gt;1;</a:t>
            </a:r>
          </a:p>
          <a:p>
            <a:pPr lvl="2"/>
            <a:r>
              <a:rPr lang="en-US" dirty="0" smtClean="0"/>
              <a:t>Math=&gt;0, CS4=&gt;2;</a:t>
            </a:r>
          </a:p>
          <a:p>
            <a:pPr lvl="2"/>
            <a:r>
              <a:rPr lang="en-US" dirty="0" smtClean="0"/>
              <a:t>Math=&gt;1, CS4=&gt;0;</a:t>
            </a:r>
          </a:p>
          <a:p>
            <a:pPr lvl="2"/>
            <a:r>
              <a:rPr lang="en-US" dirty="0" smtClean="0"/>
              <a:t>Math=&gt;1, CS4=&gt;1;</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Brute-Force Parallel Approach (Cluster)</a:t>
            </a:r>
            <a:endParaRPr lang="en-US" dirty="0"/>
          </a:p>
        </p:txBody>
      </p:sp>
      <p:sp>
        <p:nvSpPr>
          <p:cNvPr id="3" name="Content Placeholder 2"/>
          <p:cNvSpPr>
            <a:spLocks noGrp="1"/>
          </p:cNvSpPr>
          <p:nvPr>
            <p:ph sz="quarter" idx="1"/>
          </p:nvPr>
        </p:nvSpPr>
        <p:spPr>
          <a:xfrm>
            <a:off x="457200" y="1600200"/>
            <a:ext cx="7467600" cy="2209800"/>
          </a:xfrm>
        </p:spPr>
        <p:txBody>
          <a:bodyPr>
            <a:normAutofit fontScale="92500" lnSpcReduction="10000"/>
          </a:bodyPr>
          <a:lstStyle/>
          <a:p>
            <a:r>
              <a:rPr lang="en-US" dirty="0" smtClean="0"/>
              <a:t>Agenda Parallelism with Reduction</a:t>
            </a:r>
          </a:p>
          <a:p>
            <a:r>
              <a:rPr lang="en-US" dirty="0" smtClean="0"/>
              <a:t>Use dynamic scheduler on Master node</a:t>
            </a:r>
          </a:p>
          <a:p>
            <a:pPr lvl="1"/>
            <a:r>
              <a:rPr lang="en-US" dirty="0" smtClean="0"/>
              <a:t>Schedule 0-1000, 1001-2000, 2001-3000 and so on, each worker grabs new range when done with the current assignment</a:t>
            </a:r>
          </a:p>
          <a:p>
            <a:r>
              <a:rPr lang="en-US" dirty="0" smtClean="0"/>
              <a:t>Each node keeps a local best, use reduction in the end to gather result</a:t>
            </a:r>
            <a:endParaRPr lang="en-US" dirty="0"/>
          </a:p>
        </p:txBody>
      </p:sp>
      <p:graphicFrame>
        <p:nvGraphicFramePr>
          <p:cNvPr id="7" name="Content Placeholder 3"/>
          <p:cNvGraphicFramePr>
            <a:graphicFrameLocks/>
          </p:cNvGraphicFramePr>
          <p:nvPr/>
        </p:nvGraphicFramePr>
        <p:xfrm>
          <a:off x="2057400" y="3962400"/>
          <a:ext cx="1066800" cy="2511425"/>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graphicFrame>
        <p:nvGraphicFramePr>
          <p:cNvPr id="8" name="Content Placeholder 3"/>
          <p:cNvGraphicFramePr>
            <a:graphicFrameLocks/>
          </p:cNvGraphicFramePr>
          <p:nvPr/>
        </p:nvGraphicFramePr>
        <p:xfrm>
          <a:off x="3733800" y="3962400"/>
          <a:ext cx="1066800" cy="2511425"/>
        </p:xfrm>
        <a:graphic>
          <a:graphicData uri="http://schemas.openxmlformats.org/drawingml/2006/diagram">
            <a:relIds xmlns:dgm="http://schemas.openxmlformats.org/drawingml/2006/diagram" xmlns:r="http://schemas.openxmlformats.org/officeDocument/2006/relationships" r:dm="rId6" r:lo="rId7" r:qs="rId8" r:cs="rId9"/>
          </a:graphicData>
        </a:graphic>
      </p:graphicFrame>
      <p:graphicFrame>
        <p:nvGraphicFramePr>
          <p:cNvPr id="9" name="Content Placeholder 3"/>
          <p:cNvGraphicFramePr>
            <a:graphicFrameLocks/>
          </p:cNvGraphicFramePr>
          <p:nvPr/>
        </p:nvGraphicFramePr>
        <p:xfrm>
          <a:off x="5334000" y="3962400"/>
          <a:ext cx="1066800" cy="2511425"/>
        </p:xfrm>
        <a:graphic>
          <a:graphicData uri="http://schemas.openxmlformats.org/drawingml/2006/diagram">
            <a:relIds xmlns:dgm="http://schemas.openxmlformats.org/drawingml/2006/diagram" xmlns:r="http://schemas.openxmlformats.org/officeDocument/2006/relationships" r:dm="rId10" r:lo="rId11" r:qs="rId12" r:cs="rId13"/>
          </a:graphicData>
        </a:graphic>
      </p:graphicFrame>
      <p:graphicFrame>
        <p:nvGraphicFramePr>
          <p:cNvPr id="10" name="Content Placeholder 3"/>
          <p:cNvGraphicFramePr>
            <a:graphicFrameLocks/>
          </p:cNvGraphicFramePr>
          <p:nvPr/>
        </p:nvGraphicFramePr>
        <p:xfrm>
          <a:off x="6858000" y="3962400"/>
          <a:ext cx="1066800" cy="2511425"/>
        </p:xfrm>
        <a:graphic>
          <a:graphicData uri="http://schemas.openxmlformats.org/drawingml/2006/diagram">
            <a:relIds xmlns:dgm="http://schemas.openxmlformats.org/drawingml/2006/diagram" xmlns:r="http://schemas.openxmlformats.org/officeDocument/2006/relationships" r:dm="rId14" r:lo="rId15" r:qs="rId16" r:cs="rId17"/>
          </a:graphicData>
        </a:graphic>
      </p:graphicFrame>
      <p:graphicFrame>
        <p:nvGraphicFramePr>
          <p:cNvPr id="11" name="Content Placeholder 3"/>
          <p:cNvGraphicFramePr>
            <a:graphicFrameLocks/>
          </p:cNvGraphicFramePr>
          <p:nvPr/>
        </p:nvGraphicFramePr>
        <p:xfrm>
          <a:off x="457200" y="3962400"/>
          <a:ext cx="1129553" cy="2511425"/>
        </p:xfrm>
        <a:graphic>
          <a:graphicData uri="http://schemas.openxmlformats.org/drawingml/2006/diagram">
            <a:relIds xmlns:dgm="http://schemas.openxmlformats.org/drawingml/2006/diagram" xmlns:r="http://schemas.openxmlformats.org/officeDocument/2006/relationships" r:dm="rId18" r:lo="rId19" r:qs="rId20" r:cs="rId21"/>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Thoughts</a:t>
            </a:r>
            <a:endParaRPr lang="en-US" dirty="0"/>
          </a:p>
        </p:txBody>
      </p:sp>
      <p:sp>
        <p:nvSpPr>
          <p:cNvPr id="3" name="Content Placeholder 2"/>
          <p:cNvSpPr>
            <a:spLocks noGrp="1"/>
          </p:cNvSpPr>
          <p:nvPr>
            <p:ph sz="quarter" idx="1"/>
          </p:nvPr>
        </p:nvSpPr>
        <p:spPr/>
        <p:txBody>
          <a:bodyPr/>
          <a:lstStyle/>
          <a:p>
            <a:r>
              <a:rPr lang="en-US" dirty="0" smtClean="0"/>
              <a:t>Parallel Genetic Algorithm (GA)</a:t>
            </a:r>
          </a:p>
          <a:p>
            <a:pPr lvl="1"/>
            <a:r>
              <a:rPr lang="en-US" dirty="0" smtClean="0"/>
              <a:t>Static subpopulations with migration</a:t>
            </a:r>
          </a:p>
          <a:p>
            <a:pPr lvl="2"/>
            <a:r>
              <a:rPr lang="en-US" dirty="0" smtClean="0"/>
              <a:t>Each node has a local subpopulation</a:t>
            </a:r>
          </a:p>
          <a:p>
            <a:pPr lvl="2"/>
            <a:r>
              <a:rPr lang="en-US" dirty="0" smtClean="0"/>
              <a:t>Crossover and mutation done in local subpopulation</a:t>
            </a:r>
          </a:p>
          <a:p>
            <a:pPr lvl="2"/>
            <a:r>
              <a:rPr lang="en-US" dirty="0" smtClean="0"/>
              <a:t>Occasional migration between nodes</a:t>
            </a:r>
          </a:p>
          <a:p>
            <a:pPr lvl="2"/>
            <a:r>
              <a:rPr lang="en-US" dirty="0" smtClean="0"/>
              <a:t>Master node keeps track of convergence and assign new population</a:t>
            </a:r>
          </a:p>
          <a:p>
            <a:r>
              <a:rPr lang="en-US" dirty="0" smtClean="0"/>
              <a:t>Simulated Annealing Algorithm (SA)</a:t>
            </a:r>
          </a:p>
          <a:p>
            <a:pPr lvl="1"/>
            <a:r>
              <a:rPr lang="en-US" dirty="0" smtClean="0"/>
              <a:t>Sequential dependency on temperature</a:t>
            </a:r>
          </a:p>
          <a:p>
            <a:pPr lvl="2"/>
            <a:r>
              <a:rPr lang="en-US" dirty="0" smtClean="0"/>
              <a:t>Size-up approach: each node has its own annealing process, and reduction in the end</a:t>
            </a:r>
          </a:p>
          <a:p>
            <a:pPr lvl="2"/>
            <a:r>
              <a:rPr lang="en-US" dirty="0" smtClean="0"/>
              <a:t>Speed-up approach: distribute perturb at each temperature across all nodes, barrier at each temperature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 for Listening</a:t>
            </a:r>
            <a:endParaRPr lang="en-US" dirty="0"/>
          </a:p>
        </p:txBody>
      </p:sp>
      <p:sp>
        <p:nvSpPr>
          <p:cNvPr id="3" name="Content Placeholder 2"/>
          <p:cNvSpPr>
            <a:spLocks noGrp="1"/>
          </p:cNvSpPr>
          <p:nvPr>
            <p:ph sz="quarter" idx="1"/>
          </p:nvPr>
        </p:nvSpPr>
        <p:spPr/>
        <p:txBody>
          <a:bodyPr>
            <a:normAutofit/>
          </a:bodyPr>
          <a:lstStyle/>
          <a:p>
            <a:r>
              <a:rPr lang="en-US" dirty="0" smtClean="0"/>
              <a:t>G2. Team </a:t>
            </a:r>
            <a:r>
              <a:rPr lang="en-US" dirty="0" err="1" smtClean="0"/>
              <a:t>Kyz</a:t>
            </a:r>
            <a:endParaRPr lang="en-US" dirty="0" smtClean="0"/>
          </a:p>
          <a:p>
            <a:pPr lvl="1"/>
            <a:r>
              <a:rPr lang="en-US" dirty="0" smtClean="0"/>
              <a:t>Kevin Cheek</a:t>
            </a:r>
          </a:p>
          <a:p>
            <a:pPr lvl="1"/>
            <a:r>
              <a:rPr lang="en-US" dirty="0" err="1" smtClean="0"/>
              <a:t>Yandong</a:t>
            </a:r>
            <a:r>
              <a:rPr lang="en-US" dirty="0" smtClean="0"/>
              <a:t> Wang</a:t>
            </a:r>
          </a:p>
          <a:p>
            <a:pPr lvl="1"/>
            <a:r>
              <a:rPr lang="en-US" dirty="0" err="1" smtClean="0"/>
              <a:t>Ziyan</a:t>
            </a:r>
            <a:r>
              <a:rPr lang="en-US" dirty="0" smtClean="0"/>
              <a:t> Zhou</a:t>
            </a:r>
          </a:p>
          <a:p>
            <a:r>
              <a:rPr lang="en-US" dirty="0" smtClean="0"/>
              <a:t>Visit us at: http://</a:t>
            </a:r>
            <a:r>
              <a:rPr lang="en-US" dirty="0" err="1" smtClean="0"/>
              <a:t>tinyurl.com/ritkyz</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l="469" t="17000" r="38750" b="52250"/>
          <a:stretch>
            <a:fillRect/>
          </a:stretch>
        </p:blipFill>
        <p:spPr>
          <a:xfrm>
            <a:off x="228600" y="2057400"/>
            <a:ext cx="8305800" cy="2626256"/>
          </a:xfrm>
          <a:prstGeom prst="rect">
            <a:avLst/>
          </a:prstGeom>
          <a:ln>
            <a:noFill/>
          </a:ln>
          <a:effectLst>
            <a:softEdge rad="112500"/>
          </a:effectLst>
        </p:spPr>
      </p:pic>
      <p:sp>
        <p:nvSpPr>
          <p:cNvPr id="2" name="Title 1"/>
          <p:cNvSpPr>
            <a:spLocks noGrp="1"/>
          </p:cNvSpPr>
          <p:nvPr>
            <p:ph type="title"/>
          </p:nvPr>
        </p:nvSpPr>
        <p:spPr/>
        <p:txBody>
          <a:bodyPr/>
          <a:lstStyle/>
          <a:p>
            <a:r>
              <a:rPr lang="en-US" dirty="0" smtClean="0"/>
              <a:t>Final Exam Scheduling Problem</a:t>
            </a:r>
            <a:endParaRPr lang="en-US" dirty="0"/>
          </a:p>
        </p:txBody>
      </p:sp>
      <p:sp>
        <p:nvSpPr>
          <p:cNvPr id="3" name="Content Placeholder 2"/>
          <p:cNvSpPr>
            <a:spLocks noGrp="1"/>
          </p:cNvSpPr>
          <p:nvPr>
            <p:ph sz="quarter" idx="1"/>
          </p:nvPr>
        </p:nvSpPr>
        <p:spPr>
          <a:xfrm>
            <a:off x="457200" y="1600200"/>
            <a:ext cx="8001000" cy="4873752"/>
          </a:xfrm>
        </p:spPr>
        <p:txBody>
          <a:bodyPr>
            <a:normAutofit/>
          </a:bodyPr>
          <a:lstStyle/>
          <a:p>
            <a:r>
              <a:rPr lang="en-US" dirty="0" smtClean="0"/>
              <a:t>Sections</a:t>
            </a:r>
          </a:p>
          <a:p>
            <a:endParaRPr lang="en-US" dirty="0" smtClean="0"/>
          </a:p>
          <a:p>
            <a:endParaRPr lang="en-US" dirty="0" smtClean="0"/>
          </a:p>
          <a:p>
            <a:endParaRPr lang="en-US" dirty="0" smtClean="0"/>
          </a:p>
          <a:p>
            <a:endParaRPr lang="en-US" dirty="0" smtClean="0"/>
          </a:p>
          <a:p>
            <a:endParaRPr lang="en-US" dirty="0" smtClean="0"/>
          </a:p>
          <a:p>
            <a:pPr lvl="1"/>
            <a:endParaRPr lang="en-US" dirty="0" smtClean="0"/>
          </a:p>
          <a:p>
            <a:r>
              <a:rPr lang="en-US" dirty="0" smtClean="0"/>
              <a:t>Slots</a:t>
            </a:r>
          </a:p>
          <a:p>
            <a:pPr lvl="1"/>
            <a:r>
              <a:rPr lang="en-US" dirty="0" smtClean="0"/>
              <a:t>MTWRF 8:00-10:00 10:15-12:15p 12:30p-14:30p 14:45p-16:45p</a:t>
            </a:r>
          </a:p>
          <a:p>
            <a:r>
              <a:rPr lang="en-US" dirty="0" smtClean="0"/>
              <a:t>Students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Paper #1: Stochastic Search Algorithms for Exam Scheduling </a:t>
            </a:r>
            <a:endParaRPr lang="en-US" dirty="0"/>
          </a:p>
        </p:txBody>
      </p:sp>
      <p:sp>
        <p:nvSpPr>
          <p:cNvPr id="3" name="Content Placeholder 2"/>
          <p:cNvSpPr>
            <a:spLocks noGrp="1"/>
          </p:cNvSpPr>
          <p:nvPr>
            <p:ph sz="quarter" idx="1"/>
          </p:nvPr>
        </p:nvSpPr>
        <p:spPr/>
        <p:txBody>
          <a:bodyPr/>
          <a:lstStyle/>
          <a:p>
            <a:pPr>
              <a:buNone/>
            </a:pPr>
            <a:r>
              <a:rPr lang="en-US" sz="2400" i="1" dirty="0" smtClean="0"/>
              <a:t>By </a:t>
            </a:r>
            <a:r>
              <a:rPr lang="en-US" sz="2400" i="1" dirty="0" err="1" smtClean="0"/>
              <a:t>Mansour</a:t>
            </a:r>
            <a:r>
              <a:rPr lang="en-US" sz="2400" i="1" dirty="0" smtClean="0"/>
              <a:t> and </a:t>
            </a:r>
            <a:r>
              <a:rPr lang="en-US" sz="2400" i="1" dirty="0" err="1" smtClean="0"/>
              <a:t>Timany</a:t>
            </a:r>
            <a:r>
              <a:rPr lang="en-US" sz="2400" i="1" dirty="0" smtClean="0"/>
              <a:t>, published in International Journal of Computational Intelligence Research in 2007</a:t>
            </a:r>
            <a:r>
              <a:rPr lang="en-US" sz="2400" dirty="0" smtClean="0"/>
              <a:t> </a:t>
            </a:r>
          </a:p>
          <a:p>
            <a:r>
              <a:rPr lang="en-US" dirty="0" smtClean="0"/>
              <a:t>Exam scheduling as a modified weighted graph coloring problem</a:t>
            </a:r>
          </a:p>
          <a:p>
            <a:r>
              <a:rPr lang="en-US" dirty="0" smtClean="0"/>
              <a:t>Algorithms</a:t>
            </a:r>
          </a:p>
          <a:p>
            <a:pPr lvl="1"/>
            <a:r>
              <a:rPr lang="en-US" dirty="0" smtClean="0"/>
              <a:t>Simulated Annealing Algorithm (SA)</a:t>
            </a:r>
          </a:p>
          <a:p>
            <a:pPr lvl="1"/>
            <a:r>
              <a:rPr lang="en-US" dirty="0" smtClean="0"/>
              <a:t>Genetic Algorithm (GA)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Modeling </a:t>
            </a:r>
            <a:endParaRPr lang="en-US" dirty="0"/>
          </a:p>
        </p:txBody>
      </p:sp>
      <p:sp>
        <p:nvSpPr>
          <p:cNvPr id="3" name="Content Placeholder 2"/>
          <p:cNvSpPr>
            <a:spLocks noGrp="1"/>
          </p:cNvSpPr>
          <p:nvPr>
            <p:ph sz="quarter" idx="1"/>
          </p:nvPr>
        </p:nvSpPr>
        <p:spPr>
          <a:xfrm>
            <a:off x="304800" y="1554162"/>
            <a:ext cx="8686800" cy="5303838"/>
          </a:xfrm>
        </p:spPr>
        <p:txBody>
          <a:bodyPr>
            <a:normAutofit/>
          </a:bodyPr>
          <a:lstStyle/>
          <a:p>
            <a:pPr>
              <a:buNone/>
            </a:pPr>
            <a:r>
              <a:rPr lang="en-US" dirty="0" smtClean="0"/>
              <a:t>A modified weighted graph coloring problem: </a:t>
            </a:r>
          </a:p>
          <a:p>
            <a:r>
              <a:rPr lang="en-US" dirty="0" smtClean="0"/>
              <a:t>vertex = exam</a:t>
            </a:r>
          </a:p>
          <a:p>
            <a:r>
              <a:rPr lang="en-US" dirty="0" smtClean="0"/>
              <a:t>weight on vertex = # of students taking the exam</a:t>
            </a:r>
          </a:p>
          <a:p>
            <a:r>
              <a:rPr lang="en-US" dirty="0" smtClean="0"/>
              <a:t>edge joining two vertices = someone is taking both exams</a:t>
            </a:r>
          </a:p>
          <a:p>
            <a:r>
              <a:rPr lang="en-US" dirty="0" smtClean="0"/>
              <a:t>weight on edge = # of students taking both exam</a:t>
            </a:r>
          </a:p>
          <a:p>
            <a:r>
              <a:rPr lang="en-US" dirty="0" smtClean="0"/>
              <a:t># of colors = # of exam slots</a:t>
            </a:r>
          </a:p>
          <a:p>
            <a:r>
              <a:rPr lang="en-US" dirty="0" smtClean="0"/>
              <a:t>OF1 = ranking function of the schedule considering all factors:</a:t>
            </a:r>
          </a:p>
          <a:p>
            <a:pPr lvl="1"/>
            <a:r>
              <a:rPr lang="en-US" dirty="0" smtClean="0"/>
              <a:t>Exam conflicts</a:t>
            </a:r>
          </a:p>
          <a:p>
            <a:pPr lvl="1"/>
            <a:r>
              <a:rPr lang="en-US" dirty="0" smtClean="0"/>
              <a:t>Consecutive exams</a:t>
            </a:r>
          </a:p>
          <a:p>
            <a:pPr lvl="1"/>
            <a:r>
              <a:rPr lang="en-US" dirty="0" smtClean="0"/>
              <a:t>More than two exams on the same day</a:t>
            </a:r>
          </a:p>
          <a:p>
            <a:pPr lvl="1"/>
            <a:r>
              <a:rPr lang="en-US" dirty="0" smtClean="0"/>
              <a:t>Room capacity conflicts</a:t>
            </a:r>
          </a:p>
          <a:p>
            <a:pPr>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Simulated Annealing Algorithm </a:t>
            </a:r>
            <a:endParaRPr lang="en-US" dirty="0"/>
          </a:p>
        </p:txBody>
      </p:sp>
      <p:sp>
        <p:nvSpPr>
          <p:cNvPr id="3" name="Content Placeholder 2"/>
          <p:cNvSpPr>
            <a:spLocks noGrp="1"/>
          </p:cNvSpPr>
          <p:nvPr>
            <p:ph sz="quarter" idx="1"/>
          </p:nvPr>
        </p:nvSpPr>
        <p:spPr>
          <a:xfrm>
            <a:off x="304800" y="1554162"/>
            <a:ext cx="8686800" cy="5151438"/>
          </a:xfrm>
        </p:spPr>
        <p:txBody>
          <a:bodyPr>
            <a:normAutofit fontScale="70000" lnSpcReduction="20000"/>
          </a:bodyPr>
          <a:lstStyle/>
          <a:p>
            <a:pPr>
              <a:buNone/>
            </a:pPr>
            <a:r>
              <a:rPr lang="en-US" dirty="0" smtClean="0">
                <a:latin typeface="Courier New" pitchFamily="49" charset="0"/>
                <a:cs typeface="Courier New" pitchFamily="49" charset="0"/>
              </a:rPr>
              <a:t>Initial configuration = random;</a:t>
            </a:r>
          </a:p>
          <a:p>
            <a:pPr>
              <a:buNone/>
            </a:pPr>
            <a:r>
              <a:rPr lang="en-US" dirty="0" smtClean="0">
                <a:latin typeface="Courier New" pitchFamily="49" charset="0"/>
                <a:cs typeface="Courier New" pitchFamily="49" charset="0"/>
              </a:rPr>
              <a:t>Initial temperature </a:t>
            </a:r>
            <a:r>
              <a:rPr lang="en-US" b="1" dirty="0" smtClean="0">
                <a:latin typeface="Courier New" pitchFamily="49" charset="0"/>
                <a:cs typeface="Courier New" pitchFamily="49" charset="0"/>
              </a:rPr>
              <a:t>T(0)</a:t>
            </a:r>
            <a:r>
              <a:rPr lang="en-US" dirty="0" smtClean="0">
                <a:latin typeface="Courier New" pitchFamily="49" charset="0"/>
                <a:cs typeface="Courier New" pitchFamily="49" charset="0"/>
              </a:rPr>
              <a:t> = 0.93; //high initial acceptance</a:t>
            </a:r>
          </a:p>
          <a:p>
            <a:pPr>
              <a:buNone/>
            </a:pPr>
            <a:r>
              <a:rPr lang="en-US" dirty="0" smtClean="0">
                <a:latin typeface="Courier New" pitchFamily="49" charset="0"/>
                <a:cs typeface="Courier New" pitchFamily="49" charset="0"/>
              </a:rPr>
              <a:t>Freezing temperature </a:t>
            </a:r>
            <a:r>
              <a:rPr lang="en-US" b="1" dirty="0" err="1" smtClean="0">
                <a:latin typeface="Courier New" pitchFamily="49" charset="0"/>
                <a:cs typeface="Courier New" pitchFamily="49" charset="0"/>
              </a:rPr>
              <a:t>Tf</a:t>
            </a:r>
            <a:r>
              <a:rPr lang="en-US" dirty="0" smtClean="0">
                <a:latin typeface="Courier New" pitchFamily="49" charset="0"/>
                <a:cs typeface="Courier New" pitchFamily="49" charset="0"/>
              </a:rPr>
              <a:t> = 2^-30; //uphill moves impossible</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while(T(</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&gt; </a:t>
            </a:r>
            <a:r>
              <a:rPr lang="en-US" dirty="0" err="1" smtClean="0">
                <a:latin typeface="Courier New" pitchFamily="49" charset="0"/>
                <a:cs typeface="Courier New" pitchFamily="49" charset="0"/>
              </a:rPr>
              <a:t>Tf</a:t>
            </a:r>
            <a:r>
              <a:rPr lang="en-US" dirty="0" smtClean="0">
                <a:latin typeface="Courier New" pitchFamily="49" charset="0"/>
                <a:cs typeface="Courier New" pitchFamily="49" charset="0"/>
              </a:rPr>
              <a:t> and not converged) {</a:t>
            </a:r>
          </a:p>
          <a:p>
            <a:pPr>
              <a:buNone/>
            </a:pPr>
            <a:r>
              <a:rPr lang="en-US" dirty="0" smtClean="0">
                <a:latin typeface="Courier New" pitchFamily="49" charset="0"/>
                <a:cs typeface="Courier New" pitchFamily="49" charset="0"/>
              </a:rPr>
              <a:t>	repeat (# of slots) * (# of exams) times</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generate_function</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save_best_so_far</a:t>
            </a:r>
            <a:r>
              <a:rPr lang="en-US" dirty="0" smtClean="0">
                <a:latin typeface="Courier New" pitchFamily="49" charset="0"/>
                <a:cs typeface="Courier New" pitchFamily="49" charset="0"/>
              </a:rPr>
              <a:t>(); //smallest OF1</a:t>
            </a:r>
          </a:p>
          <a:p>
            <a:pPr>
              <a:buNone/>
            </a:pPr>
            <a:r>
              <a:rPr lang="en-US" dirty="0" smtClean="0">
                <a:latin typeface="Courier New" pitchFamily="49" charset="0"/>
                <a:cs typeface="Courier New" pitchFamily="49" charset="0"/>
              </a:rPr>
              <a:t>	T(</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a:t>
            </a:r>
            <a:r>
              <a:rPr lang="en-US" b="1" dirty="0" smtClean="0">
                <a:latin typeface="Courier New" pitchFamily="49" charset="0"/>
                <a:cs typeface="Courier New" pitchFamily="49" charset="0"/>
              </a:rPr>
              <a:t>phi</a:t>
            </a:r>
            <a:r>
              <a:rPr lang="en-US" dirty="0" smtClean="0">
                <a:latin typeface="Courier New" pitchFamily="49" charset="0"/>
                <a:cs typeface="Courier New" pitchFamily="49" charset="0"/>
              </a:rPr>
              <a:t> * T(</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//phi = 0.95</a:t>
            </a:r>
          </a:p>
          <a:p>
            <a:pPr>
              <a:buNone/>
            </a:pPr>
            <a:r>
              <a:rPr lang="en-US" dirty="0" smtClean="0">
                <a:latin typeface="Courier New" pitchFamily="49" charset="0"/>
                <a:cs typeface="Courier New" pitchFamily="49" charset="0"/>
              </a:rPr>
              <a:t>}</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function </a:t>
            </a:r>
            <a:r>
              <a:rPr lang="en-US" dirty="0" err="1" smtClean="0">
                <a:latin typeface="Courier New" pitchFamily="49" charset="0"/>
                <a:cs typeface="Courier New" pitchFamily="49" charset="0"/>
              </a:rPr>
              <a:t>generate_function</a:t>
            </a:r>
            <a:r>
              <a:rPr lang="en-US" dirty="0" smtClean="0">
                <a:latin typeface="Courier New" pitchFamily="49" charset="0"/>
                <a:cs typeface="Courier New" pitchFamily="49" charset="0"/>
              </a:rPr>
              <a:t>() {</a:t>
            </a:r>
          </a:p>
          <a:p>
            <a:pPr>
              <a:buNone/>
            </a:pPr>
            <a:r>
              <a:rPr lang="en-US" dirty="0" smtClean="0">
                <a:latin typeface="Courier New" pitchFamily="49" charset="0"/>
                <a:cs typeface="Courier New" pitchFamily="49" charset="0"/>
              </a:rPr>
              <a:t>	perturb(); //randomly change one exam's slot to another slot</a:t>
            </a:r>
          </a:p>
          <a:p>
            <a:pPr>
              <a:buNone/>
            </a:pPr>
            <a:r>
              <a:rPr lang="en-US" dirty="0" smtClean="0">
                <a:latin typeface="Courier New" pitchFamily="49" charset="0"/>
                <a:cs typeface="Courier New" pitchFamily="49" charset="0"/>
              </a:rPr>
              <a:t>	if (ΔOF1 &lt;= 0)</a:t>
            </a:r>
          </a:p>
          <a:p>
            <a:pPr>
              <a:buNone/>
            </a:pPr>
            <a:r>
              <a:rPr lang="en-US" dirty="0" smtClean="0">
                <a:latin typeface="Courier New" pitchFamily="49" charset="0"/>
                <a:cs typeface="Courier New" pitchFamily="49" charset="0"/>
              </a:rPr>
              <a:t>		accept();</a:t>
            </a:r>
          </a:p>
          <a:p>
            <a:pPr>
              <a:buNone/>
            </a:pPr>
            <a:r>
              <a:rPr lang="en-US" dirty="0" smtClean="0">
                <a:latin typeface="Courier New" pitchFamily="49" charset="0"/>
                <a:cs typeface="Courier New" pitchFamily="49" charset="0"/>
              </a:rPr>
              <a:t>	else if (</a:t>
            </a:r>
            <a:r>
              <a:rPr lang="en-US" dirty="0" err="1" smtClean="0">
                <a:latin typeface="Courier New" pitchFamily="49" charset="0"/>
                <a:cs typeface="Courier New" pitchFamily="49" charset="0"/>
              </a:rPr>
              <a:t>ramdon</a:t>
            </a:r>
            <a:r>
              <a:rPr lang="en-US" dirty="0" smtClean="0">
                <a:latin typeface="Courier New" pitchFamily="49" charset="0"/>
                <a:cs typeface="Courier New" pitchFamily="49" charset="0"/>
              </a:rPr>
              <a:t>() &lt; e^(-ΔOF1/T(i)))</a:t>
            </a:r>
          </a:p>
          <a:p>
            <a:pPr>
              <a:buNone/>
            </a:pPr>
            <a:r>
              <a:rPr lang="en-US" dirty="0" smtClean="0">
                <a:latin typeface="Courier New" pitchFamily="49" charset="0"/>
                <a:cs typeface="Courier New" pitchFamily="49" charset="0"/>
              </a:rPr>
              <a:t>		accept(); //accept with a probability</a:t>
            </a:r>
          </a:p>
          <a:p>
            <a:pPr>
              <a:buNone/>
            </a:pPr>
            <a:r>
              <a:rPr lang="en-US" dirty="0" smtClean="0">
                <a:latin typeface="Courier New" pitchFamily="49" charset="0"/>
                <a:cs typeface="Courier New" pitchFamily="49" charset="0"/>
              </a:rPr>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 </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r>
              <a:rPr lang="en-US" dirty="0" smtClean="0">
                <a:latin typeface="Courier New" pitchFamily="49" charset="0"/>
                <a:cs typeface="Courier New" pitchFamily="49" charset="0"/>
              </a:rPr>
              <a:t>Randomly generate initial population size POP;</a:t>
            </a:r>
          </a:p>
          <a:p>
            <a:pPr>
              <a:buNone/>
            </a:pPr>
            <a:r>
              <a:rPr lang="en-US" dirty="0" smtClean="0">
                <a:latin typeface="Courier New" pitchFamily="49" charset="0"/>
                <a:cs typeface="Courier New" pitchFamily="49" charset="0"/>
              </a:rPr>
              <a:t>Evaluate fitness of individuals;</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repeat {</a:t>
            </a:r>
          </a:p>
          <a:p>
            <a:pPr>
              <a:buNone/>
            </a:pPr>
            <a:r>
              <a:rPr lang="en-US" dirty="0" smtClean="0">
                <a:latin typeface="Courier New" pitchFamily="49" charset="0"/>
                <a:cs typeface="Courier New" pitchFamily="49" charset="0"/>
              </a:rPr>
              <a:t>	rank individuals and allocate reproduction trials;</a:t>
            </a:r>
          </a:p>
          <a:p>
            <a:pPr>
              <a:buNone/>
            </a:pPr>
            <a:r>
              <a:rPr lang="en-US" dirty="0" smtClean="0">
                <a:latin typeface="Courier New" pitchFamily="49" charset="0"/>
                <a:cs typeface="Courier New" pitchFamily="49" charset="0"/>
              </a:rPr>
              <a:t>	</a:t>
            </a:r>
          </a:p>
          <a:p>
            <a:pPr>
              <a:buNone/>
            </a:pPr>
            <a:r>
              <a:rPr lang="en-US" dirty="0" smtClean="0">
                <a:latin typeface="Courier New" pitchFamily="49" charset="0"/>
                <a:cs typeface="Courier New" pitchFamily="49" charset="0"/>
              </a:rPr>
              <a:t>	for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=1 to POP step 2 {</a:t>
            </a:r>
          </a:p>
          <a:p>
            <a:pPr>
              <a:buNone/>
            </a:pPr>
            <a:r>
              <a:rPr lang="en-US" dirty="0" smtClean="0">
                <a:latin typeface="Courier New" pitchFamily="49" charset="0"/>
                <a:cs typeface="Courier New" pitchFamily="49" charset="0"/>
              </a:rPr>
              <a:t>		randomly select two parents from list;</a:t>
            </a:r>
          </a:p>
          <a:p>
            <a:pPr>
              <a:buNone/>
            </a:pPr>
            <a:r>
              <a:rPr lang="en-US" dirty="0" smtClean="0">
                <a:latin typeface="Courier New" pitchFamily="49" charset="0"/>
                <a:cs typeface="Courier New" pitchFamily="49" charset="0"/>
              </a:rPr>
              <a:t>		apply crossover and mutation;</a:t>
            </a:r>
          </a:p>
          <a:p>
            <a:pPr>
              <a:buNone/>
            </a:pPr>
            <a:r>
              <a:rPr lang="en-US" dirty="0" smtClean="0">
                <a:latin typeface="Courier New" pitchFamily="49" charset="0"/>
                <a:cs typeface="Courier New" pitchFamily="49" charset="0"/>
              </a:rPr>
              <a:t>	}</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apply hill-climbing to offspring //hybridization</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evaluate fitness of offspring;</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save_best_so_far</a:t>
            </a:r>
            <a:r>
              <a:rPr lang="en-US" dirty="0" smtClean="0">
                <a:latin typeface="Courier New" pitchFamily="49" charset="0"/>
                <a:cs typeface="Courier New" pitchFamily="49" charset="0"/>
              </a:rPr>
              <a:t>();</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until converge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#2: Parallel Genetic Algorithm Taxonomy </a:t>
            </a:r>
            <a:endParaRPr lang="en-US" dirty="0"/>
          </a:p>
        </p:txBody>
      </p:sp>
      <p:sp>
        <p:nvSpPr>
          <p:cNvPr id="3" name="Content Placeholder 2"/>
          <p:cNvSpPr>
            <a:spLocks noGrp="1"/>
          </p:cNvSpPr>
          <p:nvPr>
            <p:ph sz="quarter" idx="1"/>
          </p:nvPr>
        </p:nvSpPr>
        <p:spPr/>
        <p:txBody>
          <a:bodyPr>
            <a:normAutofit fontScale="92500"/>
          </a:bodyPr>
          <a:lstStyle/>
          <a:p>
            <a:pPr>
              <a:buNone/>
            </a:pPr>
            <a:r>
              <a:rPr lang="en-US" i="1" dirty="0" smtClean="0"/>
              <a:t>By </a:t>
            </a:r>
            <a:r>
              <a:rPr lang="en-US" i="1" dirty="0" err="1" smtClean="0"/>
              <a:t>Nowostawski</a:t>
            </a:r>
            <a:r>
              <a:rPr lang="en-US" i="1" dirty="0" smtClean="0"/>
              <a:t> and </a:t>
            </a:r>
            <a:r>
              <a:rPr lang="en-US" i="1" dirty="0" err="1" smtClean="0"/>
              <a:t>Poli</a:t>
            </a:r>
            <a:r>
              <a:rPr lang="en-US" i="1" dirty="0" smtClean="0"/>
              <a:t>, published in ACM Journal in 1999</a:t>
            </a:r>
          </a:p>
          <a:p>
            <a:r>
              <a:rPr lang="en-US" dirty="0" smtClean="0"/>
              <a:t>Types of Parallel Algorithms</a:t>
            </a:r>
          </a:p>
          <a:p>
            <a:pPr lvl="1"/>
            <a:r>
              <a:rPr lang="en-US" dirty="0" smtClean="0"/>
              <a:t>Master-Slave parallelism</a:t>
            </a:r>
          </a:p>
          <a:p>
            <a:pPr lvl="2"/>
            <a:r>
              <a:rPr lang="en-US" dirty="0" smtClean="0"/>
              <a:t>Synchronous</a:t>
            </a:r>
          </a:p>
          <a:p>
            <a:pPr lvl="2"/>
            <a:r>
              <a:rPr lang="en-US" dirty="0" smtClean="0"/>
              <a:t>Asynchronous</a:t>
            </a:r>
          </a:p>
          <a:p>
            <a:pPr lvl="1"/>
            <a:r>
              <a:rPr lang="en-US" dirty="0" smtClean="0"/>
              <a:t>Static subpopulations with migration</a:t>
            </a:r>
          </a:p>
          <a:p>
            <a:pPr lvl="1"/>
            <a:r>
              <a:rPr lang="en-US" dirty="0" smtClean="0"/>
              <a:t>Static overlapping subpopulations (without migration)</a:t>
            </a:r>
          </a:p>
          <a:p>
            <a:pPr lvl="1"/>
            <a:r>
              <a:rPr lang="en-US" dirty="0" smtClean="0"/>
              <a:t>Massively parallel genetic algorithms</a:t>
            </a:r>
          </a:p>
          <a:p>
            <a:pPr lvl="1"/>
            <a:r>
              <a:rPr lang="en-US" dirty="0" smtClean="0"/>
              <a:t>Dynamic demes</a:t>
            </a:r>
          </a:p>
          <a:p>
            <a:pPr lvl="1"/>
            <a:r>
              <a:rPr lang="en-US" dirty="0" smtClean="0"/>
              <a:t>Parallel steady-state genetic algorithms</a:t>
            </a:r>
          </a:p>
          <a:p>
            <a:pPr lvl="1"/>
            <a:r>
              <a:rPr lang="en-US" dirty="0" smtClean="0"/>
              <a:t>Parallel messy genetic algorithms</a:t>
            </a:r>
          </a:p>
          <a:p>
            <a:pPr lvl="1"/>
            <a:r>
              <a:rPr lang="en-US" dirty="0" smtClean="0"/>
              <a:t>Hybrid </a:t>
            </a:r>
            <a:r>
              <a:rPr lang="en-US" dirty="0" smtClean="0"/>
              <a:t>methods</a:t>
            </a:r>
            <a:endParaRPr lang="en-US" dirty="0" smtClean="0"/>
          </a:p>
          <a:p>
            <a:pPr lvl="1">
              <a:buNone/>
            </a:pPr>
            <a:r>
              <a:rPr lang="en-US" dirty="0" smtClean="0"/>
              <a:t>http://www.cs.rit.edu/~zxz6862/kyz/parallel_genetic_cheatsheet.pdf</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#3: Unlocking Concurrency</a:t>
            </a:r>
            <a:endParaRPr lang="en-US" dirty="0"/>
          </a:p>
        </p:txBody>
      </p:sp>
      <p:sp>
        <p:nvSpPr>
          <p:cNvPr id="3" name="Content Placeholder 2"/>
          <p:cNvSpPr>
            <a:spLocks noGrp="1"/>
          </p:cNvSpPr>
          <p:nvPr>
            <p:ph sz="quarter" idx="1"/>
          </p:nvPr>
        </p:nvSpPr>
        <p:spPr/>
        <p:txBody>
          <a:bodyPr/>
          <a:lstStyle/>
          <a:p>
            <a:pPr>
              <a:buNone/>
            </a:pPr>
            <a:r>
              <a:rPr lang="en-US" i="1" dirty="0" smtClean="0"/>
              <a:t>By </a:t>
            </a:r>
            <a:r>
              <a:rPr lang="en-US" i="1" dirty="0" err="1" smtClean="0"/>
              <a:t>Tabatabai</a:t>
            </a:r>
            <a:r>
              <a:rPr lang="en-US" i="1" dirty="0" smtClean="0"/>
              <a:t>, </a:t>
            </a:r>
            <a:r>
              <a:rPr lang="en-US" i="1" dirty="0" err="1" smtClean="0"/>
              <a:t>Kozyrakis</a:t>
            </a:r>
            <a:r>
              <a:rPr lang="en-US" i="1" dirty="0" smtClean="0"/>
              <a:t> and </a:t>
            </a:r>
            <a:r>
              <a:rPr lang="en-US" i="1" dirty="0" err="1" smtClean="0"/>
              <a:t>Saha</a:t>
            </a:r>
            <a:r>
              <a:rPr lang="en-US" i="1" dirty="0" smtClean="0"/>
              <a:t>, published in ACM Journal in 2007</a:t>
            </a:r>
          </a:p>
          <a:p>
            <a:r>
              <a:rPr lang="en-US" dirty="0" smtClean="0"/>
              <a:t>Introduce a new concept for parallel programming</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Way of Synchronization</a:t>
            </a:r>
            <a:endParaRPr lang="en-US" dirty="0"/>
          </a:p>
        </p:txBody>
      </p:sp>
      <p:sp>
        <p:nvSpPr>
          <p:cNvPr id="3" name="Content Placeholder 2"/>
          <p:cNvSpPr>
            <a:spLocks noGrp="1"/>
          </p:cNvSpPr>
          <p:nvPr>
            <p:ph sz="quarter" idx="1"/>
          </p:nvPr>
        </p:nvSpPr>
        <p:spPr>
          <a:xfrm>
            <a:off x="457200" y="1600200"/>
            <a:ext cx="7467600" cy="5029200"/>
          </a:xfrm>
        </p:spPr>
        <p:txBody>
          <a:bodyPr>
            <a:normAutofit/>
          </a:bodyPr>
          <a:lstStyle/>
          <a:p>
            <a:r>
              <a:rPr lang="en-US" dirty="0" smtClean="0"/>
              <a:t>The traditional way is to use lock for synchronization.</a:t>
            </a:r>
          </a:p>
          <a:p>
            <a:pPr lvl="1"/>
            <a:r>
              <a:rPr lang="en-US" dirty="0" smtClean="0"/>
              <a:t>For example in JAVA, programmer use “synchronize” key word to write exclusive block.</a:t>
            </a:r>
          </a:p>
          <a:p>
            <a:r>
              <a:rPr lang="en-US" dirty="0" smtClean="0"/>
              <a:t>Pitfall:</a:t>
            </a:r>
          </a:p>
          <a:p>
            <a:pPr lvl="1"/>
            <a:r>
              <a:rPr lang="en-US" dirty="0" smtClean="0"/>
              <a:t>Simplistic coarse-grained locking does not scale well</a:t>
            </a:r>
          </a:p>
          <a:p>
            <a:pPr lvl="1"/>
            <a:r>
              <a:rPr lang="en-US" dirty="0" smtClean="0"/>
              <a:t>Sophisticated fine-grained locking introduces the risk of deadlocks and data races.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1221</TotalTime>
  <Words>3223</Words>
  <Application>Microsoft Office PowerPoint</Application>
  <PresentationFormat>On-screen Show (4:3)</PresentationFormat>
  <Paragraphs>276</Paragraphs>
  <Slides>19</Slides>
  <Notes>16</Notes>
  <HiddenSlides>0</HiddenSlides>
  <MMClips>0</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Oriel</vt:lpstr>
      <vt:lpstr>Final Exam Scheduler</vt:lpstr>
      <vt:lpstr>Final Exam Scheduling Problem</vt:lpstr>
      <vt:lpstr>Paper #1: Stochastic Search Algorithms for Exam Scheduling </vt:lpstr>
      <vt:lpstr>Problem Modeling </vt:lpstr>
      <vt:lpstr>Simulated Annealing Algorithm </vt:lpstr>
      <vt:lpstr>Genetic Algorithm </vt:lpstr>
      <vt:lpstr>Paper #2: Parallel Genetic Algorithm Taxonomy </vt:lpstr>
      <vt:lpstr>Paper #3: Unlocking Concurrency</vt:lpstr>
      <vt:lpstr>Traditional Way of Synchronization</vt:lpstr>
      <vt:lpstr>Transactional Memory Management</vt:lpstr>
      <vt:lpstr>Slide 11</vt:lpstr>
      <vt:lpstr>Comparison with Synchronization</vt:lpstr>
      <vt:lpstr>Data Versioning and Conflict Detection</vt:lpstr>
      <vt:lpstr>Final Exam Scheduler</vt:lpstr>
      <vt:lpstr>Brute-Force Sequential Approach</vt:lpstr>
      <vt:lpstr>Brute-Force Generator</vt:lpstr>
      <vt:lpstr>Brute-Force Parallel Approach (Cluster)</vt:lpstr>
      <vt:lpstr>Other Thoughts</vt:lpstr>
      <vt:lpstr>Thank You for Listening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 Scheduler</dc:title>
  <dc:creator>Ziyan</dc:creator>
  <cp:lastModifiedBy>Ziyan</cp:lastModifiedBy>
  <cp:revision>77</cp:revision>
  <dcterms:created xsi:type="dcterms:W3CDTF">2009-01-15T20:29:46Z</dcterms:created>
  <dcterms:modified xsi:type="dcterms:W3CDTF">2009-01-15T21:13:23Z</dcterms:modified>
</cp:coreProperties>
</file>