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343" r:id="rId2"/>
    <p:sldId id="351" r:id="rId3"/>
    <p:sldId id="352" r:id="rId4"/>
    <p:sldId id="385" r:id="rId5"/>
    <p:sldId id="386" r:id="rId6"/>
    <p:sldId id="360" r:id="rId7"/>
    <p:sldId id="362" r:id="rId8"/>
    <p:sldId id="363" r:id="rId9"/>
    <p:sldId id="364" r:id="rId10"/>
    <p:sldId id="367" r:id="rId11"/>
    <p:sldId id="369" r:id="rId12"/>
    <p:sldId id="365" r:id="rId13"/>
    <p:sldId id="366" r:id="rId14"/>
    <p:sldId id="368" r:id="rId15"/>
    <p:sldId id="370" r:id="rId16"/>
    <p:sldId id="371" r:id="rId17"/>
    <p:sldId id="372" r:id="rId18"/>
    <p:sldId id="373" r:id="rId19"/>
    <p:sldId id="374" r:id="rId20"/>
    <p:sldId id="375" r:id="rId21"/>
    <p:sldId id="376" r:id="rId22"/>
    <p:sldId id="377" r:id="rId23"/>
    <p:sldId id="378" r:id="rId24"/>
    <p:sldId id="379" r:id="rId25"/>
    <p:sldId id="380" r:id="rId26"/>
    <p:sldId id="381" r:id="rId27"/>
    <p:sldId id="382" r:id="rId28"/>
    <p:sldId id="383" r:id="rId29"/>
    <p:sldId id="384" r:id="rId30"/>
    <p:sldId id="353" r:id="rId31"/>
    <p:sldId id="354" r:id="rId32"/>
    <p:sldId id="355" r:id="rId33"/>
    <p:sldId id="357" r:id="rId34"/>
    <p:sldId id="358" r:id="rId35"/>
    <p:sldId id="359" r:id="rId36"/>
    <p:sldId id="361" r:id="rId37"/>
    <p:sldId id="387" r:id="rId38"/>
    <p:sldId id="388" r:id="rId39"/>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BD1D"/>
    <a:srgbClr val="99D420"/>
    <a:srgbClr val="003D7D"/>
    <a:srgbClr val="256ABD"/>
    <a:srgbClr val="C09B12"/>
    <a:srgbClr val="BE9912"/>
    <a:srgbClr val="D2A914"/>
    <a:srgbClr val="A88710"/>
    <a:srgbClr val="D7AD14"/>
    <a:srgbClr val="C2A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4671" autoAdjust="0"/>
  </p:normalViewPr>
  <p:slideViewPr>
    <p:cSldViewPr>
      <p:cViewPr>
        <p:scale>
          <a:sx n="77" d="100"/>
          <a:sy n="77" d="100"/>
        </p:scale>
        <p:origin x="-1176"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34BBC5-4FE7-460B-BBA6-4427373ECA52}" type="datetimeFigureOut">
              <a:rPr lang="en-GB" smtClean="0"/>
              <a:pPr/>
              <a:t>09/03/2012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A03776-91D1-425A-BBB8-C6D3BD11D6A6}" type="slidenum">
              <a:rPr lang="en-GB" smtClean="0"/>
              <a:pPr/>
              <a:t>‹#›</a:t>
            </a:fld>
            <a:endParaRPr lang="en-GB"/>
          </a:p>
        </p:txBody>
      </p:sp>
    </p:spTree>
    <p:extLst>
      <p:ext uri="{BB962C8B-B14F-4D97-AF65-F5344CB8AC3E}">
        <p14:creationId xmlns:p14="http://schemas.microsoft.com/office/powerpoint/2010/main" val="42828881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AC8E81-228A-46BF-AB2B-7C73EC82B07E}" type="datetimeFigureOut">
              <a:rPr lang="en-GB" smtClean="0"/>
              <a:pPr/>
              <a:t>09/03/2012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5354B4-52DD-412B-9D42-60F2604497A6}" type="slidenum">
              <a:rPr lang="en-GB" smtClean="0"/>
              <a:pPr/>
              <a:t>‹#›</a:t>
            </a:fld>
            <a:endParaRPr lang="en-GB"/>
          </a:p>
        </p:txBody>
      </p:sp>
    </p:spTree>
    <p:extLst>
      <p:ext uri="{BB962C8B-B14F-4D97-AF65-F5344CB8AC3E}">
        <p14:creationId xmlns:p14="http://schemas.microsoft.com/office/powerpoint/2010/main" val="9690266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2</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13</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14</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15</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16</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17</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18</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19</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20</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3</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21</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22</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23</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24</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25</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26</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27</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05354B4-52DD-412B-9D42-60F2604497A6}" type="slidenum">
              <a:rPr lang="en-GB" smtClean="0"/>
              <a:pPr/>
              <a:t>28</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29</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30</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4</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31</a:t>
            </a:fld>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32</a:t>
            </a:fld>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33</a:t>
            </a:fld>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34</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35</a:t>
            </a:fld>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36</a:t>
            </a:fld>
            <a:endParaRPr lang="en-GB"/>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37</a:t>
            </a:fld>
            <a:endParaRPr lang="en-GB"/>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005354B4-52DD-412B-9D42-60F2604497A6}" type="slidenum">
              <a:rPr lang="en-GB" smtClean="0"/>
              <a:pPr/>
              <a:t>38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005354B4-52DD-412B-9D42-60F2604497A6}"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surrey powerpoint2"/>
          <p:cNvPicPr>
            <a:picLocks noChangeArrowheads="1"/>
          </p:cNvPicPr>
          <p:nvPr/>
        </p:nvPicPr>
        <p:blipFill>
          <a:blip r:embed="rId13" cstate="print"/>
          <a:srcRect l="66835" t="88174" r="1961" b="189"/>
          <a:stretch>
            <a:fillRect/>
          </a:stretch>
        </p:blipFill>
        <p:spPr bwMode="auto">
          <a:xfrm>
            <a:off x="6227763" y="6092825"/>
            <a:ext cx="2916237" cy="765175"/>
          </a:xfrm>
          <a:prstGeom prst="rect">
            <a:avLst/>
          </a:prstGeom>
          <a:noFill/>
        </p:spPr>
      </p:pic>
      <p:pic>
        <p:nvPicPr>
          <p:cNvPr id="1032" name="Picture 8" descr="surrey powerpoint2"/>
          <p:cNvPicPr>
            <a:picLocks noChangeArrowheads="1"/>
          </p:cNvPicPr>
          <p:nvPr/>
        </p:nvPicPr>
        <p:blipFill>
          <a:blip r:embed="rId14" cstate="print"/>
          <a:srcRect l="69194" t="757" r="1292" b="80270"/>
          <a:stretch>
            <a:fillRect/>
          </a:stretch>
        </p:blipFill>
        <p:spPr bwMode="auto">
          <a:xfrm>
            <a:off x="6443663" y="0"/>
            <a:ext cx="2700337" cy="1223963"/>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www.nsnam.org/docs/release/3.13/doxygen/group___attribute_list.html"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www.nsnam.org/docs/release/3.13/doxygen/group___trace_source_list.html" TargetMode="Externa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www.nsnam.org/" TargetMode="External"/><Relationship Id="rId7" Type="http://schemas.openxmlformats.org/officeDocument/2006/relationships/hyperlink" Target="mailto:ns-3-users@googlegroups.com"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groups.google.com/group/ns-3-users" TargetMode="External"/><Relationship Id="rId5" Type="http://schemas.openxmlformats.org/officeDocument/2006/relationships/hyperlink" Target="http://code.nsnam.org/" TargetMode="External"/><Relationship Id="rId4" Type="http://schemas.openxmlformats.org/officeDocument/2006/relationships/hyperlink" Target="http://www.nsnam.org/wiki/" TargetMode="External"/><Relationship Id="rId9"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hyperlink" Target="http://info.ee.surrey.ac.uk/Personal/K.Katsaros/ns-3-workshop-survey.html" TargetMode="External"/><Relationship Id="rId7"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info.ee.surrey.ac.uk/Personal/K.Katsaros/ns-3-workshop-part2.html" TargetMode="External"/><Relationship Id="rId4" Type="http://schemas.openxmlformats.org/officeDocument/2006/relationships/hyperlink" Target="http://info.ee.surrey.ac.uk/Personal/K.Katsaros/ns-3-workshop-part1.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nsnam.org/wiki/index.php/Installa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www.nsnam.org/docs/release/3.13/models/ns-3-model-library.pdf"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csr logo.png"/>
          <p:cNvPicPr>
            <a:picLocks noChangeAspect="1"/>
          </p:cNvPicPr>
          <p:nvPr/>
        </p:nvPicPr>
        <p:blipFill>
          <a:blip r:embed="rId2" cstate="print"/>
          <a:stretch>
            <a:fillRect/>
          </a:stretch>
        </p:blipFill>
        <p:spPr>
          <a:xfrm>
            <a:off x="0" y="4460842"/>
            <a:ext cx="3851920" cy="2397158"/>
          </a:xfrm>
          <a:prstGeom prst="rect">
            <a:avLst/>
          </a:prstGeom>
        </p:spPr>
      </p:pic>
      <p:sp>
        <p:nvSpPr>
          <p:cNvPr id="7" name="Title 6"/>
          <p:cNvSpPr>
            <a:spLocks noGrp="1"/>
          </p:cNvSpPr>
          <p:nvPr>
            <p:ph type="ctrTitle"/>
          </p:nvPr>
        </p:nvSpPr>
        <p:spPr>
          <a:xfrm>
            <a:off x="683568" y="1844824"/>
            <a:ext cx="7772400" cy="1728192"/>
          </a:xfrm>
        </p:spPr>
        <p:txBody>
          <a:bodyPr/>
          <a:lstStyle/>
          <a:p>
            <a:r>
              <a:rPr lang="en-US" b="1" dirty="0" smtClean="0">
                <a:solidFill>
                  <a:srgbClr val="88BD1D"/>
                </a:solidFill>
              </a:rPr>
              <a:t>Introduction to NS-3</a:t>
            </a:r>
            <a:br>
              <a:rPr lang="en-US" b="1" dirty="0" smtClean="0">
                <a:solidFill>
                  <a:srgbClr val="88BD1D"/>
                </a:solidFill>
              </a:rPr>
            </a:br>
            <a:r>
              <a:rPr lang="en-US" b="1" dirty="0" smtClean="0">
                <a:solidFill>
                  <a:srgbClr val="88BD1D"/>
                </a:solidFill>
              </a:rPr>
              <a:t>Part - 1</a:t>
            </a:r>
            <a:endParaRPr lang="en-GB" b="1" dirty="0">
              <a:solidFill>
                <a:srgbClr val="88BD1D"/>
              </a:solidFill>
            </a:endParaRPr>
          </a:p>
        </p:txBody>
      </p:sp>
      <p:sp>
        <p:nvSpPr>
          <p:cNvPr id="8" name="Subtitle 7"/>
          <p:cNvSpPr>
            <a:spLocks noGrp="1"/>
          </p:cNvSpPr>
          <p:nvPr>
            <p:ph type="subTitle" idx="1"/>
          </p:nvPr>
        </p:nvSpPr>
        <p:spPr>
          <a:xfrm>
            <a:off x="1331640" y="3620616"/>
            <a:ext cx="6400800" cy="1752600"/>
          </a:xfrm>
        </p:spPr>
        <p:txBody>
          <a:bodyPr/>
          <a:lstStyle/>
          <a:p>
            <a:r>
              <a:rPr lang="en-GB" dirty="0" smtClean="0"/>
              <a:t>Katsaros Konstantinos </a:t>
            </a:r>
          </a:p>
          <a:p>
            <a:r>
              <a:rPr lang="en-GB" dirty="0" smtClean="0"/>
              <a:t>PhD Student</a:t>
            </a:r>
            <a:endParaRPr lang="en-GB" dirty="0"/>
          </a:p>
        </p:txBody>
      </p:sp>
      <p:sp>
        <p:nvSpPr>
          <p:cNvPr id="2" name="TextBox 1"/>
          <p:cNvSpPr txBox="1"/>
          <p:nvPr/>
        </p:nvSpPr>
        <p:spPr>
          <a:xfrm>
            <a:off x="5652120" y="5373216"/>
            <a:ext cx="3168352" cy="646331"/>
          </a:xfrm>
          <a:prstGeom prst="rect">
            <a:avLst/>
          </a:prstGeom>
          <a:noFill/>
        </p:spPr>
        <p:txBody>
          <a:bodyPr wrap="square" rtlCol="0">
            <a:spAutoFit/>
          </a:bodyPr>
          <a:lstStyle/>
          <a:p>
            <a:pPr algn="r"/>
            <a:r>
              <a:rPr lang="en-US" dirty="0" smtClean="0"/>
              <a:t>PGSDP Workshop on NS-3</a:t>
            </a:r>
          </a:p>
          <a:p>
            <a:pPr algn="r"/>
            <a:r>
              <a:rPr lang="en-US" dirty="0" smtClean="0"/>
              <a:t>26 March 2012</a:t>
            </a:r>
            <a:endParaRPr lang="en-GB"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54" y="0"/>
            <a:ext cx="2973770" cy="170080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Example - conceptual</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10</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pic>
        <p:nvPicPr>
          <p:cNvPr id="2" name="Content Placeholder 1"/>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57200" y="1235051"/>
            <a:ext cx="8229600" cy="4449810"/>
          </a:xfrm>
        </p:spPr>
      </p:pic>
    </p:spTree>
    <p:extLst>
      <p:ext uri="{BB962C8B-B14F-4D97-AF65-F5344CB8AC3E}">
        <p14:creationId xmlns:p14="http://schemas.microsoft.com/office/powerpoint/2010/main" val="8493833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544616" cy="634082"/>
          </a:xfrm>
        </p:spPr>
        <p:txBody>
          <a:bodyPr>
            <a:normAutofit/>
          </a:bodyPr>
          <a:lstStyle/>
          <a:p>
            <a:r>
              <a:rPr lang="en-US" sz="2800" b="1" dirty="0" smtClean="0">
                <a:solidFill>
                  <a:srgbClr val="88BD1D"/>
                </a:solidFill>
              </a:rPr>
              <a:t>Example – ns3 implemented</a:t>
            </a:r>
            <a:endParaRPr lang="en-GB" sz="2800" b="1" dirty="0">
              <a:solidFill>
                <a:srgbClr val="88BD1D"/>
              </a:solidFill>
            </a:endParaRPr>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21104" y="1125538"/>
            <a:ext cx="3310792" cy="4525962"/>
          </a:xfrm>
        </p:spPr>
      </p:pic>
      <p:pic>
        <p:nvPicPr>
          <p:cNvPr id="8" name="Content Placeholder 7"/>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5092145" y="1135063"/>
            <a:ext cx="3150710" cy="4525962"/>
          </a:xfrm>
        </p:spPr>
      </p:pic>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5"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11</a:t>
              </a:fld>
              <a:endParaRPr lang="en-GB" dirty="0"/>
            </a:p>
          </p:txBody>
        </p:sp>
      </p:gr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10" name="TextBox 9"/>
          <p:cNvSpPr txBox="1"/>
          <p:nvPr/>
        </p:nvSpPr>
        <p:spPr>
          <a:xfrm>
            <a:off x="16601" y="3140968"/>
            <a:ext cx="882991" cy="369332"/>
          </a:xfrm>
          <a:prstGeom prst="rect">
            <a:avLst/>
          </a:prstGeom>
          <a:noFill/>
        </p:spPr>
        <p:txBody>
          <a:bodyPr wrap="square" rtlCol="0">
            <a:spAutoFit/>
          </a:bodyPr>
          <a:lstStyle/>
          <a:p>
            <a:r>
              <a:rPr lang="en-GB"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Node</a:t>
            </a:r>
            <a:endParaRPr lang="en-GB"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16" name="Rounded Rectangle 15"/>
          <p:cNvSpPr/>
          <p:nvPr/>
        </p:nvSpPr>
        <p:spPr>
          <a:xfrm>
            <a:off x="755576" y="908720"/>
            <a:ext cx="3456384" cy="4896544"/>
          </a:xfrm>
          <a:prstGeom prst="roundRect">
            <a:avLst/>
          </a:prstGeom>
          <a:noFill/>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p:cNvSpPr/>
          <p:nvPr/>
        </p:nvSpPr>
        <p:spPr>
          <a:xfrm>
            <a:off x="899592" y="1556792"/>
            <a:ext cx="3240360" cy="3384376"/>
          </a:xfrm>
          <a:prstGeom prst="roundRect">
            <a:avLst/>
          </a:prstGeom>
          <a:noFill/>
          <a:ln>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
        <p:nvSpPr>
          <p:cNvPr id="18" name="TextBox 17"/>
          <p:cNvSpPr txBox="1"/>
          <p:nvPr/>
        </p:nvSpPr>
        <p:spPr>
          <a:xfrm>
            <a:off x="2987824" y="2924944"/>
            <a:ext cx="1152128" cy="646331"/>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GB"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Protocol Stack</a:t>
            </a:r>
            <a:endParaRPr lang="en-GB"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7695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heel(1)">
                                      <p:cBhvr>
                                        <p:cTn id="17" dur="2000"/>
                                        <p:tgtEl>
                                          <p:spTgt spid="17"/>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animBg="1"/>
      <p:bldP spid="17"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Example Script - 1</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12</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4" name="Content Placeholder 3"/>
          <p:cNvSpPr>
            <a:spLocks noGrp="1"/>
          </p:cNvSpPr>
          <p:nvPr>
            <p:ph idx="1"/>
          </p:nvPr>
        </p:nvSpPr>
        <p:spPr>
          <a:xfrm>
            <a:off x="457200" y="1196752"/>
            <a:ext cx="8229600" cy="4525963"/>
          </a:xfrm>
        </p:spPr>
        <p:txBody>
          <a:bodyPr>
            <a:normAutofit fontScale="92500"/>
          </a:bodyPr>
          <a:lstStyle/>
          <a:p>
            <a:pPr marL="0" indent="0">
              <a:buNone/>
            </a:pPr>
            <a:r>
              <a:rPr lang="en-GB" sz="1000" dirty="0">
                <a:latin typeface="Courier New" pitchFamily="49" charset="0"/>
                <a:cs typeface="Courier New" pitchFamily="49" charset="0"/>
              </a:rPr>
              <a:t>/* -*- </a:t>
            </a:r>
            <a:r>
              <a:rPr lang="en-GB" sz="1000" dirty="0" err="1">
                <a:latin typeface="Courier New" pitchFamily="49" charset="0"/>
                <a:cs typeface="Courier New" pitchFamily="49" charset="0"/>
              </a:rPr>
              <a:t>Mode:C</a:t>
            </a: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c-file-style:"gnu</a:t>
            </a: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indent-tabs-mode:nil</a:t>
            </a:r>
            <a:r>
              <a:rPr lang="en-GB" sz="1000" dirty="0">
                <a:latin typeface="Courier New" pitchFamily="49" charset="0"/>
                <a:cs typeface="Courier New" pitchFamily="49" charset="0"/>
              </a:rPr>
              <a:t>; -*- </a:t>
            </a:r>
            <a:r>
              <a:rPr lang="en-GB" sz="1000" dirty="0" smtClean="0">
                <a:latin typeface="Courier New" pitchFamily="49" charset="0"/>
                <a:cs typeface="Courier New" pitchFamily="49" charset="0"/>
              </a:rPr>
              <a:t>*/</a:t>
            </a:r>
          </a:p>
          <a:p>
            <a:pPr marL="0" indent="0">
              <a:buNone/>
            </a:pPr>
            <a:r>
              <a:rPr lang="en-GB" sz="1000" dirty="0" smtClean="0">
                <a:latin typeface="Courier New" pitchFamily="49" charset="0"/>
                <a:cs typeface="Courier New" pitchFamily="49" charset="0"/>
              </a:rPr>
              <a:t>// GPLv2 Licence …</a:t>
            </a:r>
            <a:endParaRPr lang="en-GB" sz="1000" dirty="0">
              <a:latin typeface="Courier New" pitchFamily="49" charset="0"/>
              <a:cs typeface="Courier New" pitchFamily="49" charset="0"/>
            </a:endParaRPr>
          </a:p>
          <a:p>
            <a:pPr marL="0" indent="0">
              <a:buNone/>
            </a:pPr>
            <a:endParaRPr lang="en-GB" sz="1000" dirty="0" smtClean="0">
              <a:latin typeface="Courier New" pitchFamily="49" charset="0"/>
              <a:cs typeface="Courier New" pitchFamily="49" charset="0"/>
            </a:endParaRPr>
          </a:p>
          <a:p>
            <a:pPr marL="0" indent="0">
              <a:buNone/>
            </a:pPr>
            <a:r>
              <a:rPr lang="en-GB" sz="1000" dirty="0" smtClean="0">
                <a:latin typeface="Courier New" pitchFamily="49" charset="0"/>
                <a:cs typeface="Courier New" pitchFamily="49" charset="0"/>
              </a:rPr>
              <a:t>#</a:t>
            </a:r>
            <a:r>
              <a:rPr lang="en-GB" sz="1000" dirty="0">
                <a:latin typeface="Courier New" pitchFamily="49" charset="0"/>
                <a:cs typeface="Courier New" pitchFamily="49" charset="0"/>
              </a:rPr>
              <a:t>include "ns3/core-</a:t>
            </a:r>
            <a:r>
              <a:rPr lang="en-GB" sz="1000" dirty="0" err="1">
                <a:latin typeface="Courier New" pitchFamily="49" charset="0"/>
                <a:cs typeface="Courier New" pitchFamily="49" charset="0"/>
              </a:rPr>
              <a:t>module.h</a:t>
            </a:r>
            <a:r>
              <a:rPr lang="en-GB" sz="1000" dirty="0">
                <a:latin typeface="Courier New" pitchFamily="49" charset="0"/>
                <a:cs typeface="Courier New" pitchFamily="49" charset="0"/>
              </a:rPr>
              <a:t>"</a:t>
            </a:r>
          </a:p>
          <a:p>
            <a:pPr marL="0" indent="0">
              <a:buNone/>
            </a:pPr>
            <a:r>
              <a:rPr lang="en-GB" sz="1000" dirty="0">
                <a:latin typeface="Courier New" pitchFamily="49" charset="0"/>
                <a:cs typeface="Courier New" pitchFamily="49" charset="0"/>
              </a:rPr>
              <a:t>#include "ns3/network-</a:t>
            </a:r>
            <a:r>
              <a:rPr lang="en-GB" sz="1000" dirty="0" err="1">
                <a:latin typeface="Courier New" pitchFamily="49" charset="0"/>
                <a:cs typeface="Courier New" pitchFamily="49" charset="0"/>
              </a:rPr>
              <a:t>module.h</a:t>
            </a:r>
            <a:r>
              <a:rPr lang="en-GB" sz="1000" dirty="0">
                <a:latin typeface="Courier New" pitchFamily="49" charset="0"/>
                <a:cs typeface="Courier New" pitchFamily="49" charset="0"/>
              </a:rPr>
              <a:t>"</a:t>
            </a:r>
          </a:p>
          <a:p>
            <a:pPr marL="0" indent="0">
              <a:buNone/>
            </a:pPr>
            <a:r>
              <a:rPr lang="en-GB" sz="1000" dirty="0">
                <a:latin typeface="Courier New" pitchFamily="49" charset="0"/>
                <a:cs typeface="Courier New" pitchFamily="49" charset="0"/>
              </a:rPr>
              <a:t>#include "ns3/internet-</a:t>
            </a:r>
            <a:r>
              <a:rPr lang="en-GB" sz="1000" dirty="0" err="1">
                <a:latin typeface="Courier New" pitchFamily="49" charset="0"/>
                <a:cs typeface="Courier New" pitchFamily="49" charset="0"/>
              </a:rPr>
              <a:t>module.h</a:t>
            </a:r>
            <a:r>
              <a:rPr lang="en-GB" sz="1000" dirty="0">
                <a:latin typeface="Courier New" pitchFamily="49" charset="0"/>
                <a:cs typeface="Courier New" pitchFamily="49" charset="0"/>
              </a:rPr>
              <a:t>"</a:t>
            </a:r>
          </a:p>
          <a:p>
            <a:pPr marL="0" indent="0">
              <a:buNone/>
            </a:pPr>
            <a:r>
              <a:rPr lang="en-GB" sz="1000" dirty="0">
                <a:latin typeface="Courier New" pitchFamily="49" charset="0"/>
                <a:cs typeface="Courier New" pitchFamily="49" charset="0"/>
              </a:rPr>
              <a:t>#include "ns3/point-to-point-</a:t>
            </a:r>
            <a:r>
              <a:rPr lang="en-GB" sz="1000" dirty="0" err="1">
                <a:latin typeface="Courier New" pitchFamily="49" charset="0"/>
                <a:cs typeface="Courier New" pitchFamily="49" charset="0"/>
              </a:rPr>
              <a:t>module.h</a:t>
            </a:r>
            <a:r>
              <a:rPr lang="en-GB" sz="1000" dirty="0">
                <a:latin typeface="Courier New" pitchFamily="49" charset="0"/>
                <a:cs typeface="Courier New" pitchFamily="49" charset="0"/>
              </a:rPr>
              <a:t>"</a:t>
            </a:r>
          </a:p>
          <a:p>
            <a:pPr marL="0" indent="0">
              <a:buNone/>
            </a:pPr>
            <a:r>
              <a:rPr lang="en-GB" sz="1000" dirty="0">
                <a:latin typeface="Courier New" pitchFamily="49" charset="0"/>
                <a:cs typeface="Courier New" pitchFamily="49" charset="0"/>
              </a:rPr>
              <a:t>#include "</a:t>
            </a:r>
            <a:r>
              <a:rPr lang="en-GB" sz="1000" dirty="0" smtClean="0">
                <a:latin typeface="Courier New" pitchFamily="49" charset="0"/>
                <a:cs typeface="Courier New" pitchFamily="49" charset="0"/>
              </a:rPr>
              <a:t>ns3/applications-</a:t>
            </a:r>
            <a:r>
              <a:rPr lang="en-GB" sz="1000" dirty="0" err="1" smtClean="0">
                <a:latin typeface="Courier New" pitchFamily="49" charset="0"/>
                <a:cs typeface="Courier New" pitchFamily="49" charset="0"/>
              </a:rPr>
              <a:t>module.h</a:t>
            </a:r>
            <a:r>
              <a:rPr lang="en-GB" sz="1000" dirty="0" smtClean="0">
                <a:latin typeface="Courier New" pitchFamily="49" charset="0"/>
                <a:cs typeface="Courier New" pitchFamily="49" charset="0"/>
              </a:rPr>
              <a:t>"</a:t>
            </a:r>
          </a:p>
          <a:p>
            <a:pPr marL="0" indent="0">
              <a:buNone/>
            </a:pPr>
            <a:endParaRPr lang="en-GB" sz="1000" dirty="0" smtClean="0">
              <a:latin typeface="Courier New" pitchFamily="49" charset="0"/>
              <a:cs typeface="Courier New" pitchFamily="49" charset="0"/>
            </a:endParaRPr>
          </a:p>
          <a:p>
            <a:pPr marL="0" indent="0">
              <a:buNone/>
            </a:pPr>
            <a:r>
              <a:rPr lang="en-GB" sz="1000" dirty="0" smtClean="0">
                <a:latin typeface="Courier New" pitchFamily="49" charset="0"/>
                <a:cs typeface="Courier New" pitchFamily="49" charset="0"/>
              </a:rPr>
              <a:t>using </a:t>
            </a:r>
            <a:r>
              <a:rPr lang="en-GB" sz="1000" dirty="0">
                <a:latin typeface="Courier New" pitchFamily="49" charset="0"/>
                <a:cs typeface="Courier New" pitchFamily="49" charset="0"/>
              </a:rPr>
              <a:t>namespace ns3;</a:t>
            </a:r>
          </a:p>
          <a:p>
            <a:pPr marL="0" indent="0">
              <a:buNone/>
            </a:pPr>
            <a:endParaRPr lang="en-GB" sz="1000" dirty="0">
              <a:latin typeface="Courier New" pitchFamily="49" charset="0"/>
              <a:cs typeface="Courier New" pitchFamily="49" charset="0"/>
            </a:endParaRPr>
          </a:p>
          <a:p>
            <a:pPr marL="0" indent="0">
              <a:buNone/>
            </a:pPr>
            <a:r>
              <a:rPr lang="en-GB" sz="1000" dirty="0">
                <a:latin typeface="Courier New" pitchFamily="49" charset="0"/>
                <a:cs typeface="Courier New" pitchFamily="49" charset="0"/>
              </a:rPr>
              <a:t>NS_LOG_COMPONENT_DEFINE ("</a:t>
            </a:r>
            <a:r>
              <a:rPr lang="en-GB" sz="1000" dirty="0" err="1">
                <a:latin typeface="Courier New" pitchFamily="49" charset="0"/>
                <a:cs typeface="Courier New" pitchFamily="49" charset="0"/>
              </a:rPr>
              <a:t>FirstScriptExample</a:t>
            </a:r>
            <a:r>
              <a:rPr lang="en-GB" sz="1000" dirty="0">
                <a:latin typeface="Courier New" pitchFamily="49" charset="0"/>
                <a:cs typeface="Courier New" pitchFamily="49" charset="0"/>
              </a:rPr>
              <a:t>");</a:t>
            </a:r>
          </a:p>
          <a:p>
            <a:pPr marL="0" indent="0">
              <a:buNone/>
            </a:pPr>
            <a:endParaRPr lang="en-GB" sz="1000" dirty="0">
              <a:latin typeface="Courier New" pitchFamily="49" charset="0"/>
              <a:cs typeface="Courier New" pitchFamily="49" charset="0"/>
            </a:endParaRPr>
          </a:p>
          <a:p>
            <a:pPr marL="0" indent="0">
              <a:buNone/>
            </a:pPr>
            <a:r>
              <a:rPr lang="en-GB" sz="1000" dirty="0" err="1" smtClean="0">
                <a:latin typeface="Courier New" pitchFamily="49" charset="0"/>
                <a:cs typeface="Courier New" pitchFamily="49" charset="0"/>
              </a:rPr>
              <a:t>int</a:t>
            </a:r>
            <a:r>
              <a:rPr lang="en-GB" sz="1000" dirty="0" smtClean="0">
                <a:latin typeface="Courier New" pitchFamily="49" charset="0"/>
                <a:cs typeface="Courier New" pitchFamily="49" charset="0"/>
              </a:rPr>
              <a:t> main </a:t>
            </a:r>
            <a:r>
              <a:rPr lang="en-GB" sz="1000" dirty="0">
                <a:latin typeface="Courier New" pitchFamily="49" charset="0"/>
                <a:cs typeface="Courier New" pitchFamily="49" charset="0"/>
              </a:rPr>
              <a:t>(</a:t>
            </a:r>
            <a:r>
              <a:rPr lang="en-GB" sz="1000" dirty="0" err="1">
                <a:latin typeface="Courier New" pitchFamily="49" charset="0"/>
                <a:cs typeface="Courier New" pitchFamily="49" charset="0"/>
              </a:rPr>
              <a:t>int</a:t>
            </a: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argc</a:t>
            </a:r>
            <a:r>
              <a:rPr lang="en-GB" sz="1000" dirty="0">
                <a:latin typeface="Courier New" pitchFamily="49" charset="0"/>
                <a:cs typeface="Courier New" pitchFamily="49" charset="0"/>
              </a:rPr>
              <a:t>, char *</a:t>
            </a:r>
            <a:r>
              <a:rPr lang="en-GB" sz="1000" dirty="0" err="1">
                <a:latin typeface="Courier New" pitchFamily="49" charset="0"/>
                <a:cs typeface="Courier New" pitchFamily="49" charset="0"/>
              </a:rPr>
              <a:t>argv</a:t>
            </a:r>
            <a:r>
              <a:rPr lang="en-GB" sz="1000" dirty="0">
                <a:latin typeface="Courier New" pitchFamily="49" charset="0"/>
                <a:cs typeface="Courier New" pitchFamily="49" charset="0"/>
              </a:rPr>
              <a:t>[])</a:t>
            </a:r>
          </a:p>
          <a:p>
            <a:pPr marL="0" indent="0">
              <a:buNone/>
            </a:pPr>
            <a:r>
              <a:rPr lang="en-GB" sz="1000" dirty="0">
                <a:latin typeface="Courier New" pitchFamily="49" charset="0"/>
                <a:cs typeface="Courier New" pitchFamily="49" charset="0"/>
              </a:rPr>
              <a:t>{</a:t>
            </a:r>
          </a:p>
          <a:p>
            <a:pPr marL="0" indent="0">
              <a:buNone/>
            </a:pP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LogComponentEnable</a:t>
            </a: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UdpEchoClientApplication</a:t>
            </a:r>
            <a:r>
              <a:rPr lang="en-GB" sz="1000" dirty="0">
                <a:latin typeface="Courier New" pitchFamily="49" charset="0"/>
                <a:cs typeface="Courier New" pitchFamily="49" charset="0"/>
              </a:rPr>
              <a:t>", LOG_LEVEL_INFO);</a:t>
            </a:r>
          </a:p>
          <a:p>
            <a:pPr marL="0" indent="0">
              <a:buNone/>
            </a:pP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LogComponentEnable</a:t>
            </a: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UdpEchoServerApplication</a:t>
            </a:r>
            <a:r>
              <a:rPr lang="en-GB" sz="1000" dirty="0">
                <a:latin typeface="Courier New" pitchFamily="49" charset="0"/>
                <a:cs typeface="Courier New" pitchFamily="49" charset="0"/>
              </a:rPr>
              <a:t>", LOG_LEVEL_INFO);</a:t>
            </a:r>
          </a:p>
          <a:p>
            <a:pPr marL="0" indent="0">
              <a:buNone/>
            </a:pPr>
            <a:endParaRPr lang="en-GB" sz="1000" dirty="0">
              <a:latin typeface="Courier New" pitchFamily="49" charset="0"/>
              <a:cs typeface="Courier New" pitchFamily="49" charset="0"/>
            </a:endParaRPr>
          </a:p>
          <a:p>
            <a:pPr marL="0" indent="0">
              <a:buNone/>
            </a:pP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NodeContainer</a:t>
            </a:r>
            <a:r>
              <a:rPr lang="en-GB" sz="1000" dirty="0">
                <a:latin typeface="Courier New" pitchFamily="49" charset="0"/>
                <a:cs typeface="Courier New" pitchFamily="49" charset="0"/>
              </a:rPr>
              <a:t> nodes;</a:t>
            </a:r>
          </a:p>
          <a:p>
            <a:pPr marL="0" indent="0">
              <a:buNone/>
            </a:pP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nodes.Create</a:t>
            </a:r>
            <a:r>
              <a:rPr lang="en-GB" sz="1000" dirty="0">
                <a:latin typeface="Courier New" pitchFamily="49" charset="0"/>
                <a:cs typeface="Courier New" pitchFamily="49" charset="0"/>
              </a:rPr>
              <a:t> (2);</a:t>
            </a:r>
          </a:p>
          <a:p>
            <a:pPr marL="0" indent="0">
              <a:buNone/>
            </a:pPr>
            <a:endParaRPr lang="en-GB" sz="1000" dirty="0">
              <a:latin typeface="Courier New" pitchFamily="49" charset="0"/>
              <a:cs typeface="Courier New" pitchFamily="49" charset="0"/>
            </a:endParaRPr>
          </a:p>
          <a:p>
            <a:pPr marL="0" indent="0">
              <a:buNone/>
            </a:pP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PointToPointHelper</a:t>
            </a: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pointToPoint</a:t>
            </a:r>
            <a:r>
              <a:rPr lang="en-GB" sz="1000" dirty="0">
                <a:latin typeface="Courier New" pitchFamily="49" charset="0"/>
                <a:cs typeface="Courier New" pitchFamily="49" charset="0"/>
              </a:rPr>
              <a:t>;</a:t>
            </a:r>
          </a:p>
          <a:p>
            <a:pPr marL="0" indent="0">
              <a:buNone/>
            </a:pP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pointToPoint.SetDeviceAttribute</a:t>
            </a: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DataRate</a:t>
            </a: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StringValue</a:t>
            </a:r>
            <a:r>
              <a:rPr lang="en-GB" sz="1000" dirty="0">
                <a:latin typeface="Courier New" pitchFamily="49" charset="0"/>
                <a:cs typeface="Courier New" pitchFamily="49" charset="0"/>
              </a:rPr>
              <a:t> ("5Mbps"));</a:t>
            </a:r>
          </a:p>
          <a:p>
            <a:pPr marL="0" indent="0">
              <a:buNone/>
            </a:pP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pointToPoint.SetChannelAttribute</a:t>
            </a:r>
            <a:r>
              <a:rPr lang="en-GB" sz="1000" dirty="0">
                <a:latin typeface="Courier New" pitchFamily="49" charset="0"/>
                <a:cs typeface="Courier New" pitchFamily="49" charset="0"/>
              </a:rPr>
              <a:t> ("Delay", </a:t>
            </a:r>
            <a:r>
              <a:rPr lang="en-GB" sz="1000" dirty="0" err="1">
                <a:latin typeface="Courier New" pitchFamily="49" charset="0"/>
                <a:cs typeface="Courier New" pitchFamily="49" charset="0"/>
              </a:rPr>
              <a:t>StringValue</a:t>
            </a:r>
            <a:r>
              <a:rPr lang="en-GB" sz="1000" dirty="0">
                <a:latin typeface="Courier New" pitchFamily="49" charset="0"/>
                <a:cs typeface="Courier New" pitchFamily="49" charset="0"/>
              </a:rPr>
              <a:t> ("2ms"));</a:t>
            </a:r>
          </a:p>
          <a:p>
            <a:pPr marL="0" indent="0">
              <a:buNone/>
            </a:pPr>
            <a:endParaRPr lang="en-GB" sz="1000" dirty="0">
              <a:latin typeface="Courier New" pitchFamily="49" charset="0"/>
              <a:cs typeface="Courier New" pitchFamily="49" charset="0"/>
            </a:endParaRPr>
          </a:p>
          <a:p>
            <a:pPr marL="0" indent="0">
              <a:buNone/>
            </a:pPr>
            <a:r>
              <a:rPr lang="en-GB" sz="1000" dirty="0">
                <a:latin typeface="Courier New" pitchFamily="49" charset="0"/>
                <a:cs typeface="Courier New" pitchFamily="49" charset="0"/>
              </a:rPr>
              <a:t>  </a:t>
            </a:r>
            <a:r>
              <a:rPr lang="en-GB" sz="1000" dirty="0" err="1">
                <a:latin typeface="Courier New" pitchFamily="49" charset="0"/>
                <a:cs typeface="Courier New" pitchFamily="49" charset="0"/>
              </a:rPr>
              <a:t>NetDeviceContainer</a:t>
            </a:r>
            <a:r>
              <a:rPr lang="en-GB" sz="1000" dirty="0">
                <a:latin typeface="Courier New" pitchFamily="49" charset="0"/>
                <a:cs typeface="Courier New" pitchFamily="49" charset="0"/>
              </a:rPr>
              <a:t> devices;</a:t>
            </a:r>
          </a:p>
          <a:p>
            <a:pPr marL="0" indent="0">
              <a:buNone/>
            </a:pPr>
            <a:r>
              <a:rPr lang="en-GB" sz="1000" dirty="0">
                <a:latin typeface="Courier New" pitchFamily="49" charset="0"/>
                <a:cs typeface="Courier New" pitchFamily="49" charset="0"/>
              </a:rPr>
              <a:t>  devices = </a:t>
            </a:r>
            <a:r>
              <a:rPr lang="en-GB" sz="1000" dirty="0" err="1">
                <a:latin typeface="Courier New" pitchFamily="49" charset="0"/>
                <a:cs typeface="Courier New" pitchFamily="49" charset="0"/>
              </a:rPr>
              <a:t>pointToPoint.Install</a:t>
            </a:r>
            <a:r>
              <a:rPr lang="en-GB" sz="1000" dirty="0">
                <a:latin typeface="Courier New" pitchFamily="49" charset="0"/>
                <a:cs typeface="Courier New" pitchFamily="49" charset="0"/>
              </a:rPr>
              <a:t> (nodes);</a:t>
            </a:r>
          </a:p>
        </p:txBody>
      </p:sp>
      <p:sp>
        <p:nvSpPr>
          <p:cNvPr id="5" name="Right Brace 4"/>
          <p:cNvSpPr/>
          <p:nvPr/>
        </p:nvSpPr>
        <p:spPr>
          <a:xfrm>
            <a:off x="3131840" y="1628800"/>
            <a:ext cx="1296144" cy="100811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7" name="TextBox 6"/>
          <p:cNvSpPr txBox="1"/>
          <p:nvPr/>
        </p:nvSpPr>
        <p:spPr>
          <a:xfrm>
            <a:off x="4572000" y="1774557"/>
            <a:ext cx="2448272" cy="646331"/>
          </a:xfrm>
          <a:prstGeom prst="rect">
            <a:avLst/>
          </a:prstGeom>
          <a:noFill/>
        </p:spPr>
        <p:txBody>
          <a:bodyPr wrap="square" rtlCol="0">
            <a:spAutoFit/>
          </a:bodyPr>
          <a:lstStyle/>
          <a:p>
            <a:r>
              <a:rPr lang="en-GB" dirty="0" smtClean="0"/>
              <a:t>include modules that will be used </a:t>
            </a:r>
            <a:endParaRPr lang="en-GB" dirty="0"/>
          </a:p>
        </p:txBody>
      </p:sp>
      <p:cxnSp>
        <p:nvCxnSpPr>
          <p:cNvPr id="10" name="Straight Arrow Connector 9"/>
          <p:cNvCxnSpPr>
            <a:endCxn id="14" idx="1"/>
          </p:cNvCxnSpPr>
          <p:nvPr/>
        </p:nvCxnSpPr>
        <p:spPr>
          <a:xfrm>
            <a:off x="2123728" y="2812286"/>
            <a:ext cx="194421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4067944" y="2627620"/>
            <a:ext cx="4932040" cy="369332"/>
          </a:xfrm>
          <a:prstGeom prst="rect">
            <a:avLst/>
          </a:prstGeom>
          <a:noFill/>
        </p:spPr>
        <p:txBody>
          <a:bodyPr wrap="square" rtlCol="0">
            <a:spAutoFit/>
          </a:bodyPr>
          <a:lstStyle/>
          <a:p>
            <a:r>
              <a:rPr lang="en-GB" dirty="0" smtClean="0"/>
              <a:t>ns-3 project namespace </a:t>
            </a:r>
            <a:endParaRPr lang="en-GB" dirty="0"/>
          </a:p>
        </p:txBody>
      </p:sp>
      <p:cxnSp>
        <p:nvCxnSpPr>
          <p:cNvPr id="16" name="Straight Arrow Connector 15"/>
          <p:cNvCxnSpPr/>
          <p:nvPr/>
        </p:nvCxnSpPr>
        <p:spPr>
          <a:xfrm>
            <a:off x="3923928" y="3131676"/>
            <a:ext cx="64807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4644008" y="2915652"/>
            <a:ext cx="4499992" cy="646331"/>
          </a:xfrm>
          <a:prstGeom prst="rect">
            <a:avLst/>
          </a:prstGeom>
          <a:noFill/>
        </p:spPr>
        <p:txBody>
          <a:bodyPr wrap="square" rtlCol="0">
            <a:spAutoFit/>
          </a:bodyPr>
          <a:lstStyle/>
          <a:p>
            <a:r>
              <a:rPr lang="en-GB" dirty="0"/>
              <a:t>enable and disable </a:t>
            </a:r>
            <a:r>
              <a:rPr lang="en-GB" dirty="0" smtClean="0"/>
              <a:t>console message logging </a:t>
            </a:r>
            <a:r>
              <a:rPr lang="en-GB" dirty="0"/>
              <a:t>by reference to the name</a:t>
            </a:r>
          </a:p>
        </p:txBody>
      </p:sp>
      <p:cxnSp>
        <p:nvCxnSpPr>
          <p:cNvPr id="22" name="Straight Arrow Connector 21"/>
          <p:cNvCxnSpPr/>
          <p:nvPr/>
        </p:nvCxnSpPr>
        <p:spPr>
          <a:xfrm flipV="1">
            <a:off x="5148064" y="3561983"/>
            <a:ext cx="1584176" cy="2990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Right Brace 23"/>
          <p:cNvSpPr/>
          <p:nvPr/>
        </p:nvSpPr>
        <p:spPr>
          <a:xfrm>
            <a:off x="4572000" y="4221088"/>
            <a:ext cx="1368152" cy="144016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5" name="TextBox 24"/>
          <p:cNvSpPr txBox="1"/>
          <p:nvPr/>
        </p:nvSpPr>
        <p:spPr>
          <a:xfrm>
            <a:off x="6012160" y="4653136"/>
            <a:ext cx="3024336" cy="369332"/>
          </a:xfrm>
          <a:prstGeom prst="rect">
            <a:avLst/>
          </a:prstGeom>
          <a:noFill/>
        </p:spPr>
        <p:txBody>
          <a:bodyPr wrap="square" rtlCol="0">
            <a:spAutoFit/>
          </a:bodyPr>
          <a:lstStyle/>
          <a:p>
            <a:r>
              <a:rPr lang="en-GB" dirty="0" smtClean="0"/>
              <a:t>Topology Configuration </a:t>
            </a:r>
            <a:endParaRPr lang="en-GB" dirty="0"/>
          </a:p>
        </p:txBody>
      </p:sp>
    </p:spTree>
    <p:extLst>
      <p:ext uri="{BB962C8B-B14F-4D97-AF65-F5344CB8AC3E}">
        <p14:creationId xmlns:p14="http://schemas.microsoft.com/office/powerpoint/2010/main" val="282055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p:cTn id="24" dur="500" fill="hold"/>
                                        <p:tgtEl>
                                          <p:spTgt spid="14"/>
                                        </p:tgtEl>
                                        <p:attrNameLst>
                                          <p:attrName>ppt_w</p:attrName>
                                        </p:attrNameLst>
                                      </p:cBhvr>
                                      <p:tavLst>
                                        <p:tav tm="0">
                                          <p:val>
                                            <p:fltVal val="0"/>
                                          </p:val>
                                        </p:tav>
                                        <p:tav tm="100000">
                                          <p:val>
                                            <p:strVal val="#ppt_w"/>
                                          </p:val>
                                        </p:tav>
                                      </p:tavLst>
                                    </p:anim>
                                    <p:anim calcmode="lin" valueType="num">
                                      <p:cBhvr>
                                        <p:cTn id="25" dur="500" fill="hold"/>
                                        <p:tgtEl>
                                          <p:spTgt spid="14"/>
                                        </p:tgtEl>
                                        <p:attrNameLst>
                                          <p:attrName>ppt_h</p:attrName>
                                        </p:attrNameLst>
                                      </p:cBhvr>
                                      <p:tavLst>
                                        <p:tav tm="0">
                                          <p:val>
                                            <p:fltVal val="0"/>
                                          </p:val>
                                        </p:tav>
                                        <p:tav tm="100000">
                                          <p:val>
                                            <p:strVal val="#ppt_h"/>
                                          </p:val>
                                        </p:tav>
                                      </p:tavLst>
                                    </p:anim>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par>
                                <p:cTn id="39" presetID="53" presetClass="entr" presetSubtype="16"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p:cTn id="41" dur="500" fill="hold"/>
                                        <p:tgtEl>
                                          <p:spTgt spid="22"/>
                                        </p:tgtEl>
                                        <p:attrNameLst>
                                          <p:attrName>ppt_w</p:attrName>
                                        </p:attrNameLst>
                                      </p:cBhvr>
                                      <p:tavLst>
                                        <p:tav tm="0">
                                          <p:val>
                                            <p:fltVal val="0"/>
                                          </p:val>
                                        </p:tav>
                                        <p:tav tm="100000">
                                          <p:val>
                                            <p:strVal val="#ppt_w"/>
                                          </p:val>
                                        </p:tav>
                                      </p:tavLst>
                                    </p:anim>
                                    <p:anim calcmode="lin" valueType="num">
                                      <p:cBhvr>
                                        <p:cTn id="42" dur="500" fill="hold"/>
                                        <p:tgtEl>
                                          <p:spTgt spid="22"/>
                                        </p:tgtEl>
                                        <p:attrNameLst>
                                          <p:attrName>ppt_h</p:attrName>
                                        </p:attrNameLst>
                                      </p:cBhvr>
                                      <p:tavLst>
                                        <p:tav tm="0">
                                          <p:val>
                                            <p:fltVal val="0"/>
                                          </p:val>
                                        </p:tav>
                                        <p:tav tm="100000">
                                          <p:val>
                                            <p:strVal val="#ppt_h"/>
                                          </p:val>
                                        </p:tav>
                                      </p:tavLst>
                                    </p:anim>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p:cTn id="48" dur="500" fill="hold"/>
                                        <p:tgtEl>
                                          <p:spTgt spid="24"/>
                                        </p:tgtEl>
                                        <p:attrNameLst>
                                          <p:attrName>ppt_w</p:attrName>
                                        </p:attrNameLst>
                                      </p:cBhvr>
                                      <p:tavLst>
                                        <p:tav tm="0">
                                          <p:val>
                                            <p:fltVal val="0"/>
                                          </p:val>
                                        </p:tav>
                                        <p:tav tm="100000">
                                          <p:val>
                                            <p:strVal val="#ppt_w"/>
                                          </p:val>
                                        </p:tav>
                                      </p:tavLst>
                                    </p:anim>
                                    <p:anim calcmode="lin" valueType="num">
                                      <p:cBhvr>
                                        <p:cTn id="49" dur="500" fill="hold"/>
                                        <p:tgtEl>
                                          <p:spTgt spid="24"/>
                                        </p:tgtEl>
                                        <p:attrNameLst>
                                          <p:attrName>ppt_h</p:attrName>
                                        </p:attrNameLst>
                                      </p:cBhvr>
                                      <p:tavLst>
                                        <p:tav tm="0">
                                          <p:val>
                                            <p:fltVal val="0"/>
                                          </p:val>
                                        </p:tav>
                                        <p:tav tm="100000">
                                          <p:val>
                                            <p:strVal val="#ppt_h"/>
                                          </p:val>
                                        </p:tav>
                                      </p:tavLst>
                                    </p:anim>
                                    <p:animEffect transition="in" filter="fade">
                                      <p:cBhvr>
                                        <p:cTn id="50" dur="500"/>
                                        <p:tgtEl>
                                          <p:spTgt spid="24"/>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4" grpId="0"/>
      <p:bldP spid="17" grpId="0"/>
      <p:bldP spid="24"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Example Script - 2</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13</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4" name="Content Placeholder 3"/>
          <p:cNvSpPr>
            <a:spLocks noGrp="1"/>
          </p:cNvSpPr>
          <p:nvPr>
            <p:ph idx="1"/>
          </p:nvPr>
        </p:nvSpPr>
        <p:spPr>
          <a:xfrm>
            <a:off x="457200" y="1196752"/>
            <a:ext cx="8229600" cy="4525963"/>
          </a:xfrm>
        </p:spPr>
        <p:txBody>
          <a:bodyPr>
            <a:normAutofit fontScale="92500" lnSpcReduction="20000"/>
          </a:bodyPr>
          <a:lstStyle/>
          <a:p>
            <a:pPr marL="0" indent="0">
              <a:buNone/>
            </a:pPr>
            <a:r>
              <a:rPr lang="en-GB" sz="1100" dirty="0"/>
              <a:t> </a:t>
            </a:r>
            <a:r>
              <a:rPr lang="en-GB" sz="1100" dirty="0" smtClean="0"/>
              <a:t>   </a:t>
            </a:r>
            <a:r>
              <a:rPr lang="en-GB" sz="1100" dirty="0" err="1" smtClean="0">
                <a:latin typeface="Courier New" pitchFamily="49" charset="0"/>
                <a:cs typeface="Courier New" pitchFamily="49" charset="0"/>
              </a:rPr>
              <a:t>InternetStackHelper</a:t>
            </a:r>
            <a:r>
              <a:rPr lang="en-GB" sz="1100" dirty="0" smtClean="0">
                <a:latin typeface="Courier New" pitchFamily="49" charset="0"/>
                <a:cs typeface="Courier New" pitchFamily="49" charset="0"/>
              </a:rPr>
              <a:t> </a:t>
            </a:r>
            <a:r>
              <a:rPr lang="en-GB" sz="1100" dirty="0">
                <a:latin typeface="Courier New" pitchFamily="49" charset="0"/>
                <a:cs typeface="Courier New" pitchFamily="49" charset="0"/>
              </a:rPr>
              <a:t>stack;</a:t>
            </a:r>
          </a:p>
          <a:p>
            <a:pPr marL="0" indent="0">
              <a:buNone/>
            </a:pP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stack.Install</a:t>
            </a:r>
            <a:r>
              <a:rPr lang="en-GB" sz="1100" dirty="0">
                <a:latin typeface="Courier New" pitchFamily="49" charset="0"/>
                <a:cs typeface="Courier New" pitchFamily="49" charset="0"/>
              </a:rPr>
              <a:t> (nodes);</a:t>
            </a:r>
          </a:p>
          <a:p>
            <a:pPr marL="0" indent="0">
              <a:buNone/>
            </a:pPr>
            <a:endParaRPr lang="en-GB" sz="1100" dirty="0">
              <a:latin typeface="Courier New" pitchFamily="49" charset="0"/>
              <a:cs typeface="Courier New" pitchFamily="49" charset="0"/>
            </a:endParaRPr>
          </a:p>
          <a:p>
            <a:pPr marL="0" indent="0">
              <a:buNone/>
            </a:pPr>
            <a:r>
              <a:rPr lang="en-GB" sz="1100" dirty="0">
                <a:latin typeface="Courier New" pitchFamily="49" charset="0"/>
                <a:cs typeface="Courier New" pitchFamily="49" charset="0"/>
              </a:rPr>
              <a:t>  Ipv4AddressHelper address;</a:t>
            </a:r>
          </a:p>
          <a:p>
            <a:pPr marL="0" indent="0">
              <a:buNone/>
            </a:pP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address.SetBase</a:t>
            </a:r>
            <a:r>
              <a:rPr lang="en-GB" sz="1100" dirty="0">
                <a:latin typeface="Courier New" pitchFamily="49" charset="0"/>
                <a:cs typeface="Courier New" pitchFamily="49" charset="0"/>
              </a:rPr>
              <a:t> ("10.1.1.0", "255.255.255.0");</a:t>
            </a:r>
          </a:p>
          <a:p>
            <a:pPr marL="0" indent="0">
              <a:buNone/>
            </a:pPr>
            <a:endParaRPr lang="en-GB" sz="1100" dirty="0">
              <a:latin typeface="Courier New" pitchFamily="49" charset="0"/>
              <a:cs typeface="Courier New" pitchFamily="49" charset="0"/>
            </a:endParaRPr>
          </a:p>
          <a:p>
            <a:pPr marL="0" indent="0">
              <a:buNone/>
            </a:pPr>
            <a:r>
              <a:rPr lang="en-GB" sz="1100" dirty="0">
                <a:latin typeface="Courier New" pitchFamily="49" charset="0"/>
                <a:cs typeface="Courier New" pitchFamily="49" charset="0"/>
              </a:rPr>
              <a:t>  Ipv4InterfaceContainer interfaces = </a:t>
            </a:r>
            <a:r>
              <a:rPr lang="en-GB" sz="1100" dirty="0" err="1">
                <a:latin typeface="Courier New" pitchFamily="49" charset="0"/>
                <a:cs typeface="Courier New" pitchFamily="49" charset="0"/>
              </a:rPr>
              <a:t>address.Assign</a:t>
            </a:r>
            <a:r>
              <a:rPr lang="en-GB" sz="1100" dirty="0">
                <a:latin typeface="Courier New" pitchFamily="49" charset="0"/>
                <a:cs typeface="Courier New" pitchFamily="49" charset="0"/>
              </a:rPr>
              <a:t> (devices);</a:t>
            </a:r>
          </a:p>
          <a:p>
            <a:pPr marL="0" indent="0">
              <a:buNone/>
            </a:pPr>
            <a:endParaRPr lang="en-GB" sz="1100" dirty="0">
              <a:latin typeface="Courier New" pitchFamily="49" charset="0"/>
              <a:cs typeface="Courier New" pitchFamily="49" charset="0"/>
            </a:endParaRPr>
          </a:p>
          <a:p>
            <a:pPr marL="0" indent="0">
              <a:buNone/>
            </a:pP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UdpEchoServerHelper</a:t>
            </a: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echoServer</a:t>
            </a:r>
            <a:r>
              <a:rPr lang="en-GB" sz="1100" dirty="0">
                <a:latin typeface="Courier New" pitchFamily="49" charset="0"/>
                <a:cs typeface="Courier New" pitchFamily="49" charset="0"/>
              </a:rPr>
              <a:t> (9);</a:t>
            </a:r>
          </a:p>
          <a:p>
            <a:pPr marL="0" indent="0">
              <a:buNone/>
            </a:pPr>
            <a:endParaRPr lang="en-GB" sz="1100" dirty="0">
              <a:latin typeface="Courier New" pitchFamily="49" charset="0"/>
              <a:cs typeface="Courier New" pitchFamily="49" charset="0"/>
            </a:endParaRPr>
          </a:p>
          <a:p>
            <a:pPr marL="0" indent="0">
              <a:buNone/>
            </a:pPr>
            <a:r>
              <a:rPr lang="fr-FR" sz="1100" dirty="0">
                <a:latin typeface="Courier New" pitchFamily="49" charset="0"/>
                <a:cs typeface="Courier New" pitchFamily="49" charset="0"/>
              </a:rPr>
              <a:t>  </a:t>
            </a:r>
            <a:r>
              <a:rPr lang="fr-FR" sz="1100" dirty="0" err="1">
                <a:latin typeface="Courier New" pitchFamily="49" charset="0"/>
                <a:cs typeface="Courier New" pitchFamily="49" charset="0"/>
              </a:rPr>
              <a:t>ApplicationContainer</a:t>
            </a:r>
            <a:r>
              <a:rPr lang="fr-FR" sz="1100" dirty="0">
                <a:latin typeface="Courier New" pitchFamily="49" charset="0"/>
                <a:cs typeface="Courier New" pitchFamily="49" charset="0"/>
              </a:rPr>
              <a:t> </a:t>
            </a:r>
            <a:r>
              <a:rPr lang="fr-FR" sz="1100" dirty="0" err="1">
                <a:latin typeface="Courier New" pitchFamily="49" charset="0"/>
                <a:cs typeface="Courier New" pitchFamily="49" charset="0"/>
              </a:rPr>
              <a:t>serverApps</a:t>
            </a:r>
            <a:r>
              <a:rPr lang="fr-FR" sz="1100" dirty="0">
                <a:latin typeface="Courier New" pitchFamily="49" charset="0"/>
                <a:cs typeface="Courier New" pitchFamily="49" charset="0"/>
              </a:rPr>
              <a:t> = </a:t>
            </a:r>
            <a:r>
              <a:rPr lang="fr-FR" sz="1100" dirty="0" err="1">
                <a:latin typeface="Courier New" pitchFamily="49" charset="0"/>
                <a:cs typeface="Courier New" pitchFamily="49" charset="0"/>
              </a:rPr>
              <a:t>echoServer.Install</a:t>
            </a:r>
            <a:r>
              <a:rPr lang="fr-FR" sz="1100" dirty="0">
                <a:latin typeface="Courier New" pitchFamily="49" charset="0"/>
                <a:cs typeface="Courier New" pitchFamily="49" charset="0"/>
              </a:rPr>
              <a:t> (</a:t>
            </a:r>
            <a:r>
              <a:rPr lang="fr-FR" sz="1100" dirty="0" err="1">
                <a:latin typeface="Courier New" pitchFamily="49" charset="0"/>
                <a:cs typeface="Courier New" pitchFamily="49" charset="0"/>
              </a:rPr>
              <a:t>nodes.Get</a:t>
            </a:r>
            <a:r>
              <a:rPr lang="fr-FR" sz="1100" dirty="0">
                <a:latin typeface="Courier New" pitchFamily="49" charset="0"/>
                <a:cs typeface="Courier New" pitchFamily="49" charset="0"/>
              </a:rPr>
              <a:t> (1));</a:t>
            </a:r>
          </a:p>
          <a:p>
            <a:pPr marL="0" indent="0">
              <a:buNone/>
            </a:pP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serverApps.Start</a:t>
            </a:r>
            <a:r>
              <a:rPr lang="en-GB" sz="1100" dirty="0">
                <a:latin typeface="Courier New" pitchFamily="49" charset="0"/>
                <a:cs typeface="Courier New" pitchFamily="49" charset="0"/>
              </a:rPr>
              <a:t> (Seconds (1.0));</a:t>
            </a:r>
          </a:p>
          <a:p>
            <a:pPr marL="0" indent="0">
              <a:buNone/>
            </a:pP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serverApps.Stop</a:t>
            </a:r>
            <a:r>
              <a:rPr lang="en-GB" sz="1100" dirty="0">
                <a:latin typeface="Courier New" pitchFamily="49" charset="0"/>
                <a:cs typeface="Courier New" pitchFamily="49" charset="0"/>
              </a:rPr>
              <a:t> (Seconds (10.0));</a:t>
            </a:r>
          </a:p>
          <a:p>
            <a:pPr marL="0" indent="0">
              <a:buNone/>
            </a:pPr>
            <a:endParaRPr lang="en-GB" sz="1100" dirty="0">
              <a:latin typeface="Courier New" pitchFamily="49" charset="0"/>
              <a:cs typeface="Courier New" pitchFamily="49" charset="0"/>
            </a:endParaRPr>
          </a:p>
          <a:p>
            <a:pPr marL="0" indent="0">
              <a:buNone/>
            </a:pP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UdpEchoClientHelper</a:t>
            </a: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echoClient</a:t>
            </a: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interfaces.GetAddress</a:t>
            </a:r>
            <a:r>
              <a:rPr lang="en-GB" sz="1100" dirty="0">
                <a:latin typeface="Courier New" pitchFamily="49" charset="0"/>
                <a:cs typeface="Courier New" pitchFamily="49" charset="0"/>
              </a:rPr>
              <a:t> (1), 9);</a:t>
            </a:r>
          </a:p>
          <a:p>
            <a:pPr marL="0" indent="0">
              <a:buNone/>
            </a:pP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echoClient.SetAttribute</a:t>
            </a: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MaxPackets</a:t>
            </a: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UintegerValue</a:t>
            </a:r>
            <a:r>
              <a:rPr lang="en-GB" sz="1100" dirty="0">
                <a:latin typeface="Courier New" pitchFamily="49" charset="0"/>
                <a:cs typeface="Courier New" pitchFamily="49" charset="0"/>
              </a:rPr>
              <a:t> (1));</a:t>
            </a:r>
          </a:p>
          <a:p>
            <a:pPr marL="0" indent="0">
              <a:buNone/>
            </a:pP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echoClient.SetAttribute</a:t>
            </a:r>
            <a:r>
              <a:rPr lang="en-GB" sz="1100" dirty="0">
                <a:latin typeface="Courier New" pitchFamily="49" charset="0"/>
                <a:cs typeface="Courier New" pitchFamily="49" charset="0"/>
              </a:rPr>
              <a:t> ("Interval", </a:t>
            </a:r>
            <a:r>
              <a:rPr lang="en-GB" sz="1100" dirty="0" err="1">
                <a:latin typeface="Courier New" pitchFamily="49" charset="0"/>
                <a:cs typeface="Courier New" pitchFamily="49" charset="0"/>
              </a:rPr>
              <a:t>TimeValue</a:t>
            </a:r>
            <a:r>
              <a:rPr lang="en-GB" sz="1100" dirty="0">
                <a:latin typeface="Courier New" pitchFamily="49" charset="0"/>
                <a:cs typeface="Courier New" pitchFamily="49" charset="0"/>
              </a:rPr>
              <a:t> (Seconds (1.0)));</a:t>
            </a:r>
          </a:p>
          <a:p>
            <a:pPr marL="0" indent="0">
              <a:buNone/>
            </a:pP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echoClient.SetAttribute</a:t>
            </a: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PacketSize</a:t>
            </a: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UintegerValue</a:t>
            </a:r>
            <a:r>
              <a:rPr lang="en-GB" sz="1100" dirty="0">
                <a:latin typeface="Courier New" pitchFamily="49" charset="0"/>
                <a:cs typeface="Courier New" pitchFamily="49" charset="0"/>
              </a:rPr>
              <a:t> (1024));</a:t>
            </a:r>
          </a:p>
          <a:p>
            <a:pPr marL="0" indent="0">
              <a:buNone/>
            </a:pPr>
            <a:endParaRPr lang="en-GB" sz="1100" dirty="0">
              <a:latin typeface="Courier New" pitchFamily="49" charset="0"/>
              <a:cs typeface="Courier New" pitchFamily="49" charset="0"/>
            </a:endParaRPr>
          </a:p>
          <a:p>
            <a:pPr marL="0" indent="0">
              <a:buNone/>
            </a:pPr>
            <a:r>
              <a:rPr lang="fr-FR" sz="1100" dirty="0">
                <a:latin typeface="Courier New" pitchFamily="49" charset="0"/>
                <a:cs typeface="Courier New" pitchFamily="49" charset="0"/>
              </a:rPr>
              <a:t>  </a:t>
            </a:r>
            <a:r>
              <a:rPr lang="fr-FR" sz="1100" dirty="0" err="1">
                <a:latin typeface="Courier New" pitchFamily="49" charset="0"/>
                <a:cs typeface="Courier New" pitchFamily="49" charset="0"/>
              </a:rPr>
              <a:t>ApplicationContainer</a:t>
            </a:r>
            <a:r>
              <a:rPr lang="fr-FR" sz="1100" dirty="0">
                <a:latin typeface="Courier New" pitchFamily="49" charset="0"/>
                <a:cs typeface="Courier New" pitchFamily="49" charset="0"/>
              </a:rPr>
              <a:t> </a:t>
            </a:r>
            <a:r>
              <a:rPr lang="fr-FR" sz="1100" dirty="0" err="1">
                <a:latin typeface="Courier New" pitchFamily="49" charset="0"/>
                <a:cs typeface="Courier New" pitchFamily="49" charset="0"/>
              </a:rPr>
              <a:t>clientApps</a:t>
            </a:r>
            <a:r>
              <a:rPr lang="fr-FR" sz="1100" dirty="0">
                <a:latin typeface="Courier New" pitchFamily="49" charset="0"/>
                <a:cs typeface="Courier New" pitchFamily="49" charset="0"/>
              </a:rPr>
              <a:t> = </a:t>
            </a:r>
            <a:r>
              <a:rPr lang="fr-FR" sz="1100" dirty="0" err="1">
                <a:latin typeface="Courier New" pitchFamily="49" charset="0"/>
                <a:cs typeface="Courier New" pitchFamily="49" charset="0"/>
              </a:rPr>
              <a:t>echoClient.Install</a:t>
            </a:r>
            <a:r>
              <a:rPr lang="fr-FR" sz="1100" dirty="0">
                <a:latin typeface="Courier New" pitchFamily="49" charset="0"/>
                <a:cs typeface="Courier New" pitchFamily="49" charset="0"/>
              </a:rPr>
              <a:t> (</a:t>
            </a:r>
            <a:r>
              <a:rPr lang="fr-FR" sz="1100" dirty="0" err="1">
                <a:latin typeface="Courier New" pitchFamily="49" charset="0"/>
                <a:cs typeface="Courier New" pitchFamily="49" charset="0"/>
              </a:rPr>
              <a:t>nodes.Get</a:t>
            </a:r>
            <a:r>
              <a:rPr lang="fr-FR" sz="1100" dirty="0">
                <a:latin typeface="Courier New" pitchFamily="49" charset="0"/>
                <a:cs typeface="Courier New" pitchFamily="49" charset="0"/>
              </a:rPr>
              <a:t> (0));</a:t>
            </a:r>
          </a:p>
          <a:p>
            <a:pPr marL="0" indent="0">
              <a:buNone/>
            </a:pP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clientApps.Start</a:t>
            </a:r>
            <a:r>
              <a:rPr lang="en-GB" sz="1100" dirty="0">
                <a:latin typeface="Courier New" pitchFamily="49" charset="0"/>
                <a:cs typeface="Courier New" pitchFamily="49" charset="0"/>
              </a:rPr>
              <a:t> (Seconds (2.0));</a:t>
            </a:r>
          </a:p>
          <a:p>
            <a:pPr marL="0" indent="0">
              <a:buNone/>
            </a:pPr>
            <a:r>
              <a:rPr lang="en-GB" sz="1100" dirty="0">
                <a:latin typeface="Courier New" pitchFamily="49" charset="0"/>
                <a:cs typeface="Courier New" pitchFamily="49" charset="0"/>
              </a:rPr>
              <a:t>  </a:t>
            </a:r>
            <a:r>
              <a:rPr lang="en-GB" sz="1100" dirty="0" err="1">
                <a:latin typeface="Courier New" pitchFamily="49" charset="0"/>
                <a:cs typeface="Courier New" pitchFamily="49" charset="0"/>
              </a:rPr>
              <a:t>clientApps.Stop</a:t>
            </a:r>
            <a:r>
              <a:rPr lang="en-GB" sz="1100" dirty="0">
                <a:latin typeface="Courier New" pitchFamily="49" charset="0"/>
                <a:cs typeface="Courier New" pitchFamily="49" charset="0"/>
              </a:rPr>
              <a:t> (Seconds (10.0));</a:t>
            </a:r>
          </a:p>
          <a:p>
            <a:pPr marL="0" indent="0">
              <a:buNone/>
            </a:pPr>
            <a:endParaRPr lang="en-GB" sz="1100" dirty="0">
              <a:latin typeface="Courier New" pitchFamily="49" charset="0"/>
              <a:cs typeface="Courier New" pitchFamily="49" charset="0"/>
            </a:endParaRPr>
          </a:p>
          <a:p>
            <a:pPr marL="0" indent="0">
              <a:buNone/>
            </a:pPr>
            <a:r>
              <a:rPr lang="en-GB" sz="1100" dirty="0">
                <a:latin typeface="Courier New" pitchFamily="49" charset="0"/>
                <a:cs typeface="Courier New" pitchFamily="49" charset="0"/>
              </a:rPr>
              <a:t>  Simulator::Run ();</a:t>
            </a:r>
          </a:p>
          <a:p>
            <a:pPr marL="0" indent="0">
              <a:buNone/>
            </a:pPr>
            <a:r>
              <a:rPr lang="en-GB" sz="1100" dirty="0">
                <a:latin typeface="Courier New" pitchFamily="49" charset="0"/>
                <a:cs typeface="Courier New" pitchFamily="49" charset="0"/>
              </a:rPr>
              <a:t>  Simulator::Destroy ();</a:t>
            </a:r>
          </a:p>
          <a:p>
            <a:pPr marL="0" indent="0">
              <a:buNone/>
            </a:pPr>
            <a:r>
              <a:rPr lang="en-GB" sz="1100" dirty="0">
                <a:latin typeface="Courier New" pitchFamily="49" charset="0"/>
                <a:cs typeface="Courier New" pitchFamily="49" charset="0"/>
              </a:rPr>
              <a:t>  return 0;</a:t>
            </a:r>
          </a:p>
          <a:p>
            <a:pPr marL="0" indent="0">
              <a:buNone/>
            </a:pPr>
            <a:r>
              <a:rPr lang="en-GB" sz="1100" dirty="0">
                <a:latin typeface="Courier New" pitchFamily="49" charset="0"/>
                <a:cs typeface="Courier New" pitchFamily="49" charset="0"/>
              </a:rPr>
              <a:t>}</a:t>
            </a:r>
          </a:p>
        </p:txBody>
      </p:sp>
      <p:sp>
        <p:nvSpPr>
          <p:cNvPr id="2" name="Right Brace 1"/>
          <p:cNvSpPr/>
          <p:nvPr/>
        </p:nvSpPr>
        <p:spPr>
          <a:xfrm>
            <a:off x="4832848" y="1196752"/>
            <a:ext cx="1080120" cy="115212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 name="TextBox 2"/>
          <p:cNvSpPr txBox="1"/>
          <p:nvPr/>
        </p:nvSpPr>
        <p:spPr>
          <a:xfrm>
            <a:off x="5915581" y="1588150"/>
            <a:ext cx="3228419" cy="369332"/>
          </a:xfrm>
          <a:prstGeom prst="rect">
            <a:avLst/>
          </a:prstGeom>
          <a:noFill/>
        </p:spPr>
        <p:txBody>
          <a:bodyPr wrap="square" rtlCol="0">
            <a:spAutoFit/>
          </a:bodyPr>
          <a:lstStyle/>
          <a:p>
            <a:r>
              <a:rPr lang="en-GB" dirty="0" smtClean="0"/>
              <a:t>Set up internet stack</a:t>
            </a:r>
            <a:endParaRPr lang="en-GB" dirty="0"/>
          </a:p>
        </p:txBody>
      </p:sp>
      <p:sp>
        <p:nvSpPr>
          <p:cNvPr id="14" name="Right Brace 13"/>
          <p:cNvSpPr/>
          <p:nvPr/>
        </p:nvSpPr>
        <p:spPr>
          <a:xfrm>
            <a:off x="5148064" y="2564904"/>
            <a:ext cx="1656184" cy="201622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TextBox 14"/>
          <p:cNvSpPr txBox="1"/>
          <p:nvPr/>
        </p:nvSpPr>
        <p:spPr>
          <a:xfrm>
            <a:off x="6833211" y="3388350"/>
            <a:ext cx="2310789" cy="369332"/>
          </a:xfrm>
          <a:prstGeom prst="rect">
            <a:avLst/>
          </a:prstGeom>
          <a:noFill/>
        </p:spPr>
        <p:txBody>
          <a:bodyPr wrap="square" rtlCol="0">
            <a:spAutoFit/>
          </a:bodyPr>
          <a:lstStyle/>
          <a:p>
            <a:r>
              <a:rPr lang="en-GB" dirty="0" smtClean="0"/>
              <a:t>Set up applications</a:t>
            </a:r>
            <a:endParaRPr lang="en-GB" dirty="0"/>
          </a:p>
        </p:txBody>
      </p:sp>
      <p:sp>
        <p:nvSpPr>
          <p:cNvPr id="16" name="Right Brace 15"/>
          <p:cNvSpPr/>
          <p:nvPr/>
        </p:nvSpPr>
        <p:spPr>
          <a:xfrm>
            <a:off x="2267397" y="4665172"/>
            <a:ext cx="720427" cy="53267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p:cNvSpPr txBox="1"/>
          <p:nvPr/>
        </p:nvSpPr>
        <p:spPr>
          <a:xfrm>
            <a:off x="3275856" y="4746841"/>
            <a:ext cx="2310789" cy="369332"/>
          </a:xfrm>
          <a:prstGeom prst="rect">
            <a:avLst/>
          </a:prstGeom>
          <a:noFill/>
        </p:spPr>
        <p:txBody>
          <a:bodyPr wrap="square" rtlCol="0">
            <a:spAutoFit/>
          </a:bodyPr>
          <a:lstStyle/>
          <a:p>
            <a:r>
              <a:rPr lang="en-GB" dirty="0" smtClean="0"/>
              <a:t>Run the simulation</a:t>
            </a:r>
            <a:endParaRPr lang="en-GB" dirty="0"/>
          </a:p>
        </p:txBody>
      </p:sp>
    </p:spTree>
    <p:extLst>
      <p:ext uri="{BB962C8B-B14F-4D97-AF65-F5344CB8AC3E}">
        <p14:creationId xmlns:p14="http://schemas.microsoft.com/office/powerpoint/2010/main" val="288002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p:cTn id="36" dur="500" fill="hold"/>
                                        <p:tgtEl>
                                          <p:spTgt spid="17"/>
                                        </p:tgtEl>
                                        <p:attrNameLst>
                                          <p:attrName>ppt_w</p:attrName>
                                        </p:attrNameLst>
                                      </p:cBhvr>
                                      <p:tavLst>
                                        <p:tav tm="0">
                                          <p:val>
                                            <p:fltVal val="0"/>
                                          </p:val>
                                        </p:tav>
                                        <p:tav tm="100000">
                                          <p:val>
                                            <p:strVal val="#ppt_w"/>
                                          </p:val>
                                        </p:tav>
                                      </p:tavLst>
                                    </p:anim>
                                    <p:anim calcmode="lin" valueType="num">
                                      <p:cBhvr>
                                        <p:cTn id="37" dur="500" fill="hold"/>
                                        <p:tgtEl>
                                          <p:spTgt spid="17"/>
                                        </p:tgtEl>
                                        <p:attrNameLst>
                                          <p:attrName>ppt_h</p:attrName>
                                        </p:attrNameLst>
                                      </p:cBhvr>
                                      <p:tavLst>
                                        <p:tav tm="0">
                                          <p:val>
                                            <p:fltVal val="0"/>
                                          </p:val>
                                        </p:tav>
                                        <p:tav tm="100000">
                                          <p:val>
                                            <p:strVal val="#ppt_h"/>
                                          </p:val>
                                        </p:tav>
                                      </p:tavLst>
                                    </p:anim>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14" grpId="0" animBg="1"/>
      <p:bldP spid="15" grpId="0"/>
      <p:bldP spid="16" grpId="0" animBg="1"/>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Running Example</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14</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4" name="Content Placeholder 3"/>
          <p:cNvSpPr>
            <a:spLocks noGrp="1"/>
          </p:cNvSpPr>
          <p:nvPr>
            <p:ph idx="1"/>
          </p:nvPr>
        </p:nvSpPr>
        <p:spPr>
          <a:xfrm>
            <a:off x="457200" y="1196752"/>
            <a:ext cx="8229600" cy="4525963"/>
          </a:xfrm>
        </p:spPr>
        <p:txBody>
          <a:bodyPr>
            <a:normAutofit/>
          </a:bodyPr>
          <a:lstStyle/>
          <a:p>
            <a:pPr marL="0" indent="0" algn="ctr">
              <a:buNone/>
            </a:pPr>
            <a:r>
              <a:rPr lang="en-GB" sz="2000" dirty="0" smtClean="0"/>
              <a:t>ALL SCENARIOS SHOULD BE RUN UNDER SCRATCH</a:t>
            </a:r>
          </a:p>
          <a:p>
            <a:pPr marL="0" indent="0">
              <a:buNone/>
            </a:pPr>
            <a:r>
              <a:rPr lang="en-GB" sz="2000" b="1" dirty="0" smtClean="0">
                <a:latin typeface="Courier New" pitchFamily="49" charset="0"/>
                <a:cs typeface="Courier New" pitchFamily="49" charset="0"/>
              </a:rPr>
              <a:t>% </a:t>
            </a:r>
            <a:r>
              <a:rPr lang="en-GB" sz="2000" b="1" dirty="0" err="1" smtClean="0">
                <a:latin typeface="Courier New" pitchFamily="49" charset="0"/>
                <a:cs typeface="Courier New" pitchFamily="49" charset="0"/>
              </a:rPr>
              <a:t>cp</a:t>
            </a:r>
            <a:r>
              <a:rPr lang="en-GB" sz="2000" b="1" dirty="0" smtClean="0">
                <a:latin typeface="Courier New" pitchFamily="49" charset="0"/>
                <a:cs typeface="Courier New" pitchFamily="49" charset="0"/>
              </a:rPr>
              <a:t> </a:t>
            </a:r>
            <a:r>
              <a:rPr lang="en-GB" sz="2000" b="1" dirty="0">
                <a:latin typeface="Courier New" pitchFamily="49" charset="0"/>
                <a:cs typeface="Courier New" pitchFamily="49" charset="0"/>
              </a:rPr>
              <a:t>examples/tutorial/first.cc </a:t>
            </a:r>
            <a:r>
              <a:rPr lang="en-GB" sz="2000" b="1" dirty="0" smtClean="0">
                <a:latin typeface="Courier New" pitchFamily="49" charset="0"/>
                <a:cs typeface="Courier New" pitchFamily="49" charset="0"/>
              </a:rPr>
              <a:t>scratch/myfirst.cc</a:t>
            </a:r>
          </a:p>
          <a:p>
            <a:pPr marL="0" indent="0">
              <a:buNone/>
            </a:pPr>
            <a:r>
              <a:rPr lang="en-GB" sz="2000" b="1" dirty="0" smtClean="0">
                <a:latin typeface="Courier New" pitchFamily="49" charset="0"/>
                <a:cs typeface="Courier New" pitchFamily="49" charset="0"/>
              </a:rPr>
              <a:t>% ./</a:t>
            </a:r>
            <a:r>
              <a:rPr lang="en-GB" sz="2000" b="1" dirty="0" err="1" smtClean="0">
                <a:latin typeface="Courier New" pitchFamily="49" charset="0"/>
                <a:cs typeface="Courier New" pitchFamily="49" charset="0"/>
              </a:rPr>
              <a:t>waf</a:t>
            </a:r>
            <a:endParaRPr lang="en-GB" sz="2000" b="1" dirty="0" smtClean="0">
              <a:latin typeface="Courier New" pitchFamily="49" charset="0"/>
              <a:cs typeface="Courier New" pitchFamily="49" charset="0"/>
            </a:endParaRPr>
          </a:p>
          <a:p>
            <a:pPr marL="0" indent="0">
              <a:buNone/>
            </a:pPr>
            <a:r>
              <a:rPr lang="en-GB" sz="2000" b="1" dirty="0" smtClean="0">
                <a:latin typeface="Courier New" pitchFamily="49" charset="0"/>
                <a:cs typeface="Courier New" pitchFamily="49" charset="0"/>
              </a:rPr>
              <a:t>% ./</a:t>
            </a:r>
            <a:r>
              <a:rPr lang="en-GB" sz="2000" b="1" dirty="0" err="1" smtClean="0">
                <a:latin typeface="Courier New" pitchFamily="49" charset="0"/>
                <a:cs typeface="Courier New" pitchFamily="49" charset="0"/>
              </a:rPr>
              <a:t>waf</a:t>
            </a:r>
            <a:r>
              <a:rPr lang="en-GB" sz="2000" b="1" dirty="0" smtClean="0">
                <a:latin typeface="Courier New" pitchFamily="49" charset="0"/>
                <a:cs typeface="Courier New" pitchFamily="49" charset="0"/>
              </a:rPr>
              <a:t> --run /scratch/</a:t>
            </a:r>
            <a:r>
              <a:rPr lang="en-GB" sz="2000" b="1" dirty="0" err="1" smtClean="0">
                <a:latin typeface="Courier New" pitchFamily="49" charset="0"/>
                <a:cs typeface="Courier New" pitchFamily="49" charset="0"/>
              </a:rPr>
              <a:t>myfirst</a:t>
            </a:r>
            <a:endParaRPr lang="en-GB" sz="2000" b="1" dirty="0">
              <a:latin typeface="Courier New" pitchFamily="49" charset="0"/>
              <a:cs typeface="Courier New" pitchFamily="49" charset="0"/>
            </a:endParaRPr>
          </a:p>
          <a:p>
            <a:pPr marL="0" indent="0">
              <a:buNone/>
            </a:pPr>
            <a:r>
              <a:rPr lang="en-GB" sz="2000" b="1" dirty="0" smtClean="0">
                <a:latin typeface="Courier New" pitchFamily="49" charset="0"/>
                <a:cs typeface="Courier New" pitchFamily="49" charset="0"/>
              </a:rPr>
              <a:t>% </a:t>
            </a:r>
            <a:r>
              <a:rPr lang="en-GB" sz="2000" b="1" dirty="0" err="1">
                <a:latin typeface="Courier New" pitchFamily="49" charset="0"/>
                <a:cs typeface="Courier New" pitchFamily="49" charset="0"/>
              </a:rPr>
              <a:t>Waf</a:t>
            </a:r>
            <a:r>
              <a:rPr lang="en-GB" sz="2000" b="1" dirty="0">
                <a:latin typeface="Courier New" pitchFamily="49" charset="0"/>
                <a:cs typeface="Courier New" pitchFamily="49" charset="0"/>
              </a:rPr>
              <a:t>: Entering directory ‘/scratch/ns3-workshop/ns-allinone-3.13/ns-3.13/build’</a:t>
            </a:r>
          </a:p>
          <a:p>
            <a:pPr marL="0" indent="0">
              <a:buNone/>
            </a:pPr>
            <a:r>
              <a:rPr lang="en-GB" sz="2000" b="1" dirty="0" err="1">
                <a:latin typeface="Courier New" pitchFamily="49" charset="0"/>
                <a:cs typeface="Courier New" pitchFamily="49" charset="0"/>
              </a:rPr>
              <a:t>Waf</a:t>
            </a:r>
            <a:r>
              <a:rPr lang="en-GB" sz="2000" b="1" dirty="0">
                <a:latin typeface="Courier New" pitchFamily="49" charset="0"/>
                <a:cs typeface="Courier New" pitchFamily="49" charset="0"/>
              </a:rPr>
              <a:t>: Leaving directory ‘/scratch/ns3-workshop/ns-allinone-3.13/ns-3.13/build’</a:t>
            </a:r>
          </a:p>
          <a:p>
            <a:pPr marL="0" indent="0">
              <a:buNone/>
            </a:pPr>
            <a:r>
              <a:rPr lang="en-GB" sz="2000" b="1" dirty="0">
                <a:latin typeface="Courier New" pitchFamily="49" charset="0"/>
                <a:cs typeface="Courier New" pitchFamily="49" charset="0"/>
              </a:rPr>
              <a:t>’build’ finished successfully (1.218s)</a:t>
            </a:r>
          </a:p>
          <a:p>
            <a:pPr marL="0" indent="0">
              <a:buNone/>
            </a:pPr>
            <a:r>
              <a:rPr lang="en-GB" sz="2000" b="1" dirty="0">
                <a:latin typeface="Courier New" pitchFamily="49" charset="0"/>
                <a:cs typeface="Courier New" pitchFamily="49" charset="0"/>
              </a:rPr>
              <a:t>Sent 1024 bytes to 10.1.1.2</a:t>
            </a:r>
          </a:p>
          <a:p>
            <a:pPr marL="0" indent="0">
              <a:buNone/>
            </a:pPr>
            <a:r>
              <a:rPr lang="en-GB" sz="2000" b="1" dirty="0">
                <a:latin typeface="Courier New" pitchFamily="49" charset="0"/>
                <a:cs typeface="Courier New" pitchFamily="49" charset="0"/>
              </a:rPr>
              <a:t>Received 1024 bytes from 10.1.1.1</a:t>
            </a:r>
          </a:p>
          <a:p>
            <a:pPr marL="0" indent="0">
              <a:buNone/>
            </a:pPr>
            <a:r>
              <a:rPr lang="en-GB" sz="2000" b="1" dirty="0">
                <a:latin typeface="Courier New" pitchFamily="49" charset="0"/>
                <a:cs typeface="Courier New" pitchFamily="49" charset="0"/>
              </a:rPr>
              <a:t>Received 1024 bytes from 10.1.1.2</a:t>
            </a:r>
            <a:endParaRPr lang="en-GB" sz="2000" b="1" dirty="0" smtClean="0">
              <a:latin typeface="Courier New" pitchFamily="49" charset="0"/>
              <a:cs typeface="Courier New" pitchFamily="49" charset="0"/>
            </a:endParaRPr>
          </a:p>
        </p:txBody>
      </p:sp>
    </p:spTree>
    <p:extLst>
      <p:ext uri="{BB962C8B-B14F-4D97-AF65-F5344CB8AC3E}">
        <p14:creationId xmlns:p14="http://schemas.microsoft.com/office/powerpoint/2010/main" val="1600563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Attributes</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15</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4" name="Content Placeholder 3"/>
          <p:cNvSpPr>
            <a:spLocks noGrp="1"/>
          </p:cNvSpPr>
          <p:nvPr>
            <p:ph idx="1"/>
          </p:nvPr>
        </p:nvSpPr>
        <p:spPr>
          <a:xfrm>
            <a:off x="457200" y="1196752"/>
            <a:ext cx="8229600" cy="4525963"/>
          </a:xfrm>
        </p:spPr>
        <p:txBody>
          <a:bodyPr>
            <a:normAutofit/>
          </a:bodyPr>
          <a:lstStyle/>
          <a:p>
            <a:pPr marL="0" indent="0">
              <a:buNone/>
            </a:pPr>
            <a:r>
              <a:rPr lang="en-GB" sz="2000" dirty="0"/>
              <a:t>Problem: Researchers want to identify all of the </a:t>
            </a:r>
            <a:r>
              <a:rPr lang="en-GB" sz="2000" dirty="0" smtClean="0"/>
              <a:t>values affecting </a:t>
            </a:r>
            <a:r>
              <a:rPr lang="en-GB" sz="2000" dirty="0"/>
              <a:t>the results of their </a:t>
            </a:r>
            <a:r>
              <a:rPr lang="en-GB" sz="2000" dirty="0" smtClean="0"/>
              <a:t>simulations and </a:t>
            </a:r>
            <a:r>
              <a:rPr lang="en-GB" sz="2000" dirty="0"/>
              <a:t>configure them easily</a:t>
            </a:r>
          </a:p>
          <a:p>
            <a:endParaRPr lang="en-GB" sz="2000" dirty="0" smtClean="0"/>
          </a:p>
          <a:p>
            <a:r>
              <a:rPr lang="en-GB" sz="2000" dirty="0" smtClean="0"/>
              <a:t>ns-3 </a:t>
            </a:r>
            <a:r>
              <a:rPr lang="en-GB" sz="2000" dirty="0"/>
              <a:t>solution: Each ns-3 object has a set of attributes</a:t>
            </a:r>
            <a:r>
              <a:rPr lang="en-GB" sz="2000" dirty="0" smtClean="0"/>
              <a:t>:</a:t>
            </a:r>
          </a:p>
          <a:p>
            <a:pPr lvl="1"/>
            <a:r>
              <a:rPr lang="en-GB" sz="2000" dirty="0"/>
              <a:t>A name, help text</a:t>
            </a:r>
          </a:p>
          <a:p>
            <a:pPr lvl="1"/>
            <a:r>
              <a:rPr lang="en-GB" sz="2000" dirty="0" smtClean="0"/>
              <a:t>A type</a:t>
            </a:r>
          </a:p>
          <a:p>
            <a:pPr lvl="1"/>
            <a:r>
              <a:rPr lang="en-GB" sz="2000" dirty="0" smtClean="0"/>
              <a:t>An </a:t>
            </a:r>
            <a:r>
              <a:rPr lang="en-GB" sz="2000" dirty="0"/>
              <a:t>initial value</a:t>
            </a:r>
          </a:p>
          <a:p>
            <a:r>
              <a:rPr lang="en-GB" sz="2000" dirty="0" smtClean="0"/>
              <a:t>Control </a:t>
            </a:r>
            <a:r>
              <a:rPr lang="en-GB" sz="2000" dirty="0"/>
              <a:t>all simulation parameters for static objects</a:t>
            </a:r>
          </a:p>
          <a:p>
            <a:r>
              <a:rPr lang="en-GB" sz="2000" dirty="0" smtClean="0"/>
              <a:t>Dump </a:t>
            </a:r>
            <a:r>
              <a:rPr lang="en-GB" sz="2000" dirty="0"/>
              <a:t>and read them all in configuration files</a:t>
            </a:r>
          </a:p>
          <a:p>
            <a:r>
              <a:rPr lang="en-GB" sz="2000" dirty="0" smtClean="0"/>
              <a:t>Visualize </a:t>
            </a:r>
            <a:r>
              <a:rPr lang="en-GB" sz="2000" dirty="0"/>
              <a:t>them in a GUI</a:t>
            </a:r>
          </a:p>
          <a:p>
            <a:r>
              <a:rPr lang="en-GB" sz="2000" dirty="0" smtClean="0"/>
              <a:t>Makes </a:t>
            </a:r>
            <a:r>
              <a:rPr lang="en-GB" sz="2000" dirty="0"/>
              <a:t>it easy to verify the parameters of a simulation</a:t>
            </a:r>
            <a:endParaRPr lang="en-GB" sz="2000" b="1" dirty="0" smtClean="0">
              <a:cs typeface="Courier New" pitchFamily="49" charset="0"/>
            </a:endParaRPr>
          </a:p>
        </p:txBody>
      </p:sp>
    </p:spTree>
    <p:extLst>
      <p:ext uri="{BB962C8B-B14F-4D97-AF65-F5344CB8AC3E}">
        <p14:creationId xmlns:p14="http://schemas.microsoft.com/office/powerpoint/2010/main" val="230538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Attributes</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16</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pic>
        <p:nvPicPr>
          <p:cNvPr id="2" name="Content Placeholder 1">
            <a:hlinkClick r:id="rId5"/>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35496" y="1155391"/>
            <a:ext cx="9001000" cy="4505857"/>
          </a:xfrm>
          <a:prstGeom prst="rect">
            <a:avLst/>
          </a:prstGeom>
          <a:ln>
            <a:noFill/>
          </a:ln>
          <a:effectLst>
            <a:outerShdw blurRad="190500" algn="tl" rotWithShape="0">
              <a:srgbClr val="000000">
                <a:alpha val="70000"/>
              </a:srgbClr>
            </a:outerShdw>
          </a:effectLst>
        </p:spPr>
      </p:pic>
      <p:sp>
        <p:nvSpPr>
          <p:cNvPr id="3" name="TextBox 2"/>
          <p:cNvSpPr txBox="1"/>
          <p:nvPr/>
        </p:nvSpPr>
        <p:spPr>
          <a:xfrm>
            <a:off x="2108900" y="5800344"/>
            <a:ext cx="6768752" cy="307777"/>
          </a:xfrm>
          <a:prstGeom prst="rect">
            <a:avLst/>
          </a:prstGeom>
          <a:noFill/>
        </p:spPr>
        <p:txBody>
          <a:bodyPr wrap="square" rtlCol="0">
            <a:spAutoFit/>
          </a:bodyPr>
          <a:lstStyle/>
          <a:p>
            <a:r>
              <a:rPr lang="en-GB" sz="1400" dirty="0">
                <a:hlinkClick r:id="rId5"/>
              </a:rPr>
              <a:t>http://www.nsnam.org/docs/release/3.13/doxygen/group___attribute_list.html</a:t>
            </a:r>
            <a:endParaRPr lang="en-GB" sz="1400" dirty="0"/>
          </a:p>
        </p:txBody>
      </p:sp>
    </p:spTree>
    <p:extLst>
      <p:ext uri="{BB962C8B-B14F-4D97-AF65-F5344CB8AC3E}">
        <p14:creationId xmlns:p14="http://schemas.microsoft.com/office/powerpoint/2010/main" val="18250933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Attributes</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17</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3" name="Content Placeholder 2"/>
          <p:cNvSpPr>
            <a:spLocks noGrp="1"/>
          </p:cNvSpPr>
          <p:nvPr>
            <p:ph idx="1"/>
          </p:nvPr>
        </p:nvSpPr>
        <p:spPr>
          <a:xfrm>
            <a:off x="457200" y="1196752"/>
            <a:ext cx="8229600" cy="4525963"/>
          </a:xfrm>
        </p:spPr>
        <p:txBody>
          <a:bodyPr/>
          <a:lstStyle/>
          <a:p>
            <a:r>
              <a:rPr lang="en-GB" dirty="0"/>
              <a:t>An Attribute represents a value in </a:t>
            </a:r>
            <a:r>
              <a:rPr lang="en-GB" dirty="0" smtClean="0"/>
              <a:t>our system</a:t>
            </a:r>
            <a:endParaRPr lang="en-GB" dirty="0"/>
          </a:p>
          <a:p>
            <a:r>
              <a:rPr lang="en-GB" dirty="0" smtClean="0"/>
              <a:t>An </a:t>
            </a:r>
            <a:r>
              <a:rPr lang="en-GB" dirty="0"/>
              <a:t>Attribute can be connected to </a:t>
            </a:r>
            <a:r>
              <a:rPr lang="en-GB" dirty="0" smtClean="0"/>
              <a:t>an underlying </a:t>
            </a:r>
            <a:r>
              <a:rPr lang="en-GB" dirty="0"/>
              <a:t>variable or function</a:t>
            </a:r>
          </a:p>
          <a:p>
            <a:pPr marL="0" indent="0">
              <a:buNone/>
            </a:pPr>
            <a:endParaRPr lang="en-GB" dirty="0" smtClean="0"/>
          </a:p>
          <a:p>
            <a:pPr marL="0" indent="0">
              <a:buNone/>
            </a:pPr>
            <a:r>
              <a:rPr lang="en-GB" dirty="0" smtClean="0"/>
              <a:t>– </a:t>
            </a:r>
            <a:r>
              <a:rPr lang="en-GB" dirty="0"/>
              <a:t>e.g</a:t>
            </a:r>
            <a:r>
              <a:rPr lang="en-GB" dirty="0" smtClean="0"/>
              <a:t>., </a:t>
            </a:r>
            <a:r>
              <a:rPr lang="en-GB" dirty="0" err="1"/>
              <a:t>TcpSocket</a:t>
            </a:r>
            <a:r>
              <a:rPr lang="en-GB" dirty="0"/>
              <a:t>::</a:t>
            </a:r>
            <a:r>
              <a:rPr lang="en-GB" dirty="0" err="1"/>
              <a:t>m_cwnd</a:t>
            </a:r>
            <a:r>
              <a:rPr lang="en-GB" dirty="0"/>
              <a:t>;</a:t>
            </a:r>
          </a:p>
          <a:p>
            <a:pPr marL="0" indent="0">
              <a:buNone/>
            </a:pPr>
            <a:r>
              <a:rPr lang="en-GB" dirty="0"/>
              <a:t>– or a trace source</a:t>
            </a:r>
          </a:p>
        </p:txBody>
      </p:sp>
    </p:spTree>
    <p:extLst>
      <p:ext uri="{BB962C8B-B14F-4D97-AF65-F5344CB8AC3E}">
        <p14:creationId xmlns:p14="http://schemas.microsoft.com/office/powerpoint/2010/main" val="1992820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fontScale="90000"/>
          </a:bodyPr>
          <a:lstStyle/>
          <a:p>
            <a:r>
              <a:rPr lang="en-US" sz="3600" b="1" dirty="0" smtClean="0">
                <a:solidFill>
                  <a:srgbClr val="88BD1D"/>
                </a:solidFill>
              </a:rPr>
              <a:t>How to handle attributes</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18</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3" name="Content Placeholder 2"/>
          <p:cNvSpPr>
            <a:spLocks noGrp="1"/>
          </p:cNvSpPr>
          <p:nvPr>
            <p:ph idx="1"/>
          </p:nvPr>
        </p:nvSpPr>
        <p:spPr>
          <a:xfrm>
            <a:off x="457200" y="1196752"/>
            <a:ext cx="8229600" cy="4525963"/>
          </a:xfrm>
        </p:spPr>
        <p:txBody>
          <a:bodyPr>
            <a:normAutofit/>
          </a:bodyPr>
          <a:lstStyle/>
          <a:p>
            <a:pPr marL="0" indent="0">
              <a:buNone/>
            </a:pPr>
            <a:r>
              <a:rPr lang="en-GB" dirty="0"/>
              <a:t>The traditional C++ way</a:t>
            </a:r>
            <a:r>
              <a:rPr lang="en-GB" dirty="0" smtClean="0"/>
              <a:t>:</a:t>
            </a:r>
          </a:p>
          <a:p>
            <a:pPr lvl="1"/>
            <a:r>
              <a:rPr lang="en-GB" dirty="0" smtClean="0"/>
              <a:t>export </a:t>
            </a:r>
            <a:r>
              <a:rPr lang="en-GB" dirty="0"/>
              <a:t>attributes as part of a class's public </a:t>
            </a:r>
            <a:r>
              <a:rPr lang="en-GB" dirty="0" smtClean="0"/>
              <a:t>API</a:t>
            </a:r>
          </a:p>
          <a:p>
            <a:pPr lvl="1"/>
            <a:r>
              <a:rPr lang="en-GB" dirty="0" smtClean="0"/>
              <a:t>walk </a:t>
            </a:r>
            <a:r>
              <a:rPr lang="en-GB" dirty="0"/>
              <a:t>pointer chains (and iterators, </a:t>
            </a:r>
            <a:r>
              <a:rPr lang="en-GB" dirty="0" smtClean="0"/>
              <a:t>when needed</a:t>
            </a:r>
            <a:r>
              <a:rPr lang="en-GB" dirty="0"/>
              <a:t>) to find what you </a:t>
            </a:r>
            <a:r>
              <a:rPr lang="en-GB" dirty="0" smtClean="0"/>
              <a:t>need</a:t>
            </a:r>
          </a:p>
          <a:p>
            <a:pPr lvl="1"/>
            <a:r>
              <a:rPr lang="en-GB" dirty="0" smtClean="0"/>
              <a:t>use </a:t>
            </a:r>
            <a:r>
              <a:rPr lang="en-GB" dirty="0"/>
              <a:t>static variables for defaults</a:t>
            </a:r>
          </a:p>
          <a:p>
            <a:pPr marL="0" indent="0">
              <a:buNone/>
            </a:pPr>
            <a:r>
              <a:rPr lang="en-GB" dirty="0" smtClean="0"/>
              <a:t>The </a:t>
            </a:r>
            <a:r>
              <a:rPr lang="en-GB" dirty="0"/>
              <a:t>attribute system provides a </a:t>
            </a:r>
            <a:r>
              <a:rPr lang="en-GB" dirty="0" smtClean="0"/>
              <a:t>more convenient </a:t>
            </a:r>
            <a:r>
              <a:rPr lang="en-GB" dirty="0"/>
              <a:t>API to the user to do </a:t>
            </a:r>
            <a:r>
              <a:rPr lang="en-GB" dirty="0" smtClean="0"/>
              <a:t>these things</a:t>
            </a:r>
            <a:endParaRPr lang="en-GB" dirty="0"/>
          </a:p>
        </p:txBody>
      </p:sp>
    </p:spTree>
    <p:extLst>
      <p:ext uri="{BB962C8B-B14F-4D97-AF65-F5344CB8AC3E}">
        <p14:creationId xmlns:p14="http://schemas.microsoft.com/office/powerpoint/2010/main" val="703834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fontScale="90000"/>
          </a:bodyPr>
          <a:lstStyle/>
          <a:p>
            <a:r>
              <a:rPr lang="en-US" sz="3600" b="1" dirty="0">
                <a:solidFill>
                  <a:srgbClr val="88BD1D"/>
                </a:solidFill>
              </a:rPr>
              <a:t>Navigating the attributes</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19</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3" name="Content Placeholder 2"/>
          <p:cNvSpPr>
            <a:spLocks noGrp="1"/>
          </p:cNvSpPr>
          <p:nvPr>
            <p:ph idx="1"/>
          </p:nvPr>
        </p:nvSpPr>
        <p:spPr>
          <a:xfrm>
            <a:off x="457200" y="1196752"/>
            <a:ext cx="8229600" cy="4525963"/>
          </a:xfrm>
        </p:spPr>
        <p:txBody>
          <a:bodyPr>
            <a:normAutofit/>
          </a:bodyPr>
          <a:lstStyle/>
          <a:p>
            <a:r>
              <a:rPr lang="en-GB" dirty="0" smtClean="0"/>
              <a:t>Attributes </a:t>
            </a:r>
            <a:r>
              <a:rPr lang="en-GB" dirty="0"/>
              <a:t>are exported into a </a:t>
            </a:r>
            <a:r>
              <a:rPr lang="en-GB" dirty="0" smtClean="0"/>
              <a:t>string-based namespace</a:t>
            </a:r>
            <a:r>
              <a:rPr lang="en-GB" dirty="0"/>
              <a:t>, with </a:t>
            </a:r>
            <a:r>
              <a:rPr lang="en-GB" dirty="0" err="1"/>
              <a:t>filesystem</a:t>
            </a:r>
            <a:r>
              <a:rPr lang="en-GB" dirty="0"/>
              <a:t>-like </a:t>
            </a:r>
            <a:r>
              <a:rPr lang="en-GB" dirty="0" smtClean="0"/>
              <a:t>paths</a:t>
            </a:r>
          </a:p>
          <a:p>
            <a:pPr lvl="1"/>
            <a:r>
              <a:rPr lang="en-GB" dirty="0" smtClean="0"/>
              <a:t>namespace </a:t>
            </a:r>
            <a:r>
              <a:rPr lang="en-GB" dirty="0"/>
              <a:t>supports regular </a:t>
            </a:r>
            <a:r>
              <a:rPr lang="en-GB" dirty="0" smtClean="0"/>
              <a:t>expressions</a:t>
            </a:r>
          </a:p>
          <a:p>
            <a:r>
              <a:rPr lang="en-GB" dirty="0" smtClean="0"/>
              <a:t>Attributes </a:t>
            </a:r>
            <a:r>
              <a:rPr lang="en-GB" dirty="0"/>
              <a:t>also can be used without </a:t>
            </a:r>
            <a:r>
              <a:rPr lang="en-GB" dirty="0" smtClean="0"/>
              <a:t>the paths</a:t>
            </a:r>
            <a:endParaRPr lang="en-GB" dirty="0"/>
          </a:p>
          <a:p>
            <a:pPr lvl="1"/>
            <a:r>
              <a:rPr lang="en-GB" dirty="0" smtClean="0"/>
              <a:t>e.g., </a:t>
            </a:r>
            <a:r>
              <a:rPr lang="en-GB" dirty="0"/>
              <a:t>“ns3::</a:t>
            </a:r>
            <a:r>
              <a:rPr lang="en-GB" dirty="0" err="1"/>
              <a:t>WifiPhy</a:t>
            </a:r>
            <a:r>
              <a:rPr lang="en-GB" dirty="0"/>
              <a:t>::</a:t>
            </a:r>
            <a:r>
              <a:rPr lang="en-GB" dirty="0" err="1"/>
              <a:t>TxGain</a:t>
            </a:r>
            <a:r>
              <a:rPr lang="en-GB" dirty="0"/>
              <a:t>”</a:t>
            </a:r>
          </a:p>
          <a:p>
            <a:r>
              <a:rPr lang="en-GB" dirty="0" smtClean="0"/>
              <a:t>A </a:t>
            </a:r>
            <a:r>
              <a:rPr lang="en-GB" dirty="0" err="1"/>
              <a:t>Config</a:t>
            </a:r>
            <a:r>
              <a:rPr lang="en-GB" dirty="0"/>
              <a:t> class allows users to </a:t>
            </a:r>
            <a:r>
              <a:rPr lang="en-GB" dirty="0" smtClean="0"/>
              <a:t>manipulate the </a:t>
            </a:r>
            <a:r>
              <a:rPr lang="en-GB" dirty="0"/>
              <a:t>attributes</a:t>
            </a:r>
          </a:p>
        </p:txBody>
      </p:sp>
    </p:spTree>
    <p:extLst>
      <p:ext uri="{BB962C8B-B14F-4D97-AF65-F5344CB8AC3E}">
        <p14:creationId xmlns:p14="http://schemas.microsoft.com/office/powerpoint/2010/main" val="1848631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87624" y="274638"/>
            <a:ext cx="5544616" cy="706090"/>
          </a:xfrm>
        </p:spPr>
        <p:txBody>
          <a:bodyPr>
            <a:normAutofit fontScale="90000"/>
          </a:bodyPr>
          <a:lstStyle/>
          <a:p>
            <a:r>
              <a:rPr lang="en-US" b="1" dirty="0" smtClean="0">
                <a:solidFill>
                  <a:srgbClr val="88BD1D"/>
                </a:solidFill>
              </a:rPr>
              <a:t>Overview</a:t>
            </a:r>
            <a:endParaRPr lang="en-GB"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rmAutofit fontScale="85000" lnSpcReduction="20000"/>
          </a:bodyPr>
          <a:lstStyle/>
          <a:p>
            <a:pPr>
              <a:buFont typeface="Wingdings" pitchFamily="2" charset="2"/>
              <a:buChar char="Ø"/>
            </a:pPr>
            <a:r>
              <a:rPr lang="en-US" dirty="0" smtClean="0"/>
              <a:t>NS3 Vs. NS2</a:t>
            </a:r>
          </a:p>
          <a:p>
            <a:pPr>
              <a:buFont typeface="Wingdings" pitchFamily="2" charset="2"/>
              <a:buChar char="Ø"/>
            </a:pPr>
            <a:r>
              <a:rPr lang="en-US" dirty="0" smtClean="0"/>
              <a:t>NS3 Features</a:t>
            </a:r>
          </a:p>
          <a:p>
            <a:pPr>
              <a:buFont typeface="Wingdings" pitchFamily="2" charset="2"/>
              <a:buChar char="Ø"/>
            </a:pPr>
            <a:r>
              <a:rPr lang="en-US" dirty="0" smtClean="0"/>
              <a:t>Download – Build – Use</a:t>
            </a:r>
          </a:p>
          <a:p>
            <a:pPr>
              <a:buFont typeface="Wingdings" pitchFamily="2" charset="2"/>
              <a:buChar char="Ø"/>
            </a:pPr>
            <a:r>
              <a:rPr lang="en-US" dirty="0" smtClean="0"/>
              <a:t>Current Modules</a:t>
            </a:r>
          </a:p>
          <a:p>
            <a:pPr>
              <a:buFont typeface="Wingdings" pitchFamily="2" charset="2"/>
              <a:buChar char="Ø"/>
            </a:pPr>
            <a:r>
              <a:rPr lang="en-US" dirty="0" smtClean="0"/>
              <a:t>Simulation Basics</a:t>
            </a:r>
            <a:endParaRPr lang="en-US" dirty="0"/>
          </a:p>
          <a:p>
            <a:pPr>
              <a:buFont typeface="Wingdings" pitchFamily="2" charset="2"/>
              <a:buChar char="Ø"/>
            </a:pPr>
            <a:r>
              <a:rPr lang="en-US" dirty="0" smtClean="0"/>
              <a:t>Abstractions – Simple example walkthrough</a:t>
            </a:r>
          </a:p>
          <a:p>
            <a:pPr>
              <a:buFont typeface="Wingdings" pitchFamily="2" charset="2"/>
              <a:buChar char="Ø"/>
            </a:pPr>
            <a:r>
              <a:rPr lang="en-US" dirty="0" smtClean="0"/>
              <a:t>Attributes</a:t>
            </a:r>
          </a:p>
          <a:p>
            <a:pPr>
              <a:buFont typeface="Wingdings" pitchFamily="2" charset="2"/>
              <a:buChar char="Ø"/>
            </a:pPr>
            <a:r>
              <a:rPr lang="en-US" dirty="0" smtClean="0"/>
              <a:t>Tracing</a:t>
            </a:r>
          </a:p>
          <a:p>
            <a:pPr>
              <a:buFont typeface="Wingdings" pitchFamily="2" charset="2"/>
              <a:buChar char="Ø"/>
            </a:pPr>
            <a:r>
              <a:rPr lang="en-US" dirty="0" smtClean="0"/>
              <a:t>Callbacks</a:t>
            </a:r>
            <a:endParaRPr lang="en-US" dirty="0"/>
          </a:p>
          <a:p>
            <a:pPr>
              <a:buFont typeface="Wingdings" pitchFamily="2" charset="2"/>
              <a:buChar char="Ø"/>
            </a:pPr>
            <a:r>
              <a:rPr lang="en-US" dirty="0" smtClean="0"/>
              <a:t>Examples-Lab</a:t>
            </a:r>
          </a:p>
          <a:p>
            <a:pPr>
              <a:buFont typeface="Wingdings" pitchFamily="2" charset="2"/>
              <a:buChar char="Ø"/>
            </a:pPr>
            <a:r>
              <a:rPr lang="en-US" dirty="0" smtClean="0"/>
              <a:t>Resources</a:t>
            </a:r>
            <a:endParaRPr lang="en-US" dirty="0"/>
          </a:p>
        </p:txBody>
      </p:sp>
      <p:grpSp>
        <p:nvGrpSpPr>
          <p:cNvPr id="13" name="Group 12"/>
          <p:cNvGrpSpPr/>
          <p:nvPr/>
        </p:nvGrpSpPr>
        <p:grpSpPr>
          <a:xfrm>
            <a:off x="1" y="5805264"/>
            <a:ext cx="6156175" cy="1052736"/>
            <a:chOff x="1" y="5805264"/>
            <a:chExt cx="6156175"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432048" cy="369332"/>
            </a:xfrm>
            <a:prstGeom prst="rect">
              <a:avLst/>
            </a:prstGeom>
            <a:noFill/>
          </p:spPr>
          <p:txBody>
            <a:bodyPr wrap="square" rtlCol="0">
              <a:spAutoFit/>
            </a:bodyPr>
            <a:lstStyle/>
            <a:p>
              <a:fld id="{2A45E727-D8A4-4C20-8B2E-5971E15E9F19}" type="slidenum">
                <a:rPr lang="en-GB" smtClean="0"/>
                <a:pPr/>
                <a:t>2</a:t>
              </a:fld>
              <a:endParaRPr lang="en-GB" dirty="0"/>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2800" b="1" dirty="0">
                <a:solidFill>
                  <a:srgbClr val="88BD1D"/>
                </a:solidFill>
              </a:rPr>
              <a:t>Fine-grained attribute handling</a:t>
            </a:r>
            <a:endParaRPr lang="en-GB" sz="28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20</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3" name="Content Placeholder 2"/>
          <p:cNvSpPr>
            <a:spLocks noGrp="1"/>
          </p:cNvSpPr>
          <p:nvPr>
            <p:ph idx="1"/>
          </p:nvPr>
        </p:nvSpPr>
        <p:spPr>
          <a:xfrm>
            <a:off x="457200" y="1196752"/>
            <a:ext cx="8229600" cy="4525963"/>
          </a:xfrm>
        </p:spPr>
        <p:txBody>
          <a:bodyPr>
            <a:normAutofit fontScale="92500" lnSpcReduction="10000"/>
          </a:bodyPr>
          <a:lstStyle/>
          <a:p>
            <a:r>
              <a:rPr lang="en-GB" dirty="0"/>
              <a:t>Set or get the current value of a </a:t>
            </a:r>
            <a:r>
              <a:rPr lang="en-GB" dirty="0" smtClean="0"/>
              <a:t>variable</a:t>
            </a:r>
          </a:p>
          <a:p>
            <a:pPr lvl="1"/>
            <a:r>
              <a:rPr lang="en-GB" dirty="0" smtClean="0"/>
              <a:t>Here</a:t>
            </a:r>
            <a:r>
              <a:rPr lang="en-GB" dirty="0"/>
              <a:t>, one needs the path in the namespace </a:t>
            </a:r>
            <a:r>
              <a:rPr lang="en-GB" dirty="0" smtClean="0"/>
              <a:t>to the </a:t>
            </a:r>
            <a:r>
              <a:rPr lang="en-GB" dirty="0"/>
              <a:t>right instance of the </a:t>
            </a:r>
            <a:r>
              <a:rPr lang="en-GB" dirty="0" smtClean="0"/>
              <a:t>object</a:t>
            </a:r>
          </a:p>
          <a:p>
            <a:pPr marL="457200" lvl="1" indent="0">
              <a:buNone/>
            </a:pPr>
            <a:r>
              <a:rPr lang="en-GB" sz="2200" dirty="0" err="1" smtClean="0">
                <a:latin typeface="Courier New" pitchFamily="49" charset="0"/>
                <a:cs typeface="Courier New" pitchFamily="49" charset="0"/>
              </a:rPr>
              <a:t>Config</a:t>
            </a:r>
            <a:r>
              <a:rPr lang="en-GB" sz="2200" dirty="0">
                <a:latin typeface="Courier New" pitchFamily="49" charset="0"/>
                <a:cs typeface="Courier New" pitchFamily="49" charset="0"/>
              </a:rPr>
              <a:t>::</a:t>
            </a:r>
            <a:r>
              <a:rPr lang="en-GB" sz="2200" dirty="0" err="1">
                <a:latin typeface="Courier New" pitchFamily="49" charset="0"/>
                <a:cs typeface="Courier New" pitchFamily="49" charset="0"/>
              </a:rPr>
              <a:t>SetAttribute</a:t>
            </a:r>
            <a:r>
              <a:rPr lang="en-GB" sz="2200" dirty="0">
                <a:latin typeface="Courier New" pitchFamily="49" charset="0"/>
                <a:cs typeface="Courier New" pitchFamily="49" charset="0"/>
              </a:rPr>
              <a:t>(“/</a:t>
            </a:r>
            <a:r>
              <a:rPr lang="en-GB" sz="2200" dirty="0" err="1" smtClean="0">
                <a:latin typeface="Courier New" pitchFamily="49" charset="0"/>
                <a:cs typeface="Courier New" pitchFamily="49" charset="0"/>
              </a:rPr>
              <a:t>NodeList</a:t>
            </a:r>
            <a:r>
              <a:rPr lang="en-GB" sz="2200" dirty="0" smtClean="0">
                <a:latin typeface="Courier New" pitchFamily="49" charset="0"/>
                <a:cs typeface="Courier New" pitchFamily="49" charset="0"/>
              </a:rPr>
              <a:t>/5/</a:t>
            </a:r>
            <a:r>
              <a:rPr lang="en-GB" sz="2200" dirty="0" err="1" smtClean="0">
                <a:latin typeface="Courier New" pitchFamily="49" charset="0"/>
                <a:cs typeface="Courier New" pitchFamily="49" charset="0"/>
              </a:rPr>
              <a:t>DeviceList</a:t>
            </a:r>
            <a:r>
              <a:rPr lang="en-GB" sz="2200" dirty="0" smtClean="0">
                <a:latin typeface="Courier New" pitchFamily="49" charset="0"/>
                <a:cs typeface="Courier New" pitchFamily="49" charset="0"/>
              </a:rPr>
              <a:t>/3/</a:t>
            </a:r>
            <a:r>
              <a:rPr lang="en-GB" sz="2200" dirty="0" err="1" smtClean="0">
                <a:latin typeface="Courier New" pitchFamily="49" charset="0"/>
                <a:cs typeface="Courier New" pitchFamily="49" charset="0"/>
              </a:rPr>
              <a:t>Phy</a:t>
            </a:r>
            <a:r>
              <a:rPr lang="en-GB" sz="2200" dirty="0" smtClean="0">
                <a:latin typeface="Courier New" pitchFamily="49" charset="0"/>
                <a:cs typeface="Courier New" pitchFamily="49" charset="0"/>
              </a:rPr>
              <a:t>/</a:t>
            </a:r>
            <a:r>
              <a:rPr lang="en-GB" sz="2200" dirty="0" err="1" smtClean="0">
                <a:latin typeface="Courier New" pitchFamily="49" charset="0"/>
                <a:cs typeface="Courier New" pitchFamily="49" charset="0"/>
              </a:rPr>
              <a:t>TxGain</a:t>
            </a:r>
            <a:r>
              <a:rPr lang="en-GB" sz="2200" dirty="0">
                <a:latin typeface="Courier New" pitchFamily="49" charset="0"/>
                <a:cs typeface="Courier New" pitchFamily="49" charset="0"/>
              </a:rPr>
              <a:t>”, </a:t>
            </a:r>
            <a:r>
              <a:rPr lang="en-GB" sz="2200" dirty="0" err="1">
                <a:latin typeface="Courier New" pitchFamily="49" charset="0"/>
                <a:cs typeface="Courier New" pitchFamily="49" charset="0"/>
              </a:rPr>
              <a:t>DoubleValue</a:t>
            </a:r>
            <a:r>
              <a:rPr lang="en-GB" sz="2200" dirty="0">
                <a:latin typeface="Courier New" pitchFamily="49" charset="0"/>
                <a:cs typeface="Courier New" pitchFamily="49" charset="0"/>
              </a:rPr>
              <a:t>(1.0</a:t>
            </a:r>
            <a:r>
              <a:rPr lang="en-GB" sz="2200" dirty="0" smtClean="0">
                <a:latin typeface="Courier New" pitchFamily="49" charset="0"/>
                <a:cs typeface="Courier New" pitchFamily="49" charset="0"/>
              </a:rPr>
              <a:t>));</a:t>
            </a:r>
          </a:p>
          <a:p>
            <a:pPr marL="457200" lvl="1" indent="0">
              <a:buNone/>
            </a:pPr>
            <a:r>
              <a:rPr lang="en-GB" sz="2200" dirty="0" err="1" smtClean="0">
                <a:latin typeface="Courier New" pitchFamily="49" charset="0"/>
                <a:cs typeface="Courier New" pitchFamily="49" charset="0"/>
              </a:rPr>
              <a:t>DoubleValue</a:t>
            </a:r>
            <a:r>
              <a:rPr lang="en-GB" sz="2200" dirty="0" smtClean="0">
                <a:latin typeface="Courier New" pitchFamily="49" charset="0"/>
                <a:cs typeface="Courier New" pitchFamily="49" charset="0"/>
              </a:rPr>
              <a:t> </a:t>
            </a:r>
            <a:r>
              <a:rPr lang="en-GB" sz="2200" dirty="0">
                <a:latin typeface="Courier New" pitchFamily="49" charset="0"/>
                <a:cs typeface="Courier New" pitchFamily="49" charset="0"/>
              </a:rPr>
              <a:t>d; </a:t>
            </a:r>
            <a:endParaRPr lang="en-GB" sz="2200" dirty="0" smtClean="0">
              <a:latin typeface="Courier New" pitchFamily="49" charset="0"/>
              <a:cs typeface="Courier New" pitchFamily="49" charset="0"/>
            </a:endParaRPr>
          </a:p>
          <a:p>
            <a:pPr marL="457200" lvl="1" indent="0">
              <a:buNone/>
            </a:pPr>
            <a:r>
              <a:rPr lang="en-GB" sz="2200" dirty="0" err="1" smtClean="0">
                <a:latin typeface="Courier New" pitchFamily="49" charset="0"/>
                <a:cs typeface="Courier New" pitchFamily="49" charset="0"/>
              </a:rPr>
              <a:t>nodePtr</a:t>
            </a:r>
            <a:r>
              <a:rPr lang="en-GB" sz="2200" dirty="0" smtClean="0">
                <a:latin typeface="Courier New" pitchFamily="49" charset="0"/>
                <a:cs typeface="Courier New" pitchFamily="49" charset="0"/>
              </a:rPr>
              <a:t>-</a:t>
            </a:r>
            <a:r>
              <a:rPr lang="en-GB" sz="2200" dirty="0">
                <a:latin typeface="Courier New" pitchFamily="49" charset="0"/>
                <a:cs typeface="Courier New" pitchFamily="49" charset="0"/>
              </a:rPr>
              <a:t>&gt;</a:t>
            </a:r>
            <a:r>
              <a:rPr lang="en-GB" sz="2200" dirty="0" err="1" smtClean="0">
                <a:latin typeface="Courier New" pitchFamily="49" charset="0"/>
                <a:cs typeface="Courier New" pitchFamily="49" charset="0"/>
              </a:rPr>
              <a:t>GetAttribute</a:t>
            </a:r>
            <a:r>
              <a:rPr lang="en-GB" sz="2200" dirty="0">
                <a:latin typeface="Courier New" pitchFamily="49" charset="0"/>
                <a:cs typeface="Courier New" pitchFamily="49" charset="0"/>
              </a:rPr>
              <a:t> </a:t>
            </a:r>
            <a:r>
              <a:rPr lang="en-GB" sz="2200" dirty="0" smtClean="0">
                <a:latin typeface="Courier New" pitchFamily="49" charset="0"/>
                <a:cs typeface="Courier New" pitchFamily="49" charset="0"/>
              </a:rPr>
              <a:t>(“/</a:t>
            </a:r>
            <a:r>
              <a:rPr lang="en-GB" sz="2200" dirty="0" err="1">
                <a:latin typeface="Courier New" pitchFamily="49" charset="0"/>
                <a:cs typeface="Courier New" pitchFamily="49" charset="0"/>
              </a:rPr>
              <a:t>NodeList</a:t>
            </a:r>
            <a:r>
              <a:rPr lang="en-GB" sz="2200" dirty="0">
                <a:latin typeface="Courier New" pitchFamily="49" charset="0"/>
                <a:cs typeface="Courier New" pitchFamily="49" charset="0"/>
              </a:rPr>
              <a:t>/5/</a:t>
            </a:r>
            <a:r>
              <a:rPr lang="en-GB" sz="2200" dirty="0" err="1">
                <a:latin typeface="Courier New" pitchFamily="49" charset="0"/>
                <a:cs typeface="Courier New" pitchFamily="49" charset="0"/>
              </a:rPr>
              <a:t>NetDevice</a:t>
            </a:r>
            <a:r>
              <a:rPr lang="en-GB" sz="2200" dirty="0">
                <a:latin typeface="Courier New" pitchFamily="49" charset="0"/>
                <a:cs typeface="Courier New" pitchFamily="49" charset="0"/>
              </a:rPr>
              <a:t>/3/</a:t>
            </a:r>
            <a:r>
              <a:rPr lang="en-GB" sz="2200" dirty="0" err="1">
                <a:latin typeface="Courier New" pitchFamily="49" charset="0"/>
                <a:cs typeface="Courier New" pitchFamily="49" charset="0"/>
              </a:rPr>
              <a:t>Phy</a:t>
            </a:r>
            <a:r>
              <a:rPr lang="en-GB" sz="2200" dirty="0">
                <a:latin typeface="Courier New" pitchFamily="49" charset="0"/>
                <a:cs typeface="Courier New" pitchFamily="49" charset="0"/>
              </a:rPr>
              <a:t>/</a:t>
            </a:r>
            <a:r>
              <a:rPr lang="en-GB" sz="2200" dirty="0" err="1">
                <a:latin typeface="Courier New" pitchFamily="49" charset="0"/>
                <a:cs typeface="Courier New" pitchFamily="49" charset="0"/>
              </a:rPr>
              <a:t>TxGain</a:t>
            </a:r>
            <a:r>
              <a:rPr lang="en-GB" sz="2200" dirty="0">
                <a:latin typeface="Courier New" pitchFamily="49" charset="0"/>
                <a:cs typeface="Courier New" pitchFamily="49" charset="0"/>
              </a:rPr>
              <a:t>”, </a:t>
            </a:r>
            <a:r>
              <a:rPr lang="en-GB" sz="2200" dirty="0" smtClean="0">
                <a:latin typeface="Courier New" pitchFamily="49" charset="0"/>
                <a:cs typeface="Courier New" pitchFamily="49" charset="0"/>
              </a:rPr>
              <a:t>d);</a:t>
            </a:r>
          </a:p>
          <a:p>
            <a:pPr marL="457200" lvl="1" indent="0">
              <a:buNone/>
            </a:pPr>
            <a:endParaRPr lang="en-GB" dirty="0"/>
          </a:p>
          <a:p>
            <a:r>
              <a:rPr lang="en-GB" dirty="0" smtClean="0"/>
              <a:t>Users </a:t>
            </a:r>
            <a:r>
              <a:rPr lang="en-GB" dirty="0"/>
              <a:t>can get </a:t>
            </a:r>
            <a:r>
              <a:rPr lang="en-GB" dirty="0" err="1"/>
              <a:t>Ptrs</a:t>
            </a:r>
            <a:r>
              <a:rPr lang="en-GB" dirty="0"/>
              <a:t> to instances also, </a:t>
            </a:r>
            <a:r>
              <a:rPr lang="en-GB" dirty="0" smtClean="0"/>
              <a:t>and </a:t>
            </a:r>
            <a:r>
              <a:rPr lang="en-GB" dirty="0" err="1" smtClean="0"/>
              <a:t>Ptrs</a:t>
            </a:r>
            <a:r>
              <a:rPr lang="en-GB" dirty="0" smtClean="0"/>
              <a:t> </a:t>
            </a:r>
            <a:r>
              <a:rPr lang="en-GB" dirty="0"/>
              <a:t>to trace sources, in the same way</a:t>
            </a:r>
          </a:p>
        </p:txBody>
      </p:sp>
    </p:spTree>
    <p:extLst>
      <p:ext uri="{BB962C8B-B14F-4D97-AF65-F5344CB8AC3E}">
        <p14:creationId xmlns:p14="http://schemas.microsoft.com/office/powerpoint/2010/main" val="125682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2800" b="1" dirty="0" smtClean="0">
                <a:solidFill>
                  <a:srgbClr val="88BD1D"/>
                </a:solidFill>
              </a:rPr>
              <a:t>How to manipulate attributes</a:t>
            </a:r>
            <a:endParaRPr lang="en-GB" sz="28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21</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3" name="Content Placeholder 2"/>
          <p:cNvSpPr>
            <a:spLocks noGrp="1"/>
          </p:cNvSpPr>
          <p:nvPr>
            <p:ph idx="1"/>
          </p:nvPr>
        </p:nvSpPr>
        <p:spPr>
          <a:xfrm>
            <a:off x="457200" y="1196752"/>
            <a:ext cx="8229600" cy="4525963"/>
          </a:xfrm>
        </p:spPr>
        <p:txBody>
          <a:bodyPr>
            <a:normAutofit fontScale="62500" lnSpcReduction="20000"/>
          </a:bodyPr>
          <a:lstStyle/>
          <a:p>
            <a:r>
              <a:rPr lang="en-GB" dirty="0" smtClean="0"/>
              <a:t>Individual </a:t>
            </a:r>
            <a:r>
              <a:rPr lang="en-GB" dirty="0"/>
              <a:t>object attributes often derive from default </a:t>
            </a:r>
            <a:r>
              <a:rPr lang="en-GB" dirty="0" smtClean="0"/>
              <a:t>values</a:t>
            </a:r>
          </a:p>
          <a:p>
            <a:pPr lvl="1"/>
            <a:r>
              <a:rPr lang="en-GB" dirty="0" smtClean="0"/>
              <a:t>Setting </a:t>
            </a:r>
            <a:r>
              <a:rPr lang="en-GB" dirty="0"/>
              <a:t>the default value will affect all subsequently created </a:t>
            </a:r>
            <a:r>
              <a:rPr lang="en-GB" dirty="0" smtClean="0"/>
              <a:t>objects</a:t>
            </a:r>
          </a:p>
          <a:p>
            <a:pPr lvl="1"/>
            <a:r>
              <a:rPr lang="en-GB" dirty="0" smtClean="0"/>
              <a:t>Ability </a:t>
            </a:r>
            <a:r>
              <a:rPr lang="en-GB" dirty="0"/>
              <a:t>to configure attributes on a per-object basis</a:t>
            </a:r>
          </a:p>
          <a:p>
            <a:r>
              <a:rPr lang="en-GB" dirty="0" smtClean="0"/>
              <a:t>Set </a:t>
            </a:r>
            <a:r>
              <a:rPr lang="en-GB" dirty="0"/>
              <a:t>the default value of an attribute from the </a:t>
            </a:r>
            <a:r>
              <a:rPr lang="en-GB" dirty="0" smtClean="0"/>
              <a:t>command-line:</a:t>
            </a:r>
          </a:p>
          <a:p>
            <a:pPr marL="457200" lvl="1" indent="0">
              <a:buNone/>
            </a:pPr>
            <a:r>
              <a:rPr lang="en-GB" dirty="0" err="1" smtClean="0"/>
              <a:t>CommandLine</a:t>
            </a:r>
            <a:r>
              <a:rPr lang="en-GB" dirty="0" smtClean="0"/>
              <a:t> </a:t>
            </a:r>
            <a:r>
              <a:rPr lang="en-GB" dirty="0" err="1" smtClean="0"/>
              <a:t>cmd</a:t>
            </a:r>
            <a:r>
              <a:rPr lang="en-GB" dirty="0" smtClean="0"/>
              <a:t>;</a:t>
            </a:r>
          </a:p>
          <a:p>
            <a:pPr marL="457200" lvl="1" indent="0">
              <a:buNone/>
            </a:pPr>
            <a:r>
              <a:rPr lang="en-GB" dirty="0" err="1" smtClean="0"/>
              <a:t>cmd.Parse</a:t>
            </a:r>
            <a:r>
              <a:rPr lang="en-GB" dirty="0" smtClean="0"/>
              <a:t> </a:t>
            </a:r>
            <a:r>
              <a:rPr lang="en-GB" dirty="0"/>
              <a:t>(</a:t>
            </a:r>
            <a:r>
              <a:rPr lang="en-GB" dirty="0" err="1"/>
              <a:t>argc</a:t>
            </a:r>
            <a:r>
              <a:rPr lang="en-GB" dirty="0"/>
              <a:t>, </a:t>
            </a:r>
            <a:r>
              <a:rPr lang="en-GB" dirty="0" err="1"/>
              <a:t>argv</a:t>
            </a:r>
            <a:r>
              <a:rPr lang="en-GB" dirty="0"/>
              <a:t>);</a:t>
            </a:r>
          </a:p>
          <a:p>
            <a:r>
              <a:rPr lang="en-GB" dirty="0" smtClean="0"/>
              <a:t>Set </a:t>
            </a:r>
            <a:r>
              <a:rPr lang="en-GB" dirty="0"/>
              <a:t>the default value of an attribute </a:t>
            </a:r>
            <a:r>
              <a:rPr lang="en-GB" dirty="0" smtClean="0"/>
              <a:t>with </a:t>
            </a:r>
            <a:r>
              <a:rPr lang="en-GB" sz="3000" dirty="0" smtClean="0"/>
              <a:t>NS_ATTRIBUTE_DEFAULT</a:t>
            </a:r>
          </a:p>
          <a:p>
            <a:endParaRPr lang="en-GB" sz="3000" dirty="0"/>
          </a:p>
          <a:p>
            <a:r>
              <a:rPr lang="en-GB" dirty="0" smtClean="0"/>
              <a:t>Set </a:t>
            </a:r>
            <a:r>
              <a:rPr lang="en-GB" dirty="0"/>
              <a:t>the default value of an attribute in C</a:t>
            </a:r>
            <a:r>
              <a:rPr lang="en-GB" dirty="0" smtClean="0"/>
              <a:t>++:</a:t>
            </a:r>
          </a:p>
          <a:p>
            <a:pPr marL="457200" lvl="1" indent="0">
              <a:buNone/>
            </a:pPr>
            <a:r>
              <a:rPr lang="en-GB" dirty="0" err="1" smtClean="0"/>
              <a:t>Config</a:t>
            </a:r>
            <a:r>
              <a:rPr lang="en-GB" dirty="0"/>
              <a:t>::</a:t>
            </a:r>
            <a:r>
              <a:rPr lang="en-GB" dirty="0" err="1"/>
              <a:t>SetDefault</a:t>
            </a:r>
            <a:r>
              <a:rPr lang="en-GB" dirty="0"/>
              <a:t> ("ns3::Ipv4L3Protocol::</a:t>
            </a:r>
            <a:r>
              <a:rPr lang="en-GB" dirty="0" err="1"/>
              <a:t>CalcChecksum</a:t>
            </a:r>
            <a:r>
              <a:rPr lang="en-GB" dirty="0" smtClean="0"/>
              <a:t>", </a:t>
            </a:r>
            <a:r>
              <a:rPr lang="en-GB" dirty="0" err="1" smtClean="0"/>
              <a:t>BooleanValue</a:t>
            </a:r>
            <a:r>
              <a:rPr lang="en-GB" dirty="0" smtClean="0"/>
              <a:t> </a:t>
            </a:r>
            <a:r>
              <a:rPr lang="en-GB" dirty="0"/>
              <a:t>(true));</a:t>
            </a:r>
          </a:p>
          <a:p>
            <a:r>
              <a:rPr lang="en-GB" dirty="0" smtClean="0"/>
              <a:t>Set </a:t>
            </a:r>
            <a:r>
              <a:rPr lang="en-GB" dirty="0"/>
              <a:t>an attribute directly on a </a:t>
            </a:r>
            <a:r>
              <a:rPr lang="en-GB" dirty="0" err="1"/>
              <a:t>specic</a:t>
            </a:r>
            <a:r>
              <a:rPr lang="en-GB" dirty="0"/>
              <a:t> </a:t>
            </a:r>
            <a:r>
              <a:rPr lang="en-GB" dirty="0" smtClean="0"/>
              <a:t>object:</a:t>
            </a:r>
          </a:p>
          <a:p>
            <a:pPr marL="457200" lvl="1" indent="0">
              <a:buNone/>
            </a:pPr>
            <a:r>
              <a:rPr lang="en-GB" dirty="0" err="1" smtClean="0"/>
              <a:t>Ptr</a:t>
            </a:r>
            <a:r>
              <a:rPr lang="en-GB" dirty="0" smtClean="0"/>
              <a:t>&lt;</a:t>
            </a:r>
            <a:r>
              <a:rPr lang="en-GB" dirty="0" err="1" smtClean="0"/>
              <a:t>CsmaChannel</a:t>
            </a:r>
            <a:r>
              <a:rPr lang="en-GB" dirty="0"/>
              <a:t>&gt; </a:t>
            </a:r>
            <a:r>
              <a:rPr lang="en-GB" dirty="0" err="1"/>
              <a:t>csmaChannel</a:t>
            </a:r>
            <a:r>
              <a:rPr lang="en-GB" dirty="0"/>
              <a:t> = </a:t>
            </a:r>
            <a:r>
              <a:rPr lang="en-GB" dirty="0" smtClean="0"/>
              <a:t>...;</a:t>
            </a:r>
          </a:p>
          <a:p>
            <a:pPr marL="457200" lvl="1" indent="0">
              <a:buNone/>
            </a:pPr>
            <a:r>
              <a:rPr lang="en-GB" dirty="0" err="1" smtClean="0"/>
              <a:t>csmaChannel</a:t>
            </a:r>
            <a:r>
              <a:rPr lang="en-GB" dirty="0" smtClean="0"/>
              <a:t>-</a:t>
            </a:r>
            <a:r>
              <a:rPr lang="en-GB" dirty="0"/>
              <a:t>&gt;</a:t>
            </a:r>
            <a:r>
              <a:rPr lang="en-GB" dirty="0" err="1"/>
              <a:t>SetAttribute</a:t>
            </a:r>
            <a:r>
              <a:rPr lang="en-GB" dirty="0"/>
              <a:t> ("</a:t>
            </a:r>
            <a:r>
              <a:rPr lang="en-GB" dirty="0" err="1"/>
              <a:t>DataRate</a:t>
            </a:r>
            <a:r>
              <a:rPr lang="en-GB" dirty="0" smtClean="0"/>
              <a:t>",</a:t>
            </a:r>
          </a:p>
          <a:p>
            <a:pPr marL="457200" lvl="1" indent="0">
              <a:buNone/>
            </a:pPr>
            <a:r>
              <a:rPr lang="en-GB" dirty="0" err="1" smtClean="0"/>
              <a:t>StringValue</a:t>
            </a:r>
            <a:r>
              <a:rPr lang="en-GB" dirty="0" smtClean="0"/>
              <a:t> </a:t>
            </a:r>
            <a:r>
              <a:rPr lang="en-GB" dirty="0"/>
              <a:t>("5Mbps</a:t>
            </a:r>
            <a:r>
              <a:rPr lang="en-GB" dirty="0" smtClean="0"/>
              <a:t>"));</a:t>
            </a:r>
            <a:endParaRPr lang="en-GB" dirty="0"/>
          </a:p>
        </p:txBody>
      </p:sp>
    </p:spTree>
    <p:extLst>
      <p:ext uri="{BB962C8B-B14F-4D97-AF65-F5344CB8AC3E}">
        <p14:creationId xmlns:p14="http://schemas.microsoft.com/office/powerpoint/2010/main" val="105652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Tracing System</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22</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3" name="Content Placeholder 2"/>
          <p:cNvSpPr>
            <a:spLocks noGrp="1"/>
          </p:cNvSpPr>
          <p:nvPr>
            <p:ph idx="1"/>
          </p:nvPr>
        </p:nvSpPr>
        <p:spPr>
          <a:xfrm>
            <a:off x="457200" y="1196752"/>
            <a:ext cx="8229600" cy="4525963"/>
          </a:xfrm>
        </p:spPr>
        <p:txBody>
          <a:bodyPr>
            <a:normAutofit lnSpcReduction="10000"/>
          </a:bodyPr>
          <a:lstStyle/>
          <a:p>
            <a:r>
              <a:rPr lang="en-GB" dirty="0"/>
              <a:t>Simulator provides a set of </a:t>
            </a:r>
            <a:r>
              <a:rPr lang="en-GB" dirty="0" smtClean="0"/>
              <a:t>pre-configured trace sources</a:t>
            </a:r>
          </a:p>
          <a:p>
            <a:pPr lvl="1"/>
            <a:r>
              <a:rPr lang="en-GB" dirty="0" smtClean="0"/>
              <a:t>Users </a:t>
            </a:r>
            <a:r>
              <a:rPr lang="en-GB" dirty="0"/>
              <a:t>may edit the core to add their own</a:t>
            </a:r>
          </a:p>
          <a:p>
            <a:r>
              <a:rPr lang="en-GB" dirty="0" smtClean="0"/>
              <a:t>Users </a:t>
            </a:r>
            <a:r>
              <a:rPr lang="en-GB" dirty="0"/>
              <a:t>provide trace sinks and attach to </a:t>
            </a:r>
            <a:r>
              <a:rPr lang="en-GB" dirty="0" smtClean="0"/>
              <a:t>the trace source</a:t>
            </a:r>
          </a:p>
          <a:p>
            <a:pPr lvl="1"/>
            <a:r>
              <a:rPr lang="en-GB" dirty="0" smtClean="0"/>
              <a:t>Simulator </a:t>
            </a:r>
            <a:r>
              <a:rPr lang="en-GB" dirty="0"/>
              <a:t>core provides a few examples </a:t>
            </a:r>
            <a:r>
              <a:rPr lang="en-GB" dirty="0" smtClean="0"/>
              <a:t>for common </a:t>
            </a:r>
            <a:r>
              <a:rPr lang="en-GB" dirty="0"/>
              <a:t>cases</a:t>
            </a:r>
          </a:p>
          <a:p>
            <a:r>
              <a:rPr lang="en-GB" dirty="0" smtClean="0"/>
              <a:t>Multiple </a:t>
            </a:r>
            <a:r>
              <a:rPr lang="en-GB" dirty="0"/>
              <a:t>trace sources can connect to </a:t>
            </a:r>
            <a:r>
              <a:rPr lang="en-GB" dirty="0" smtClean="0"/>
              <a:t>a trace </a:t>
            </a:r>
            <a:r>
              <a:rPr lang="en-GB" dirty="0"/>
              <a:t>sink</a:t>
            </a:r>
            <a:endParaRPr lang="en-GB" dirty="0" smtClean="0"/>
          </a:p>
        </p:txBody>
      </p:sp>
    </p:spTree>
    <p:extLst>
      <p:ext uri="{BB962C8B-B14F-4D97-AF65-F5344CB8AC3E}">
        <p14:creationId xmlns:p14="http://schemas.microsoft.com/office/powerpoint/2010/main" val="2566759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Trace Sources</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23</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pic>
        <p:nvPicPr>
          <p:cNvPr id="2" name="Content Placeholder 1">
            <a:hlinkClick r:id="rId5"/>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457200" y="1397658"/>
            <a:ext cx="8229600" cy="4124597"/>
          </a:xfrm>
          <a:prstGeom prst="rect">
            <a:avLst/>
          </a:prstGeom>
          <a:ln>
            <a:noFill/>
          </a:ln>
          <a:effectLst>
            <a:outerShdw blurRad="190500" algn="tl" rotWithShape="0">
              <a:srgbClr val="000000">
                <a:alpha val="70000"/>
              </a:srgbClr>
            </a:outerShdw>
          </a:effectLst>
        </p:spPr>
      </p:pic>
      <p:sp>
        <p:nvSpPr>
          <p:cNvPr id="4" name="TextBox 3"/>
          <p:cNvSpPr txBox="1"/>
          <p:nvPr/>
        </p:nvSpPr>
        <p:spPr>
          <a:xfrm>
            <a:off x="2051720" y="5949280"/>
            <a:ext cx="7056784" cy="307777"/>
          </a:xfrm>
          <a:prstGeom prst="rect">
            <a:avLst/>
          </a:prstGeom>
          <a:noFill/>
        </p:spPr>
        <p:txBody>
          <a:bodyPr wrap="square" rtlCol="0">
            <a:spAutoFit/>
          </a:bodyPr>
          <a:lstStyle/>
          <a:p>
            <a:r>
              <a:rPr lang="en-GB" sz="1400" dirty="0">
                <a:hlinkClick r:id="rId5"/>
              </a:rPr>
              <a:t>http://www.nsnam.org/docs/release/3.13/doxygen/group___trace_source_list.html</a:t>
            </a:r>
            <a:endParaRPr lang="en-GB" sz="1400" dirty="0"/>
          </a:p>
        </p:txBody>
      </p:sp>
    </p:spTree>
    <p:extLst>
      <p:ext uri="{BB962C8B-B14F-4D97-AF65-F5344CB8AC3E}">
        <p14:creationId xmlns:p14="http://schemas.microsoft.com/office/powerpoint/2010/main" val="147660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Basic Tracing</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24</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3" name="Content Placeholder 2"/>
          <p:cNvSpPr>
            <a:spLocks noGrp="1"/>
          </p:cNvSpPr>
          <p:nvPr>
            <p:ph idx="1"/>
          </p:nvPr>
        </p:nvSpPr>
        <p:spPr>
          <a:xfrm>
            <a:off x="457200" y="1196752"/>
            <a:ext cx="8229600" cy="4525963"/>
          </a:xfrm>
        </p:spPr>
        <p:txBody>
          <a:bodyPr>
            <a:normAutofit fontScale="92500" lnSpcReduction="20000"/>
          </a:bodyPr>
          <a:lstStyle/>
          <a:p>
            <a:r>
              <a:rPr lang="en-GB" dirty="0"/>
              <a:t>Helper classes hide the tracing </a:t>
            </a:r>
            <a:r>
              <a:rPr lang="en-GB" dirty="0" smtClean="0"/>
              <a:t>details from </a:t>
            </a:r>
            <a:r>
              <a:rPr lang="en-GB" dirty="0"/>
              <a:t>the user, for simple trace </a:t>
            </a:r>
            <a:r>
              <a:rPr lang="en-GB" dirty="0" smtClean="0"/>
              <a:t>types</a:t>
            </a:r>
          </a:p>
          <a:p>
            <a:pPr lvl="1"/>
            <a:r>
              <a:rPr lang="en-GB" dirty="0" err="1" smtClean="0"/>
              <a:t>ascii</a:t>
            </a:r>
            <a:r>
              <a:rPr lang="en-GB" dirty="0" smtClean="0"/>
              <a:t> </a:t>
            </a:r>
            <a:r>
              <a:rPr lang="en-GB" dirty="0"/>
              <a:t>or </a:t>
            </a:r>
            <a:r>
              <a:rPr lang="en-GB" dirty="0" err="1"/>
              <a:t>pcap</a:t>
            </a:r>
            <a:r>
              <a:rPr lang="en-GB" dirty="0"/>
              <a:t> traces of </a:t>
            </a:r>
            <a:r>
              <a:rPr lang="en-GB" dirty="0" smtClean="0"/>
              <a:t>devices</a:t>
            </a:r>
          </a:p>
          <a:p>
            <a:pPr lvl="1"/>
            <a:endParaRPr lang="en-GB" dirty="0"/>
          </a:p>
          <a:p>
            <a:pPr marL="457200" lvl="1" indent="0">
              <a:buNone/>
            </a:pPr>
            <a:r>
              <a:rPr lang="en-GB" dirty="0" err="1" smtClean="0">
                <a:latin typeface="Courier New" pitchFamily="49" charset="0"/>
                <a:cs typeface="Courier New" pitchFamily="49" charset="0"/>
              </a:rPr>
              <a:t>std</a:t>
            </a:r>
            <a:r>
              <a:rPr lang="en-GB" dirty="0">
                <a:latin typeface="Courier New" pitchFamily="49" charset="0"/>
                <a:cs typeface="Courier New" pitchFamily="49" charset="0"/>
              </a:rPr>
              <a:t>::</a:t>
            </a:r>
            <a:r>
              <a:rPr lang="en-GB" dirty="0" err="1">
                <a:latin typeface="Courier New" pitchFamily="49" charset="0"/>
                <a:cs typeface="Courier New" pitchFamily="49" charset="0"/>
              </a:rPr>
              <a:t>ofstream</a:t>
            </a:r>
            <a:r>
              <a:rPr lang="en-GB" dirty="0">
                <a:latin typeface="Courier New" pitchFamily="49" charset="0"/>
                <a:cs typeface="Courier New" pitchFamily="49" charset="0"/>
              </a:rPr>
              <a:t> </a:t>
            </a:r>
            <a:r>
              <a:rPr lang="en-GB" dirty="0" err="1" smtClean="0">
                <a:latin typeface="Courier New" pitchFamily="49" charset="0"/>
                <a:cs typeface="Courier New" pitchFamily="49" charset="0"/>
              </a:rPr>
              <a:t>ascii</a:t>
            </a:r>
            <a:r>
              <a:rPr lang="en-GB" dirty="0" smtClean="0">
                <a:latin typeface="Courier New" pitchFamily="49" charset="0"/>
                <a:cs typeface="Courier New" pitchFamily="49" charset="0"/>
              </a:rPr>
              <a:t>;</a:t>
            </a:r>
          </a:p>
          <a:p>
            <a:pPr marL="457200" lvl="1" indent="0">
              <a:buNone/>
            </a:pPr>
            <a:r>
              <a:rPr lang="en-GB" dirty="0" err="1" smtClean="0">
                <a:latin typeface="Courier New" pitchFamily="49" charset="0"/>
                <a:cs typeface="Courier New" pitchFamily="49" charset="0"/>
              </a:rPr>
              <a:t>ascii.open</a:t>
            </a:r>
            <a:r>
              <a:rPr lang="en-GB" dirty="0" smtClean="0">
                <a:latin typeface="Courier New" pitchFamily="49" charset="0"/>
                <a:cs typeface="Courier New" pitchFamily="49" charset="0"/>
              </a:rPr>
              <a:t> </a:t>
            </a:r>
            <a:r>
              <a:rPr lang="en-GB" dirty="0">
                <a:latin typeface="Courier New" pitchFamily="49" charset="0"/>
                <a:cs typeface="Courier New" pitchFamily="49" charset="0"/>
              </a:rPr>
              <a:t>("wns3-helper.tr</a:t>
            </a:r>
            <a:r>
              <a:rPr lang="en-GB" dirty="0" smtClean="0">
                <a:latin typeface="Courier New" pitchFamily="49" charset="0"/>
                <a:cs typeface="Courier New" pitchFamily="49" charset="0"/>
              </a:rPr>
              <a:t>");</a:t>
            </a:r>
          </a:p>
          <a:p>
            <a:pPr marL="457200" lvl="1" indent="0">
              <a:buNone/>
            </a:pPr>
            <a:r>
              <a:rPr lang="en-GB" dirty="0" err="1" smtClean="0">
                <a:latin typeface="Courier New" pitchFamily="49" charset="0"/>
                <a:cs typeface="Courier New" pitchFamily="49" charset="0"/>
              </a:rPr>
              <a:t>CsmaHelper</a:t>
            </a:r>
            <a:r>
              <a:rPr lang="en-GB" dirty="0">
                <a:latin typeface="Courier New" pitchFamily="49" charset="0"/>
                <a:cs typeface="Courier New" pitchFamily="49" charset="0"/>
              </a:rPr>
              <a:t>::</a:t>
            </a:r>
            <a:r>
              <a:rPr lang="en-GB" dirty="0" err="1">
                <a:latin typeface="Courier New" pitchFamily="49" charset="0"/>
                <a:cs typeface="Courier New" pitchFamily="49" charset="0"/>
              </a:rPr>
              <a:t>EnableAsciiAll</a:t>
            </a:r>
            <a:r>
              <a:rPr lang="en-GB" dirty="0">
                <a:latin typeface="Courier New" pitchFamily="49" charset="0"/>
                <a:cs typeface="Courier New" pitchFamily="49" charset="0"/>
              </a:rPr>
              <a:t> (</a:t>
            </a:r>
            <a:r>
              <a:rPr lang="en-GB" dirty="0" err="1">
                <a:latin typeface="Courier New" pitchFamily="49" charset="0"/>
                <a:cs typeface="Courier New" pitchFamily="49" charset="0"/>
              </a:rPr>
              <a:t>ascii</a:t>
            </a:r>
            <a:r>
              <a:rPr lang="en-GB" dirty="0" smtClean="0">
                <a:latin typeface="Courier New" pitchFamily="49" charset="0"/>
                <a:cs typeface="Courier New" pitchFamily="49" charset="0"/>
              </a:rPr>
              <a:t>);</a:t>
            </a:r>
          </a:p>
          <a:p>
            <a:pPr marL="457200" lvl="1" indent="0">
              <a:buNone/>
            </a:pPr>
            <a:r>
              <a:rPr lang="en-GB" dirty="0" err="1" smtClean="0">
                <a:latin typeface="Courier New" pitchFamily="49" charset="0"/>
                <a:cs typeface="Courier New" pitchFamily="49" charset="0"/>
              </a:rPr>
              <a:t>CsmaHelper</a:t>
            </a:r>
            <a:r>
              <a:rPr lang="en-GB" dirty="0">
                <a:latin typeface="Courier New" pitchFamily="49" charset="0"/>
                <a:cs typeface="Courier New" pitchFamily="49" charset="0"/>
              </a:rPr>
              <a:t>::</a:t>
            </a:r>
            <a:r>
              <a:rPr lang="en-GB" dirty="0" err="1">
                <a:latin typeface="Courier New" pitchFamily="49" charset="0"/>
                <a:cs typeface="Courier New" pitchFamily="49" charset="0"/>
              </a:rPr>
              <a:t>EnablePcapAll</a:t>
            </a:r>
            <a:r>
              <a:rPr lang="en-GB" dirty="0">
                <a:latin typeface="Courier New" pitchFamily="49" charset="0"/>
                <a:cs typeface="Courier New" pitchFamily="49" charset="0"/>
              </a:rPr>
              <a:t> ("wns3-helper</a:t>
            </a:r>
            <a:r>
              <a:rPr lang="en-GB" dirty="0" smtClean="0">
                <a:latin typeface="Courier New" pitchFamily="49" charset="0"/>
                <a:cs typeface="Courier New" pitchFamily="49" charset="0"/>
              </a:rPr>
              <a:t>");</a:t>
            </a:r>
          </a:p>
          <a:p>
            <a:pPr marL="457200" lvl="1" indent="0">
              <a:buNone/>
            </a:pPr>
            <a:r>
              <a:rPr lang="en-GB" dirty="0" err="1" smtClean="0">
                <a:latin typeface="Courier New" pitchFamily="49" charset="0"/>
                <a:cs typeface="Courier New" pitchFamily="49" charset="0"/>
              </a:rPr>
              <a:t>YansWifiPhyHelper</a:t>
            </a:r>
            <a:r>
              <a:rPr lang="en-GB" dirty="0">
                <a:latin typeface="Courier New" pitchFamily="49" charset="0"/>
                <a:cs typeface="Courier New" pitchFamily="49" charset="0"/>
              </a:rPr>
              <a:t>::</a:t>
            </a:r>
            <a:r>
              <a:rPr lang="en-GB" dirty="0" err="1">
                <a:latin typeface="Courier New" pitchFamily="49" charset="0"/>
                <a:cs typeface="Courier New" pitchFamily="49" charset="0"/>
              </a:rPr>
              <a:t>EnablePcapAll</a:t>
            </a:r>
            <a:r>
              <a:rPr lang="en-GB" dirty="0">
                <a:latin typeface="Courier New" pitchFamily="49" charset="0"/>
                <a:cs typeface="Courier New" pitchFamily="49" charset="0"/>
              </a:rPr>
              <a:t> ("</a:t>
            </a:r>
            <a:r>
              <a:rPr lang="en-GB" dirty="0" smtClean="0">
                <a:latin typeface="Courier New" pitchFamily="49" charset="0"/>
                <a:cs typeface="Courier New" pitchFamily="49" charset="0"/>
              </a:rPr>
              <a:t>wsn3-helper</a:t>
            </a:r>
            <a:r>
              <a:rPr lang="en-GB" dirty="0">
                <a:latin typeface="Courier New" pitchFamily="49" charset="0"/>
                <a:cs typeface="Courier New" pitchFamily="49" charset="0"/>
              </a:rPr>
              <a:t>");</a:t>
            </a:r>
          </a:p>
        </p:txBody>
      </p:sp>
    </p:spTree>
    <p:extLst>
      <p:ext uri="{BB962C8B-B14F-4D97-AF65-F5344CB8AC3E}">
        <p14:creationId xmlns:p14="http://schemas.microsoft.com/office/powerpoint/2010/main" val="28941422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fontScale="90000"/>
          </a:bodyPr>
          <a:lstStyle/>
          <a:p>
            <a:r>
              <a:rPr lang="en-US" sz="3600" b="1" dirty="0" smtClean="0">
                <a:solidFill>
                  <a:srgbClr val="88BD1D"/>
                </a:solidFill>
              </a:rPr>
              <a:t>Multiple Levels of Tracing</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25</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3" name="Content Placeholder 2"/>
          <p:cNvSpPr>
            <a:spLocks noGrp="1"/>
          </p:cNvSpPr>
          <p:nvPr>
            <p:ph idx="1"/>
          </p:nvPr>
        </p:nvSpPr>
        <p:spPr>
          <a:xfrm>
            <a:off x="457200" y="1196752"/>
            <a:ext cx="8229600" cy="4525963"/>
          </a:xfrm>
        </p:spPr>
        <p:txBody>
          <a:bodyPr>
            <a:normAutofit/>
          </a:bodyPr>
          <a:lstStyle/>
          <a:p>
            <a:r>
              <a:rPr lang="en-GB" dirty="0"/>
              <a:t>Highest-level: Use built-in trace </a:t>
            </a:r>
            <a:r>
              <a:rPr lang="en-GB" dirty="0" smtClean="0"/>
              <a:t>sources and </a:t>
            </a:r>
            <a:r>
              <a:rPr lang="en-GB" dirty="0"/>
              <a:t>sinks and hook a trace file to them</a:t>
            </a:r>
          </a:p>
          <a:p>
            <a:endParaRPr lang="en-GB" dirty="0" smtClean="0"/>
          </a:p>
          <a:p>
            <a:r>
              <a:rPr lang="en-GB" dirty="0" smtClean="0"/>
              <a:t>Mid-level</a:t>
            </a:r>
            <a:r>
              <a:rPr lang="en-GB" dirty="0"/>
              <a:t>: Customize trace </a:t>
            </a:r>
            <a:r>
              <a:rPr lang="en-GB" dirty="0" smtClean="0"/>
              <a:t>source/sink behaviour </a:t>
            </a:r>
            <a:r>
              <a:rPr lang="en-GB" dirty="0"/>
              <a:t>using the tracing namespace</a:t>
            </a:r>
          </a:p>
          <a:p>
            <a:endParaRPr lang="en-GB" dirty="0" smtClean="0"/>
          </a:p>
          <a:p>
            <a:r>
              <a:rPr lang="en-GB" dirty="0" smtClean="0"/>
              <a:t>Low-level</a:t>
            </a:r>
            <a:r>
              <a:rPr lang="en-GB" dirty="0"/>
              <a:t>: Add trace sources to </a:t>
            </a:r>
            <a:r>
              <a:rPr lang="en-GB" dirty="0" smtClean="0"/>
              <a:t>the tracing </a:t>
            </a:r>
            <a:r>
              <a:rPr lang="en-GB" dirty="0"/>
              <a:t>namespace</a:t>
            </a:r>
            <a:endParaRPr lang="en-GB" dirty="0">
              <a:latin typeface="Courier New" pitchFamily="49" charset="0"/>
              <a:cs typeface="Courier New" pitchFamily="49" charset="0"/>
            </a:endParaRPr>
          </a:p>
        </p:txBody>
      </p:sp>
    </p:spTree>
    <p:extLst>
      <p:ext uri="{BB962C8B-B14F-4D97-AF65-F5344CB8AC3E}">
        <p14:creationId xmlns:p14="http://schemas.microsoft.com/office/powerpoint/2010/main" val="5306495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fontScale="90000"/>
          </a:bodyPr>
          <a:lstStyle/>
          <a:p>
            <a:r>
              <a:rPr lang="en-US" sz="3600" b="1" dirty="0" smtClean="0">
                <a:solidFill>
                  <a:srgbClr val="88BD1D"/>
                </a:solidFill>
              </a:rPr>
              <a:t>Highest Level of Tracing</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26</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3" name="Content Placeholder 2"/>
          <p:cNvSpPr>
            <a:spLocks noGrp="1"/>
          </p:cNvSpPr>
          <p:nvPr>
            <p:ph idx="1"/>
          </p:nvPr>
        </p:nvSpPr>
        <p:spPr>
          <a:xfrm>
            <a:off x="457200" y="1196752"/>
            <a:ext cx="8229600" cy="4525963"/>
          </a:xfrm>
        </p:spPr>
        <p:txBody>
          <a:bodyPr>
            <a:normAutofit fontScale="92500" lnSpcReduction="10000"/>
          </a:bodyPr>
          <a:lstStyle/>
          <a:p>
            <a:r>
              <a:rPr lang="en-GB" dirty="0" smtClean="0"/>
              <a:t>Highest-level: Use built-in trace sources and sinks and hook a trace file to them</a:t>
            </a:r>
          </a:p>
          <a:p>
            <a:pPr marL="0" indent="0">
              <a:buNone/>
            </a:pPr>
            <a:endParaRPr lang="en-GB" dirty="0" smtClean="0">
              <a:latin typeface="Courier New" pitchFamily="49" charset="0"/>
              <a:cs typeface="Courier New" pitchFamily="49" charset="0"/>
            </a:endParaRPr>
          </a:p>
          <a:p>
            <a:pPr marL="0" indent="0">
              <a:buNone/>
            </a:pPr>
            <a:r>
              <a:rPr lang="en-GB" sz="2100" b="1" dirty="0" smtClean="0">
                <a:latin typeface="Courier New" pitchFamily="49" charset="0"/>
                <a:cs typeface="Courier New" pitchFamily="49" charset="0"/>
              </a:rPr>
              <a:t>// </a:t>
            </a:r>
            <a:r>
              <a:rPr lang="en-GB" sz="2100" b="1" dirty="0">
                <a:latin typeface="Courier New" pitchFamily="49" charset="0"/>
                <a:cs typeface="Courier New" pitchFamily="49" charset="0"/>
              </a:rPr>
              <a:t>Also configure some </a:t>
            </a:r>
            <a:r>
              <a:rPr lang="en-GB" sz="2100" b="1" dirty="0" err="1">
                <a:latin typeface="Courier New" pitchFamily="49" charset="0"/>
                <a:cs typeface="Courier New" pitchFamily="49" charset="0"/>
              </a:rPr>
              <a:t>tcpdump</a:t>
            </a:r>
            <a:r>
              <a:rPr lang="en-GB" sz="2100" b="1" dirty="0">
                <a:latin typeface="Courier New" pitchFamily="49" charset="0"/>
                <a:cs typeface="Courier New" pitchFamily="49" charset="0"/>
              </a:rPr>
              <a:t> traces; </a:t>
            </a:r>
            <a:r>
              <a:rPr lang="en-GB" sz="2100" b="1" dirty="0" smtClean="0">
                <a:latin typeface="Courier New" pitchFamily="49" charset="0"/>
                <a:cs typeface="Courier New" pitchFamily="49" charset="0"/>
              </a:rPr>
              <a:t>each interface // will </a:t>
            </a:r>
            <a:r>
              <a:rPr lang="en-GB" sz="2100" b="1" dirty="0">
                <a:latin typeface="Courier New" pitchFamily="49" charset="0"/>
                <a:cs typeface="Courier New" pitchFamily="49" charset="0"/>
              </a:rPr>
              <a:t>be </a:t>
            </a:r>
            <a:r>
              <a:rPr lang="en-GB" sz="2100" b="1" dirty="0" smtClean="0">
                <a:latin typeface="Courier New" pitchFamily="49" charset="0"/>
                <a:cs typeface="Courier New" pitchFamily="49" charset="0"/>
              </a:rPr>
              <a:t>traced. </a:t>
            </a:r>
          </a:p>
          <a:p>
            <a:pPr marL="0" indent="0">
              <a:buNone/>
            </a:pPr>
            <a:r>
              <a:rPr lang="en-GB" sz="2100" b="1" dirty="0" smtClean="0">
                <a:latin typeface="Courier New" pitchFamily="49" charset="0"/>
                <a:cs typeface="Courier New" pitchFamily="49" charset="0"/>
              </a:rPr>
              <a:t>// The </a:t>
            </a:r>
            <a:r>
              <a:rPr lang="en-GB" sz="2100" b="1" dirty="0">
                <a:latin typeface="Courier New" pitchFamily="49" charset="0"/>
                <a:cs typeface="Courier New" pitchFamily="49" charset="0"/>
              </a:rPr>
              <a:t>output files will be </a:t>
            </a:r>
            <a:r>
              <a:rPr lang="en-GB" sz="2100" b="1" dirty="0" smtClean="0">
                <a:latin typeface="Courier New" pitchFamily="49" charset="0"/>
                <a:cs typeface="Courier New" pitchFamily="49" charset="0"/>
              </a:rPr>
              <a:t>named:</a:t>
            </a:r>
            <a:endParaRPr lang="en-GB" sz="2100" b="1" dirty="0">
              <a:latin typeface="Courier New" pitchFamily="49" charset="0"/>
              <a:cs typeface="Courier New" pitchFamily="49" charset="0"/>
            </a:endParaRPr>
          </a:p>
          <a:p>
            <a:pPr marL="0" indent="0">
              <a:buNone/>
            </a:pPr>
            <a:r>
              <a:rPr lang="en-GB" sz="2100" b="1" dirty="0">
                <a:latin typeface="Courier New" pitchFamily="49" charset="0"/>
                <a:cs typeface="Courier New" pitchFamily="49" charset="0"/>
              </a:rPr>
              <a:t>// simple-point-to-</a:t>
            </a:r>
            <a:r>
              <a:rPr lang="en-GB" sz="2100" b="1" dirty="0" err="1">
                <a:latin typeface="Courier New" pitchFamily="49" charset="0"/>
                <a:cs typeface="Courier New" pitchFamily="49" charset="0"/>
              </a:rPr>
              <a:t>point.pcap</a:t>
            </a:r>
            <a:r>
              <a:rPr lang="en-GB" sz="2100" b="1" dirty="0">
                <a:latin typeface="Courier New" pitchFamily="49" charset="0"/>
                <a:cs typeface="Courier New" pitchFamily="49" charset="0"/>
              </a:rPr>
              <a:t>-&lt;</a:t>
            </a:r>
            <a:r>
              <a:rPr lang="en-GB" sz="2100" b="1" dirty="0" err="1">
                <a:latin typeface="Courier New" pitchFamily="49" charset="0"/>
                <a:cs typeface="Courier New" pitchFamily="49" charset="0"/>
              </a:rPr>
              <a:t>nodeId</a:t>
            </a:r>
            <a:r>
              <a:rPr lang="en-GB" sz="2100" b="1" dirty="0">
                <a:latin typeface="Courier New" pitchFamily="49" charset="0"/>
                <a:cs typeface="Courier New" pitchFamily="49" charset="0"/>
              </a:rPr>
              <a:t>&gt;-&lt;</a:t>
            </a:r>
            <a:r>
              <a:rPr lang="en-GB" sz="2100" b="1" dirty="0" err="1">
                <a:latin typeface="Courier New" pitchFamily="49" charset="0"/>
                <a:cs typeface="Courier New" pitchFamily="49" charset="0"/>
              </a:rPr>
              <a:t>interfaceId</a:t>
            </a:r>
            <a:r>
              <a:rPr lang="en-GB" sz="2100" b="1" dirty="0">
                <a:latin typeface="Courier New" pitchFamily="49" charset="0"/>
                <a:cs typeface="Courier New" pitchFamily="49" charset="0"/>
              </a:rPr>
              <a:t>&gt;</a:t>
            </a:r>
          </a:p>
          <a:p>
            <a:pPr marL="0" indent="0">
              <a:buNone/>
            </a:pPr>
            <a:r>
              <a:rPr lang="en-GB" sz="2100" b="1" dirty="0">
                <a:latin typeface="Courier New" pitchFamily="49" charset="0"/>
                <a:cs typeface="Courier New" pitchFamily="49" charset="0"/>
              </a:rPr>
              <a:t>// and can be read by the "</a:t>
            </a:r>
            <a:r>
              <a:rPr lang="en-GB" sz="2100" b="1" dirty="0" err="1">
                <a:latin typeface="Courier New" pitchFamily="49" charset="0"/>
                <a:cs typeface="Courier New" pitchFamily="49" charset="0"/>
              </a:rPr>
              <a:t>tcpdump</a:t>
            </a:r>
            <a:r>
              <a:rPr lang="en-GB" sz="2100" b="1" dirty="0">
                <a:latin typeface="Courier New" pitchFamily="49" charset="0"/>
                <a:cs typeface="Courier New" pitchFamily="49" charset="0"/>
              </a:rPr>
              <a:t> -r" </a:t>
            </a:r>
            <a:r>
              <a:rPr lang="en-GB" sz="2100" b="1" dirty="0" smtClean="0">
                <a:latin typeface="Courier New" pitchFamily="49" charset="0"/>
                <a:cs typeface="Courier New" pitchFamily="49" charset="0"/>
              </a:rPr>
              <a:t>command (use "-// </a:t>
            </a:r>
            <a:r>
              <a:rPr lang="en-GB" sz="2100" b="1" dirty="0" err="1" smtClean="0">
                <a:latin typeface="Courier New" pitchFamily="49" charset="0"/>
                <a:cs typeface="Courier New" pitchFamily="49" charset="0"/>
              </a:rPr>
              <a:t>tt</a:t>
            </a:r>
            <a:r>
              <a:rPr lang="en-GB" sz="2100" b="1" dirty="0">
                <a:latin typeface="Courier New" pitchFamily="49" charset="0"/>
                <a:cs typeface="Courier New" pitchFamily="49" charset="0"/>
              </a:rPr>
              <a:t>" option </a:t>
            </a:r>
            <a:r>
              <a:rPr lang="en-GB" sz="2100" b="1" dirty="0" smtClean="0">
                <a:latin typeface="Courier New" pitchFamily="49" charset="0"/>
                <a:cs typeface="Courier New" pitchFamily="49" charset="0"/>
              </a:rPr>
              <a:t>to display </a:t>
            </a:r>
            <a:r>
              <a:rPr lang="en-GB" sz="2100" b="1" dirty="0">
                <a:latin typeface="Courier New" pitchFamily="49" charset="0"/>
                <a:cs typeface="Courier New" pitchFamily="49" charset="0"/>
              </a:rPr>
              <a:t>timestamps correctly</a:t>
            </a:r>
            <a:r>
              <a:rPr lang="en-GB" sz="2100" b="1" dirty="0" smtClean="0">
                <a:latin typeface="Courier New" pitchFamily="49" charset="0"/>
                <a:cs typeface="Courier New" pitchFamily="49" charset="0"/>
              </a:rPr>
              <a:t>)</a:t>
            </a:r>
          </a:p>
          <a:p>
            <a:pPr marL="0" indent="0">
              <a:buNone/>
            </a:pPr>
            <a:endParaRPr lang="en-GB" sz="2100" b="1" dirty="0">
              <a:latin typeface="Courier New" pitchFamily="49" charset="0"/>
              <a:cs typeface="Courier New" pitchFamily="49" charset="0"/>
            </a:endParaRPr>
          </a:p>
          <a:p>
            <a:pPr marL="0" indent="0">
              <a:buNone/>
            </a:pPr>
            <a:r>
              <a:rPr lang="en-GB" sz="2100" b="1" dirty="0" err="1">
                <a:latin typeface="Courier New" pitchFamily="49" charset="0"/>
                <a:cs typeface="Courier New" pitchFamily="49" charset="0"/>
              </a:rPr>
              <a:t>PcapTrace</a:t>
            </a:r>
            <a:r>
              <a:rPr lang="en-GB" sz="2100" b="1" dirty="0">
                <a:latin typeface="Courier New" pitchFamily="49" charset="0"/>
                <a:cs typeface="Courier New" pitchFamily="49" charset="0"/>
              </a:rPr>
              <a:t> </a:t>
            </a:r>
            <a:r>
              <a:rPr lang="en-GB" sz="2100" b="1" dirty="0" err="1">
                <a:latin typeface="Courier New" pitchFamily="49" charset="0"/>
                <a:cs typeface="Courier New" pitchFamily="49" charset="0"/>
              </a:rPr>
              <a:t>pcaptrace</a:t>
            </a:r>
            <a:r>
              <a:rPr lang="en-GB" sz="2100" b="1" dirty="0">
                <a:latin typeface="Courier New" pitchFamily="49" charset="0"/>
                <a:cs typeface="Courier New" pitchFamily="49" charset="0"/>
              </a:rPr>
              <a:t> ("simple-point-to-</a:t>
            </a:r>
            <a:r>
              <a:rPr lang="en-GB" sz="2100" b="1" dirty="0" err="1">
                <a:latin typeface="Courier New" pitchFamily="49" charset="0"/>
                <a:cs typeface="Courier New" pitchFamily="49" charset="0"/>
              </a:rPr>
              <a:t>point.pcap</a:t>
            </a:r>
            <a:r>
              <a:rPr lang="en-GB" sz="2100" b="1" dirty="0">
                <a:latin typeface="Courier New" pitchFamily="49" charset="0"/>
                <a:cs typeface="Courier New" pitchFamily="49" charset="0"/>
              </a:rPr>
              <a:t>");</a:t>
            </a:r>
          </a:p>
          <a:p>
            <a:pPr marL="0" indent="0">
              <a:buNone/>
            </a:pPr>
            <a:r>
              <a:rPr lang="en-GB" sz="2100" b="1" dirty="0" err="1">
                <a:latin typeface="Courier New" pitchFamily="49" charset="0"/>
                <a:cs typeface="Courier New" pitchFamily="49" charset="0"/>
              </a:rPr>
              <a:t>pcaptrace.TraceAllIp</a:t>
            </a:r>
            <a:r>
              <a:rPr lang="en-GB" sz="2100" b="1" dirty="0">
                <a:latin typeface="Courier New" pitchFamily="49" charset="0"/>
                <a:cs typeface="Courier New" pitchFamily="49" charset="0"/>
              </a:rPr>
              <a:t> ();</a:t>
            </a:r>
            <a:endParaRPr lang="en-GB" sz="2100" b="1" dirty="0" smtClean="0">
              <a:latin typeface="Courier New" pitchFamily="49" charset="0"/>
              <a:cs typeface="Courier New" pitchFamily="49" charset="0"/>
            </a:endParaRPr>
          </a:p>
        </p:txBody>
      </p:sp>
    </p:spTree>
    <p:extLst>
      <p:ext uri="{BB962C8B-B14F-4D97-AF65-F5344CB8AC3E}">
        <p14:creationId xmlns:p14="http://schemas.microsoft.com/office/powerpoint/2010/main" val="461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Mid Level of Tracing</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27</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3" name="Content Placeholder 2"/>
          <p:cNvSpPr>
            <a:spLocks noGrp="1"/>
          </p:cNvSpPr>
          <p:nvPr>
            <p:ph idx="1"/>
          </p:nvPr>
        </p:nvSpPr>
        <p:spPr>
          <a:xfrm>
            <a:off x="457200" y="1196752"/>
            <a:ext cx="8229600" cy="4525963"/>
          </a:xfrm>
        </p:spPr>
        <p:txBody>
          <a:bodyPr>
            <a:normAutofit/>
          </a:bodyPr>
          <a:lstStyle/>
          <a:p>
            <a:r>
              <a:rPr lang="en-GB" dirty="0"/>
              <a:t>Mid-level: Customize trace source/sink behaviour using the tracing namespace</a:t>
            </a:r>
          </a:p>
          <a:p>
            <a:pPr marL="0" indent="0">
              <a:buNone/>
            </a:pPr>
            <a:endParaRPr lang="en-GB" sz="2000" b="1" dirty="0" smtClean="0">
              <a:latin typeface="Courier New" pitchFamily="49" charset="0"/>
              <a:cs typeface="Courier New" pitchFamily="49" charset="0"/>
            </a:endParaRPr>
          </a:p>
          <a:p>
            <a:pPr marL="0" indent="0">
              <a:buNone/>
            </a:pPr>
            <a:endParaRPr lang="en-GB" sz="2000" b="1" dirty="0">
              <a:latin typeface="Courier New" pitchFamily="49" charset="0"/>
              <a:cs typeface="Courier New" pitchFamily="49" charset="0"/>
            </a:endParaRPr>
          </a:p>
          <a:p>
            <a:pPr marL="0" indent="0">
              <a:buNone/>
            </a:pPr>
            <a:r>
              <a:rPr lang="en-GB" sz="2000" b="1" dirty="0" smtClean="0">
                <a:latin typeface="Courier New" pitchFamily="49" charset="0"/>
                <a:cs typeface="Courier New" pitchFamily="49" charset="0"/>
              </a:rPr>
              <a:t>void</a:t>
            </a:r>
            <a:endParaRPr lang="en-GB" sz="2000" b="1" dirty="0">
              <a:latin typeface="Courier New" pitchFamily="49" charset="0"/>
              <a:cs typeface="Courier New" pitchFamily="49" charset="0"/>
            </a:endParaRPr>
          </a:p>
          <a:p>
            <a:pPr marL="0" indent="0">
              <a:buNone/>
            </a:pPr>
            <a:r>
              <a:rPr lang="en-GB" sz="2000" b="1" dirty="0" err="1">
                <a:latin typeface="Courier New" pitchFamily="49" charset="0"/>
                <a:cs typeface="Courier New" pitchFamily="49" charset="0"/>
              </a:rPr>
              <a:t>PcapTrace</a:t>
            </a:r>
            <a:r>
              <a:rPr lang="en-GB" sz="2000" b="1" dirty="0">
                <a:latin typeface="Courier New" pitchFamily="49" charset="0"/>
                <a:cs typeface="Courier New" pitchFamily="49" charset="0"/>
              </a:rPr>
              <a:t>::</a:t>
            </a:r>
            <a:r>
              <a:rPr lang="en-GB" sz="2000" b="1" dirty="0" err="1">
                <a:latin typeface="Courier New" pitchFamily="49" charset="0"/>
                <a:cs typeface="Courier New" pitchFamily="49" charset="0"/>
              </a:rPr>
              <a:t>TraceAllIp</a:t>
            </a:r>
            <a:r>
              <a:rPr lang="en-GB" sz="2000" b="1" dirty="0">
                <a:latin typeface="Courier New" pitchFamily="49" charset="0"/>
                <a:cs typeface="Courier New" pitchFamily="49" charset="0"/>
              </a:rPr>
              <a:t> (void)</a:t>
            </a:r>
          </a:p>
          <a:p>
            <a:pPr marL="0" indent="0">
              <a:buNone/>
            </a:pPr>
            <a:r>
              <a:rPr lang="en-GB" sz="2000" b="1" dirty="0">
                <a:latin typeface="Courier New" pitchFamily="49" charset="0"/>
                <a:cs typeface="Courier New" pitchFamily="49" charset="0"/>
              </a:rPr>
              <a:t>{</a:t>
            </a:r>
          </a:p>
          <a:p>
            <a:pPr marL="0" indent="0">
              <a:buNone/>
            </a:pPr>
            <a:r>
              <a:rPr lang="en-GB" sz="2000" b="1" dirty="0" smtClean="0">
                <a:latin typeface="Courier New" pitchFamily="49" charset="0"/>
                <a:cs typeface="Courier New" pitchFamily="49" charset="0"/>
              </a:rPr>
              <a:t>  </a:t>
            </a:r>
            <a:r>
              <a:rPr lang="en-GB" sz="2000" b="1" dirty="0" err="1" smtClean="0">
                <a:latin typeface="Courier New" pitchFamily="49" charset="0"/>
                <a:cs typeface="Courier New" pitchFamily="49" charset="0"/>
              </a:rPr>
              <a:t>NodeList</a:t>
            </a:r>
            <a:r>
              <a:rPr lang="en-GB" sz="2000" b="1" dirty="0">
                <a:latin typeface="Courier New" pitchFamily="49" charset="0"/>
                <a:cs typeface="Courier New" pitchFamily="49" charset="0"/>
              </a:rPr>
              <a:t>::Connect ("/nodes/*/ipv4/(</a:t>
            </a:r>
            <a:r>
              <a:rPr lang="en-GB" sz="2000" b="1" dirty="0" err="1">
                <a:latin typeface="Courier New" pitchFamily="49" charset="0"/>
                <a:cs typeface="Courier New" pitchFamily="49" charset="0"/>
              </a:rPr>
              <a:t>tx|rx</a:t>
            </a:r>
            <a:r>
              <a:rPr lang="en-GB" sz="2000" b="1" dirty="0">
                <a:latin typeface="Courier New" pitchFamily="49" charset="0"/>
                <a:cs typeface="Courier New" pitchFamily="49" charset="0"/>
              </a:rPr>
              <a:t>)",</a:t>
            </a:r>
          </a:p>
          <a:p>
            <a:pPr marL="0" indent="0">
              <a:buNone/>
            </a:pPr>
            <a:r>
              <a:rPr lang="en-GB" sz="2000" b="1" dirty="0" smtClean="0">
                <a:latin typeface="Courier New" pitchFamily="49" charset="0"/>
                <a:cs typeface="Courier New" pitchFamily="49" charset="0"/>
              </a:rPr>
              <a:t>  </a:t>
            </a:r>
            <a:r>
              <a:rPr lang="en-GB" sz="2000" b="1" dirty="0" err="1" smtClean="0">
                <a:latin typeface="Courier New" pitchFamily="49" charset="0"/>
                <a:cs typeface="Courier New" pitchFamily="49" charset="0"/>
              </a:rPr>
              <a:t>MakeCallback</a:t>
            </a:r>
            <a:r>
              <a:rPr lang="en-GB" sz="2000" b="1" dirty="0" smtClean="0">
                <a:latin typeface="Courier New" pitchFamily="49" charset="0"/>
                <a:cs typeface="Courier New" pitchFamily="49" charset="0"/>
              </a:rPr>
              <a:t> </a:t>
            </a:r>
            <a:r>
              <a:rPr lang="en-GB" sz="2000" b="1" dirty="0">
                <a:latin typeface="Courier New" pitchFamily="49" charset="0"/>
                <a:cs typeface="Courier New" pitchFamily="49" charset="0"/>
              </a:rPr>
              <a:t>(&amp;</a:t>
            </a:r>
            <a:r>
              <a:rPr lang="en-GB" sz="2000" b="1" dirty="0" err="1">
                <a:latin typeface="Courier New" pitchFamily="49" charset="0"/>
                <a:cs typeface="Courier New" pitchFamily="49" charset="0"/>
              </a:rPr>
              <a:t>PcapTrace</a:t>
            </a:r>
            <a:r>
              <a:rPr lang="en-GB" sz="2000" b="1" dirty="0">
                <a:latin typeface="Courier New" pitchFamily="49" charset="0"/>
                <a:cs typeface="Courier New" pitchFamily="49" charset="0"/>
              </a:rPr>
              <a:t>::</a:t>
            </a:r>
            <a:r>
              <a:rPr lang="en-GB" sz="2000" b="1" dirty="0" err="1">
                <a:latin typeface="Courier New" pitchFamily="49" charset="0"/>
                <a:cs typeface="Courier New" pitchFamily="49" charset="0"/>
              </a:rPr>
              <a:t>LogIp</a:t>
            </a:r>
            <a:r>
              <a:rPr lang="en-GB" sz="2000" b="1" dirty="0">
                <a:latin typeface="Courier New" pitchFamily="49" charset="0"/>
                <a:cs typeface="Courier New" pitchFamily="49" charset="0"/>
              </a:rPr>
              <a:t>, this));</a:t>
            </a:r>
          </a:p>
          <a:p>
            <a:pPr marL="0" indent="0">
              <a:buNone/>
            </a:pPr>
            <a:r>
              <a:rPr lang="en-GB" sz="2000" b="1" dirty="0">
                <a:latin typeface="Courier New" pitchFamily="49" charset="0"/>
                <a:cs typeface="Courier New" pitchFamily="49" charset="0"/>
              </a:rPr>
              <a:t>}</a:t>
            </a:r>
            <a:endParaRPr lang="en-GB" sz="2000" b="1" dirty="0" smtClean="0">
              <a:latin typeface="Courier New" pitchFamily="49" charset="0"/>
              <a:cs typeface="Courier New" pitchFamily="49" charset="0"/>
            </a:endParaRPr>
          </a:p>
        </p:txBody>
      </p:sp>
      <p:sp>
        <p:nvSpPr>
          <p:cNvPr id="2" name="TextBox 1"/>
          <p:cNvSpPr txBox="1"/>
          <p:nvPr/>
        </p:nvSpPr>
        <p:spPr>
          <a:xfrm>
            <a:off x="4548008" y="5373216"/>
            <a:ext cx="312033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dirty="0">
                <a:solidFill>
                  <a:srgbClr val="FF0000"/>
                </a:solidFill>
              </a:rPr>
              <a:t>Hook in a different trace sink</a:t>
            </a:r>
          </a:p>
        </p:txBody>
      </p:sp>
      <p:cxnSp>
        <p:nvCxnSpPr>
          <p:cNvPr id="5" name="Straight Arrow Connector 4"/>
          <p:cNvCxnSpPr>
            <a:stCxn id="2" idx="0"/>
          </p:cNvCxnSpPr>
          <p:nvPr/>
        </p:nvCxnSpPr>
        <p:spPr>
          <a:xfrm flipH="1" flipV="1">
            <a:off x="4355978" y="4869160"/>
            <a:ext cx="1752198" cy="504056"/>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4" name="TextBox 13"/>
          <p:cNvSpPr txBox="1"/>
          <p:nvPr/>
        </p:nvSpPr>
        <p:spPr>
          <a:xfrm>
            <a:off x="6108176" y="2996952"/>
            <a:ext cx="292832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dirty="0">
                <a:solidFill>
                  <a:srgbClr val="FF0000"/>
                </a:solidFill>
              </a:rPr>
              <a:t>Regular </a:t>
            </a:r>
            <a:r>
              <a:rPr lang="en-GB" dirty="0" smtClean="0">
                <a:solidFill>
                  <a:srgbClr val="FF0000"/>
                </a:solidFill>
              </a:rPr>
              <a:t>expression editing</a:t>
            </a:r>
            <a:endParaRPr lang="en-GB" dirty="0">
              <a:solidFill>
                <a:srgbClr val="FF0000"/>
              </a:solidFill>
            </a:endParaRPr>
          </a:p>
        </p:txBody>
      </p:sp>
      <p:cxnSp>
        <p:nvCxnSpPr>
          <p:cNvPr id="16" name="Straight Arrow Connector 15"/>
          <p:cNvCxnSpPr/>
          <p:nvPr/>
        </p:nvCxnSpPr>
        <p:spPr>
          <a:xfrm flipH="1">
            <a:off x="5292080" y="3366284"/>
            <a:ext cx="2280256" cy="7107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0630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Low Level of Tracing</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28</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3" name="Content Placeholder 2"/>
          <p:cNvSpPr>
            <a:spLocks noGrp="1"/>
          </p:cNvSpPr>
          <p:nvPr>
            <p:ph idx="1"/>
          </p:nvPr>
        </p:nvSpPr>
        <p:spPr>
          <a:xfrm>
            <a:off x="457200" y="1196752"/>
            <a:ext cx="8229600" cy="4525963"/>
          </a:xfrm>
        </p:spPr>
        <p:txBody>
          <a:bodyPr>
            <a:normAutofit/>
          </a:bodyPr>
          <a:lstStyle/>
          <a:p>
            <a:r>
              <a:rPr lang="en-GB" dirty="0"/>
              <a:t>Low-level: Add trace sources to the </a:t>
            </a:r>
            <a:r>
              <a:rPr lang="en-GB" dirty="0" smtClean="0"/>
              <a:t>tracing namespace</a:t>
            </a:r>
            <a:endParaRPr lang="en-GB" dirty="0"/>
          </a:p>
          <a:p>
            <a:endParaRPr lang="en-GB" sz="2000" dirty="0" smtClean="0"/>
          </a:p>
          <a:p>
            <a:endParaRPr lang="en-GB" sz="2000" dirty="0"/>
          </a:p>
          <a:p>
            <a:pPr marL="0" indent="0">
              <a:buNone/>
            </a:pPr>
            <a:r>
              <a:rPr lang="en-GB" sz="2000" b="1" dirty="0" err="1" smtClean="0">
                <a:latin typeface="Courier New" pitchFamily="49" charset="0"/>
                <a:cs typeface="Courier New" pitchFamily="49" charset="0"/>
              </a:rPr>
              <a:t>Config</a:t>
            </a:r>
            <a:r>
              <a:rPr lang="en-GB" sz="2000" b="1" dirty="0">
                <a:latin typeface="Courier New" pitchFamily="49" charset="0"/>
                <a:cs typeface="Courier New" pitchFamily="49" charset="0"/>
              </a:rPr>
              <a:t>::Connect ("/</a:t>
            </a:r>
            <a:r>
              <a:rPr lang="en-GB" sz="2000" b="1" dirty="0" err="1">
                <a:latin typeface="Courier New" pitchFamily="49" charset="0"/>
                <a:cs typeface="Courier New" pitchFamily="49" charset="0"/>
              </a:rPr>
              <a:t>NodeList</a:t>
            </a:r>
            <a:r>
              <a:rPr lang="en-GB" sz="2000" b="1" dirty="0">
                <a:latin typeface="Courier New" pitchFamily="49" charset="0"/>
                <a:cs typeface="Courier New" pitchFamily="49" charset="0"/>
              </a:rPr>
              <a:t>/.../Source",</a:t>
            </a:r>
          </a:p>
          <a:p>
            <a:pPr marL="0" indent="0">
              <a:buNone/>
            </a:pPr>
            <a:r>
              <a:rPr lang="en-GB" sz="2000" b="1" dirty="0" err="1">
                <a:latin typeface="Courier New" pitchFamily="49" charset="0"/>
                <a:cs typeface="Courier New" pitchFamily="49" charset="0"/>
              </a:rPr>
              <a:t>MakeCallback</a:t>
            </a:r>
            <a:r>
              <a:rPr lang="en-GB" sz="2000" b="1" dirty="0">
                <a:latin typeface="Courier New" pitchFamily="49" charset="0"/>
                <a:cs typeface="Courier New" pitchFamily="49" charset="0"/>
              </a:rPr>
              <a:t> (&amp;</a:t>
            </a:r>
            <a:r>
              <a:rPr lang="en-GB" sz="2000" b="1" dirty="0" err="1">
                <a:latin typeface="Courier New" pitchFamily="49" charset="0"/>
                <a:cs typeface="Courier New" pitchFamily="49" charset="0"/>
              </a:rPr>
              <a:t>ConfigTest</a:t>
            </a:r>
            <a:r>
              <a:rPr lang="en-GB" sz="2000" b="1" dirty="0">
                <a:latin typeface="Courier New" pitchFamily="49" charset="0"/>
                <a:cs typeface="Courier New" pitchFamily="49" charset="0"/>
              </a:rPr>
              <a:t>::</a:t>
            </a:r>
            <a:r>
              <a:rPr lang="en-GB" sz="2000" b="1" dirty="0" err="1">
                <a:latin typeface="Courier New" pitchFamily="49" charset="0"/>
                <a:cs typeface="Courier New" pitchFamily="49" charset="0"/>
              </a:rPr>
              <a:t>ChangeNotification</a:t>
            </a:r>
            <a:r>
              <a:rPr lang="en-GB" sz="2000" b="1" dirty="0">
                <a:latin typeface="Courier New" pitchFamily="49" charset="0"/>
                <a:cs typeface="Courier New" pitchFamily="49" charset="0"/>
              </a:rPr>
              <a:t>, this));</a:t>
            </a:r>
            <a:endParaRPr lang="en-GB" sz="2000" b="1" dirty="0" smtClean="0">
              <a:latin typeface="Courier New" pitchFamily="49" charset="0"/>
              <a:cs typeface="Courier New" pitchFamily="49" charset="0"/>
            </a:endParaRPr>
          </a:p>
        </p:txBody>
      </p:sp>
    </p:spTree>
    <p:extLst>
      <p:ext uri="{BB962C8B-B14F-4D97-AF65-F5344CB8AC3E}">
        <p14:creationId xmlns:p14="http://schemas.microsoft.com/office/powerpoint/2010/main" val="207967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Callbacks</a:t>
            </a:r>
            <a:endParaRPr lang="en-GB" sz="3600" b="1" dirty="0">
              <a:solidFill>
                <a:srgbClr val="88BD1D"/>
              </a:solidFill>
            </a:endParaRP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29</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3" name="Content Placeholder 2"/>
          <p:cNvSpPr>
            <a:spLocks noGrp="1"/>
          </p:cNvSpPr>
          <p:nvPr>
            <p:ph idx="1"/>
          </p:nvPr>
        </p:nvSpPr>
        <p:spPr>
          <a:xfrm>
            <a:off x="457200" y="1196752"/>
            <a:ext cx="8229600" cy="4525963"/>
          </a:xfrm>
        </p:spPr>
        <p:txBody>
          <a:bodyPr>
            <a:normAutofit fontScale="55000" lnSpcReduction="20000"/>
          </a:bodyPr>
          <a:lstStyle/>
          <a:p>
            <a:r>
              <a:rPr lang="en-GB" dirty="0"/>
              <a:t>ns-3 </a:t>
            </a:r>
            <a:r>
              <a:rPr lang="en-GB" dirty="0" err="1"/>
              <a:t>Callback</a:t>
            </a:r>
            <a:r>
              <a:rPr lang="en-GB" dirty="0"/>
              <a:t> class implements </a:t>
            </a:r>
            <a:r>
              <a:rPr lang="en-GB" b="1" i="1" dirty="0"/>
              <a:t>function </a:t>
            </a:r>
            <a:r>
              <a:rPr lang="en-GB" b="1" i="1" dirty="0" smtClean="0"/>
              <a:t>objects</a:t>
            </a:r>
          </a:p>
          <a:p>
            <a:pPr lvl="1"/>
            <a:r>
              <a:rPr lang="en-GB" dirty="0" smtClean="0"/>
              <a:t>Type </a:t>
            </a:r>
            <a:r>
              <a:rPr lang="en-GB" dirty="0"/>
              <a:t>safe </a:t>
            </a:r>
            <a:r>
              <a:rPr lang="en-GB" dirty="0" err="1"/>
              <a:t>callbacks</a:t>
            </a:r>
            <a:r>
              <a:rPr lang="en-GB" dirty="0"/>
              <a:t>, manipulated by </a:t>
            </a:r>
            <a:r>
              <a:rPr lang="en-GB" dirty="0" smtClean="0"/>
              <a:t>value</a:t>
            </a:r>
          </a:p>
          <a:p>
            <a:pPr lvl="1"/>
            <a:r>
              <a:rPr lang="en-GB" dirty="0" smtClean="0"/>
              <a:t>Used </a:t>
            </a:r>
            <a:r>
              <a:rPr lang="en-GB" dirty="0"/>
              <a:t>for example in sockets and tracing</a:t>
            </a:r>
          </a:p>
          <a:p>
            <a:endParaRPr lang="en-GB" dirty="0"/>
          </a:p>
          <a:p>
            <a:r>
              <a:rPr lang="en-GB" dirty="0" smtClean="0"/>
              <a:t>Example</a:t>
            </a:r>
          </a:p>
          <a:p>
            <a:pPr marL="0" indent="0">
              <a:buNone/>
            </a:pPr>
            <a:r>
              <a:rPr lang="en-GB" sz="3300" b="1" dirty="0">
                <a:latin typeface="Courier New" pitchFamily="49" charset="0"/>
                <a:cs typeface="Courier New" pitchFamily="49" charset="0"/>
              </a:rPr>
              <a:t>Class </a:t>
            </a:r>
            <a:r>
              <a:rPr lang="en-GB" sz="3300" b="1" dirty="0" err="1">
                <a:latin typeface="Courier New" pitchFamily="49" charset="0"/>
                <a:cs typeface="Courier New" pitchFamily="49" charset="0"/>
              </a:rPr>
              <a:t>MyClass</a:t>
            </a:r>
            <a:r>
              <a:rPr lang="en-GB" sz="3300" b="1" dirty="0">
                <a:latin typeface="Courier New" pitchFamily="49" charset="0"/>
                <a:cs typeface="Courier New" pitchFamily="49" charset="0"/>
              </a:rPr>
              <a:t> {</a:t>
            </a:r>
          </a:p>
          <a:p>
            <a:pPr marL="0" indent="0">
              <a:buNone/>
            </a:pPr>
            <a:r>
              <a:rPr lang="fr-FR" sz="3300" b="1" dirty="0">
                <a:latin typeface="Courier New" pitchFamily="49" charset="0"/>
                <a:cs typeface="Courier New" pitchFamily="49" charset="0"/>
              </a:rPr>
              <a:t>public:  </a:t>
            </a:r>
          </a:p>
          <a:p>
            <a:pPr marL="0" indent="0">
              <a:buNone/>
            </a:pPr>
            <a:r>
              <a:rPr lang="fr-FR" b="1" dirty="0" smtClean="0">
                <a:solidFill>
                  <a:schemeClr val="accent1"/>
                </a:solidFill>
                <a:latin typeface="Courier New" pitchFamily="49" charset="0"/>
                <a:cs typeface="Courier New" pitchFamily="49" charset="0"/>
              </a:rPr>
              <a:t>   double</a:t>
            </a:r>
            <a:r>
              <a:rPr lang="fr-FR" b="1" dirty="0" smtClean="0">
                <a:latin typeface="Courier New" pitchFamily="49" charset="0"/>
                <a:cs typeface="Courier New" pitchFamily="49" charset="0"/>
              </a:rPr>
              <a:t> </a:t>
            </a:r>
            <a:r>
              <a:rPr lang="fr-FR" b="1" dirty="0" err="1">
                <a:latin typeface="Courier New" pitchFamily="49" charset="0"/>
                <a:cs typeface="Courier New" pitchFamily="49" charset="0"/>
              </a:rPr>
              <a:t>MyFunc</a:t>
            </a:r>
            <a:r>
              <a:rPr lang="fr-FR" b="1" dirty="0">
                <a:latin typeface="Courier New" pitchFamily="49" charset="0"/>
                <a:cs typeface="Courier New" pitchFamily="49" charset="0"/>
              </a:rPr>
              <a:t> (</a:t>
            </a:r>
            <a:r>
              <a:rPr lang="fr-FR" b="1" dirty="0" err="1">
                <a:solidFill>
                  <a:srgbClr val="00B050"/>
                </a:solidFill>
                <a:latin typeface="Courier New" pitchFamily="49" charset="0"/>
                <a:cs typeface="Courier New" pitchFamily="49" charset="0"/>
              </a:rPr>
              <a:t>int</a:t>
            </a:r>
            <a:r>
              <a:rPr lang="fr-FR" b="1" dirty="0">
                <a:solidFill>
                  <a:srgbClr val="00B050"/>
                </a:solidFill>
                <a:latin typeface="Courier New" pitchFamily="49" charset="0"/>
                <a:cs typeface="Courier New" pitchFamily="49" charset="0"/>
              </a:rPr>
              <a:t> x</a:t>
            </a:r>
            <a:r>
              <a:rPr lang="fr-FR" b="1" dirty="0">
                <a:latin typeface="Courier New" pitchFamily="49" charset="0"/>
                <a:cs typeface="Courier New" pitchFamily="49" charset="0"/>
              </a:rPr>
              <a:t>, </a:t>
            </a:r>
            <a:r>
              <a:rPr lang="fr-FR" b="1" dirty="0" err="1">
                <a:solidFill>
                  <a:schemeClr val="accent6">
                    <a:lumMod val="75000"/>
                  </a:schemeClr>
                </a:solidFill>
                <a:latin typeface="Courier New" pitchFamily="49" charset="0"/>
                <a:cs typeface="Courier New" pitchFamily="49" charset="0"/>
              </a:rPr>
              <a:t>float</a:t>
            </a:r>
            <a:r>
              <a:rPr lang="fr-FR" b="1" dirty="0">
                <a:solidFill>
                  <a:schemeClr val="accent6">
                    <a:lumMod val="75000"/>
                  </a:schemeClr>
                </a:solidFill>
                <a:latin typeface="Courier New" pitchFamily="49" charset="0"/>
                <a:cs typeface="Courier New" pitchFamily="49" charset="0"/>
              </a:rPr>
              <a:t> y</a:t>
            </a:r>
            <a:r>
              <a:rPr lang="fr-FR" b="1" dirty="0">
                <a:latin typeface="Courier New" pitchFamily="49" charset="0"/>
                <a:cs typeface="Courier New" pitchFamily="49" charset="0"/>
              </a:rPr>
              <a:t>) {</a:t>
            </a:r>
          </a:p>
          <a:p>
            <a:pPr marL="0" indent="0">
              <a:buNone/>
            </a:pPr>
            <a:r>
              <a:rPr lang="en-GB" b="1" dirty="0" smtClean="0">
                <a:latin typeface="Courier New" pitchFamily="49" charset="0"/>
                <a:cs typeface="Courier New" pitchFamily="49" charset="0"/>
              </a:rPr>
              <a:t>     return </a:t>
            </a:r>
            <a:r>
              <a:rPr lang="en-GB" b="1" dirty="0">
                <a:latin typeface="Courier New" pitchFamily="49" charset="0"/>
                <a:cs typeface="Courier New" pitchFamily="49" charset="0"/>
              </a:rPr>
              <a:t>double (x + y) / 2;</a:t>
            </a:r>
          </a:p>
          <a:p>
            <a:pPr marL="0" indent="0">
              <a:buNone/>
            </a:pPr>
            <a:r>
              <a:rPr lang="en-GB" b="1" dirty="0" smtClean="0">
                <a:latin typeface="Courier New" pitchFamily="49" charset="0"/>
                <a:cs typeface="Courier New" pitchFamily="49" charset="0"/>
              </a:rPr>
              <a:t>   }</a:t>
            </a:r>
            <a:endParaRPr lang="en-GB" b="1" dirty="0">
              <a:latin typeface="Courier New" pitchFamily="49" charset="0"/>
              <a:cs typeface="Courier New" pitchFamily="49" charset="0"/>
            </a:endParaRPr>
          </a:p>
          <a:p>
            <a:pPr marL="0" indent="0">
              <a:buNone/>
            </a:pPr>
            <a:r>
              <a:rPr lang="en-GB" b="1" dirty="0">
                <a:latin typeface="Courier New" pitchFamily="49" charset="0"/>
                <a:cs typeface="Courier New" pitchFamily="49" charset="0"/>
              </a:rPr>
              <a:t>[...]</a:t>
            </a:r>
          </a:p>
          <a:p>
            <a:pPr marL="0" indent="0">
              <a:buNone/>
            </a:pPr>
            <a:endParaRPr lang="en-GB" b="1" dirty="0" smtClean="0">
              <a:latin typeface="Courier New" pitchFamily="49" charset="0"/>
              <a:cs typeface="Courier New" pitchFamily="49" charset="0"/>
            </a:endParaRPr>
          </a:p>
          <a:p>
            <a:pPr marL="0" indent="0">
              <a:buNone/>
            </a:pPr>
            <a:r>
              <a:rPr lang="en-GB" b="1" dirty="0" err="1" smtClean="0">
                <a:latin typeface="Courier New" pitchFamily="49" charset="0"/>
                <a:cs typeface="Courier New" pitchFamily="49" charset="0"/>
              </a:rPr>
              <a:t>Callback</a:t>
            </a:r>
            <a:r>
              <a:rPr lang="en-GB" b="1" dirty="0" smtClean="0">
                <a:latin typeface="Courier New" pitchFamily="49" charset="0"/>
                <a:cs typeface="Courier New" pitchFamily="49" charset="0"/>
              </a:rPr>
              <a:t>&lt;</a:t>
            </a:r>
            <a:r>
              <a:rPr lang="en-GB" b="1" dirty="0" smtClean="0">
                <a:solidFill>
                  <a:schemeClr val="accent1"/>
                </a:solidFill>
                <a:latin typeface="Courier New" pitchFamily="49" charset="0"/>
                <a:cs typeface="Courier New" pitchFamily="49" charset="0"/>
              </a:rPr>
              <a:t>double</a:t>
            </a:r>
            <a:r>
              <a:rPr lang="en-GB" b="1" dirty="0">
                <a:latin typeface="Courier New" pitchFamily="49" charset="0"/>
                <a:cs typeface="Courier New" pitchFamily="49" charset="0"/>
              </a:rPr>
              <a:t>, </a:t>
            </a:r>
            <a:r>
              <a:rPr lang="en-GB" b="1" dirty="0" err="1">
                <a:solidFill>
                  <a:srgbClr val="00B050"/>
                </a:solidFill>
                <a:latin typeface="Courier New" pitchFamily="49" charset="0"/>
                <a:cs typeface="Courier New" pitchFamily="49" charset="0"/>
              </a:rPr>
              <a:t>int</a:t>
            </a:r>
            <a:r>
              <a:rPr lang="en-GB" b="1" dirty="0">
                <a:latin typeface="Courier New" pitchFamily="49" charset="0"/>
                <a:cs typeface="Courier New" pitchFamily="49" charset="0"/>
              </a:rPr>
              <a:t>, </a:t>
            </a:r>
            <a:r>
              <a:rPr lang="en-GB" b="1" dirty="0">
                <a:solidFill>
                  <a:schemeClr val="accent6">
                    <a:lumMod val="75000"/>
                  </a:schemeClr>
                </a:solidFill>
                <a:latin typeface="Courier New" pitchFamily="49" charset="0"/>
                <a:cs typeface="Courier New" pitchFamily="49" charset="0"/>
              </a:rPr>
              <a:t>float</a:t>
            </a:r>
            <a:r>
              <a:rPr lang="en-GB" b="1" dirty="0">
                <a:latin typeface="Courier New" pitchFamily="49" charset="0"/>
                <a:cs typeface="Courier New" pitchFamily="49" charset="0"/>
              </a:rPr>
              <a:t>&gt; cb1</a:t>
            </a:r>
            <a:r>
              <a:rPr lang="en-GB" b="1" dirty="0" smtClean="0">
                <a:latin typeface="Courier New" pitchFamily="49" charset="0"/>
                <a:cs typeface="Courier New" pitchFamily="49" charset="0"/>
              </a:rPr>
              <a:t>;</a:t>
            </a:r>
          </a:p>
          <a:p>
            <a:pPr marL="0" indent="0">
              <a:buNone/>
            </a:pPr>
            <a:r>
              <a:rPr lang="en-GB" b="1" dirty="0" err="1" smtClean="0">
                <a:latin typeface="Courier New" pitchFamily="49" charset="0"/>
                <a:cs typeface="Courier New" pitchFamily="49" charset="0"/>
              </a:rPr>
              <a:t>MyClass</a:t>
            </a:r>
            <a:r>
              <a:rPr lang="en-GB" b="1" dirty="0" smtClean="0">
                <a:latin typeface="Courier New" pitchFamily="49" charset="0"/>
                <a:cs typeface="Courier New" pitchFamily="49" charset="0"/>
              </a:rPr>
              <a:t> </a:t>
            </a:r>
            <a:r>
              <a:rPr lang="en-GB" b="1" dirty="0" err="1" smtClean="0">
                <a:latin typeface="Courier New" pitchFamily="49" charset="0"/>
                <a:cs typeface="Courier New" pitchFamily="49" charset="0"/>
              </a:rPr>
              <a:t>myobj</a:t>
            </a:r>
            <a:r>
              <a:rPr lang="en-GB" b="1" dirty="0" smtClean="0">
                <a:latin typeface="Courier New" pitchFamily="49" charset="0"/>
                <a:cs typeface="Courier New" pitchFamily="49" charset="0"/>
              </a:rPr>
              <a:t>;</a:t>
            </a:r>
            <a:endParaRPr lang="en-GB" b="1" dirty="0">
              <a:latin typeface="Courier New" pitchFamily="49" charset="0"/>
              <a:cs typeface="Courier New" pitchFamily="49" charset="0"/>
            </a:endParaRPr>
          </a:p>
          <a:p>
            <a:pPr marL="0" indent="0">
              <a:buNone/>
            </a:pPr>
            <a:r>
              <a:rPr lang="en-GB" b="1" dirty="0" smtClean="0">
                <a:latin typeface="Courier New" pitchFamily="49" charset="0"/>
                <a:cs typeface="Courier New" pitchFamily="49" charset="0"/>
              </a:rPr>
              <a:t>cb1 </a:t>
            </a:r>
            <a:r>
              <a:rPr lang="en-GB" b="1" dirty="0">
                <a:latin typeface="Courier New" pitchFamily="49" charset="0"/>
                <a:cs typeface="Courier New" pitchFamily="49" charset="0"/>
              </a:rPr>
              <a:t>= </a:t>
            </a:r>
            <a:r>
              <a:rPr lang="en-GB" b="1" dirty="0" err="1">
                <a:latin typeface="Courier New" pitchFamily="49" charset="0"/>
                <a:cs typeface="Courier New" pitchFamily="49" charset="0"/>
              </a:rPr>
              <a:t>MakeCallback</a:t>
            </a:r>
            <a:r>
              <a:rPr lang="en-GB" b="1" dirty="0">
                <a:latin typeface="Courier New" pitchFamily="49" charset="0"/>
                <a:cs typeface="Courier New" pitchFamily="49" charset="0"/>
              </a:rPr>
              <a:t>(&amp;</a:t>
            </a:r>
            <a:r>
              <a:rPr lang="en-GB" b="1" dirty="0" err="1">
                <a:latin typeface="Courier New" pitchFamily="49" charset="0"/>
                <a:cs typeface="Courier New" pitchFamily="49" charset="0"/>
              </a:rPr>
              <a:t>MyClass</a:t>
            </a:r>
            <a:r>
              <a:rPr lang="en-GB" b="1" dirty="0">
                <a:latin typeface="Courier New" pitchFamily="49" charset="0"/>
                <a:cs typeface="Courier New" pitchFamily="49" charset="0"/>
              </a:rPr>
              <a:t>::</a:t>
            </a:r>
            <a:r>
              <a:rPr lang="en-GB" b="1" dirty="0" err="1" smtClean="0">
                <a:latin typeface="Courier New" pitchFamily="49" charset="0"/>
                <a:cs typeface="Courier New" pitchFamily="49" charset="0"/>
              </a:rPr>
              <a:t>MyFunc</a:t>
            </a:r>
            <a:r>
              <a:rPr lang="en-GB" b="1" dirty="0" smtClean="0">
                <a:latin typeface="Courier New" pitchFamily="49" charset="0"/>
                <a:cs typeface="Courier New" pitchFamily="49" charset="0"/>
              </a:rPr>
              <a:t>, </a:t>
            </a:r>
            <a:r>
              <a:rPr lang="en-GB" b="1" dirty="0">
                <a:latin typeface="Courier New" pitchFamily="49" charset="0"/>
                <a:cs typeface="Courier New" pitchFamily="49" charset="0"/>
              </a:rPr>
              <a:t>&amp;</a:t>
            </a:r>
            <a:r>
              <a:rPr lang="en-GB" b="1" dirty="0" err="1">
                <a:latin typeface="Courier New" pitchFamily="49" charset="0"/>
                <a:cs typeface="Courier New" pitchFamily="49" charset="0"/>
              </a:rPr>
              <a:t>myobj</a:t>
            </a:r>
            <a:r>
              <a:rPr lang="en-GB" b="1" dirty="0">
                <a:latin typeface="Courier New" pitchFamily="49" charset="0"/>
                <a:cs typeface="Courier New" pitchFamily="49" charset="0"/>
              </a:rPr>
              <a:t>);</a:t>
            </a:r>
            <a:endParaRPr lang="en-GB" b="1" dirty="0" smtClean="0">
              <a:latin typeface="Courier New" pitchFamily="49" charset="0"/>
              <a:cs typeface="Courier New" pitchFamily="49" charset="0"/>
            </a:endParaRPr>
          </a:p>
          <a:p>
            <a:pPr marL="0" indent="0">
              <a:buNone/>
            </a:pPr>
            <a:r>
              <a:rPr lang="en-GB" b="1" dirty="0" smtClean="0">
                <a:latin typeface="Courier New" pitchFamily="49" charset="0"/>
                <a:cs typeface="Courier New" pitchFamily="49" charset="0"/>
              </a:rPr>
              <a:t>double result = cb1 (2,3); // result receives 2.5</a:t>
            </a:r>
          </a:p>
        </p:txBody>
      </p:sp>
      <p:cxnSp>
        <p:nvCxnSpPr>
          <p:cNvPr id="4" name="Straight Arrow Connector 3"/>
          <p:cNvCxnSpPr/>
          <p:nvPr/>
        </p:nvCxnSpPr>
        <p:spPr>
          <a:xfrm>
            <a:off x="1331640" y="3212976"/>
            <a:ext cx="792088" cy="1224136"/>
          </a:xfrm>
          <a:prstGeom prst="straightConnector1">
            <a:avLst/>
          </a:prstGeom>
          <a:ln w="190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131840" y="3356992"/>
            <a:ext cx="288032" cy="1152128"/>
          </a:xfrm>
          <a:prstGeom prst="straightConnector1">
            <a:avLst/>
          </a:prstGeom>
          <a:ln w="1905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851920" y="3284984"/>
            <a:ext cx="576064" cy="1152128"/>
          </a:xfrm>
          <a:prstGeom prst="straightConnector1">
            <a:avLst/>
          </a:prstGeom>
          <a:ln w="19050">
            <a:solidFill>
              <a:schemeClr val="accent6">
                <a:lumMod val="75000"/>
              </a:schemeClr>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533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6275040" cy="706090"/>
          </a:xfrm>
        </p:spPr>
        <p:txBody>
          <a:bodyPr>
            <a:normAutofit fontScale="90000"/>
          </a:bodyPr>
          <a:lstStyle/>
          <a:p>
            <a:r>
              <a:rPr lang="en-US" b="1" dirty="0" smtClean="0">
                <a:solidFill>
                  <a:srgbClr val="88BD1D"/>
                </a:solidFill>
              </a:rPr>
              <a:t>NS3 Vs. NS2</a:t>
            </a:r>
            <a:endParaRPr lang="en-GB"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rmAutofit fontScale="77500" lnSpcReduction="20000"/>
          </a:bodyPr>
          <a:lstStyle/>
          <a:p>
            <a:pPr>
              <a:buFont typeface="Wingdings" pitchFamily="2" charset="2"/>
              <a:buChar char="Ø"/>
            </a:pPr>
            <a:r>
              <a:rPr lang="en-GB" dirty="0" smtClean="0"/>
              <a:t>ns-2 uses </a:t>
            </a:r>
            <a:r>
              <a:rPr lang="en-GB" dirty="0" err="1"/>
              <a:t>OTcl</a:t>
            </a:r>
            <a:r>
              <a:rPr lang="en-GB" dirty="0"/>
              <a:t> as its scripting environment</a:t>
            </a:r>
          </a:p>
          <a:p>
            <a:pPr>
              <a:buFont typeface="Wingdings" pitchFamily="2" charset="2"/>
              <a:buChar char="Ø"/>
            </a:pPr>
            <a:endParaRPr lang="en-GB" dirty="0" smtClean="0"/>
          </a:p>
          <a:p>
            <a:pPr>
              <a:buFont typeface="Wingdings" pitchFamily="2" charset="2"/>
              <a:buChar char="Ø"/>
            </a:pPr>
            <a:r>
              <a:rPr lang="en-GB" dirty="0" smtClean="0"/>
              <a:t>ns-3 uses </a:t>
            </a:r>
            <a:r>
              <a:rPr lang="en-GB" dirty="0"/>
              <a:t>C++ programs or python scripts to define simulations</a:t>
            </a:r>
            <a:r>
              <a:rPr lang="en-GB" dirty="0" smtClean="0"/>
              <a:t>.</a:t>
            </a:r>
          </a:p>
          <a:p>
            <a:pPr lvl="1">
              <a:buFont typeface="Wingdings" pitchFamily="2" charset="2"/>
              <a:buChar char="Ø"/>
            </a:pPr>
            <a:r>
              <a:rPr lang="en-GB" dirty="0" smtClean="0"/>
              <a:t> </a:t>
            </a:r>
            <a:r>
              <a:rPr lang="en-GB" dirty="0"/>
              <a:t>simulation programs are C++ </a:t>
            </a:r>
            <a:r>
              <a:rPr lang="en-GB" dirty="0" err="1"/>
              <a:t>executables</a:t>
            </a:r>
            <a:r>
              <a:rPr lang="en-GB" dirty="0"/>
              <a:t> or </a:t>
            </a:r>
            <a:r>
              <a:rPr lang="en-GB" dirty="0" smtClean="0"/>
              <a:t>Python programs</a:t>
            </a:r>
            <a:r>
              <a:rPr lang="en-GB" dirty="0"/>
              <a:t> </a:t>
            </a:r>
            <a:endParaRPr lang="en-GB" dirty="0" smtClean="0"/>
          </a:p>
          <a:p>
            <a:pPr lvl="1">
              <a:buFont typeface="Wingdings" pitchFamily="2" charset="2"/>
              <a:buChar char="Ø"/>
            </a:pPr>
            <a:r>
              <a:rPr lang="en-GB" dirty="0" smtClean="0"/>
              <a:t>Python </a:t>
            </a:r>
            <a:r>
              <a:rPr lang="en-GB" dirty="0"/>
              <a:t>is often a glue language, in </a:t>
            </a:r>
            <a:r>
              <a:rPr lang="en-GB" dirty="0" smtClean="0"/>
              <a:t>practice</a:t>
            </a:r>
          </a:p>
          <a:p>
            <a:pPr lvl="1">
              <a:buFont typeface="Wingdings" pitchFamily="2" charset="2"/>
              <a:buChar char="Ø"/>
            </a:pPr>
            <a:r>
              <a:rPr lang="en-GB" dirty="0" smtClean="0"/>
              <a:t>ns-3 </a:t>
            </a:r>
            <a:r>
              <a:rPr lang="en-GB" dirty="0"/>
              <a:t>is a GNU GPLv2-licensed </a:t>
            </a:r>
            <a:r>
              <a:rPr lang="en-GB" dirty="0" smtClean="0"/>
              <a:t>project</a:t>
            </a:r>
          </a:p>
          <a:p>
            <a:pPr lvl="1">
              <a:buFont typeface="Wingdings" pitchFamily="2" charset="2"/>
              <a:buChar char="Ø"/>
            </a:pPr>
            <a:r>
              <a:rPr lang="en-GB" dirty="0" smtClean="0"/>
              <a:t>ns-3 </a:t>
            </a:r>
            <a:r>
              <a:rPr lang="en-GB" dirty="0"/>
              <a:t>is not backwards-compatible with ns-2</a:t>
            </a:r>
          </a:p>
          <a:p>
            <a:pPr marL="0" indent="0">
              <a:buNone/>
            </a:pPr>
            <a:endParaRPr lang="en-GB" b="1" dirty="0"/>
          </a:p>
          <a:p>
            <a:pPr>
              <a:buFont typeface="Wingdings" pitchFamily="2" charset="2"/>
              <a:buChar char="ü"/>
            </a:pPr>
            <a:r>
              <a:rPr lang="en-GB" dirty="0"/>
              <a:t>Some ns-2 models that are mostly written in C++ have already been ported to </a:t>
            </a:r>
            <a:r>
              <a:rPr lang="en-GB" dirty="0" smtClean="0"/>
              <a:t>ns-3. </a:t>
            </a:r>
            <a:r>
              <a:rPr lang="en-GB" dirty="0" err="1" smtClean="0"/>
              <a:t>OTcl</a:t>
            </a:r>
            <a:r>
              <a:rPr lang="en-GB" dirty="0" smtClean="0"/>
              <a:t>-based </a:t>
            </a:r>
            <a:r>
              <a:rPr lang="en-GB" dirty="0"/>
              <a:t>models </a:t>
            </a:r>
            <a:r>
              <a:rPr lang="en-GB" dirty="0" smtClean="0"/>
              <a:t>can not be ported “as is”. Need to re-write.</a:t>
            </a:r>
            <a:endParaRPr lang="en-GB" dirty="0"/>
          </a:p>
          <a:p>
            <a:pPr>
              <a:buFont typeface="Wingdings" pitchFamily="2" charset="2"/>
              <a:buChar char="Ø"/>
            </a:pPr>
            <a:endParaRPr lang="en-GB" dirty="0" smtClean="0"/>
          </a:p>
        </p:txBody>
      </p:sp>
      <p:grpSp>
        <p:nvGrpSpPr>
          <p:cNvPr id="13" name="Group 12"/>
          <p:cNvGrpSpPr/>
          <p:nvPr/>
        </p:nvGrpSpPr>
        <p:grpSpPr>
          <a:xfrm>
            <a:off x="1" y="5805264"/>
            <a:ext cx="6156175" cy="1052736"/>
            <a:chOff x="1" y="5805264"/>
            <a:chExt cx="6156175"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432048" cy="369332"/>
            </a:xfrm>
            <a:prstGeom prst="rect">
              <a:avLst/>
            </a:prstGeom>
            <a:noFill/>
          </p:spPr>
          <p:txBody>
            <a:bodyPr wrap="square" rtlCol="0">
              <a:spAutoFit/>
            </a:bodyPr>
            <a:lstStyle/>
            <a:p>
              <a:fld id="{2A45E727-D8A4-4C20-8B2E-5971E15E9F19}" type="slidenum">
                <a:rPr lang="en-GB" smtClean="0"/>
                <a:pPr/>
                <a:t>3</a:t>
              </a:fld>
              <a:endParaRPr lang="en-GB" dirty="0"/>
            </a:p>
          </p:txBody>
        </p:sp>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extLst>
      <p:ext uri="{BB962C8B-B14F-4D97-AF65-F5344CB8AC3E}">
        <p14:creationId xmlns:p14="http://schemas.microsoft.com/office/powerpoint/2010/main" val="35303699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fontScale="90000"/>
          </a:bodyPr>
          <a:lstStyle/>
          <a:p>
            <a:r>
              <a:rPr lang="en-US" sz="3600" b="1" dirty="0" smtClean="0">
                <a:solidFill>
                  <a:srgbClr val="88BD1D"/>
                </a:solidFill>
              </a:rPr>
              <a:t>Lab 1: Simple Client/Server</a:t>
            </a:r>
            <a:endParaRPr lang="en-GB" sz="3600"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rmAutofit fontScale="70000" lnSpcReduction="20000"/>
          </a:bodyPr>
          <a:lstStyle/>
          <a:p>
            <a:r>
              <a:rPr lang="en-GB" b="1" dirty="0" smtClean="0"/>
              <a:t>Level</a:t>
            </a:r>
            <a:r>
              <a:rPr lang="en-GB" dirty="0"/>
              <a:t>: Introductory </a:t>
            </a:r>
          </a:p>
          <a:p>
            <a:r>
              <a:rPr lang="en-GB" b="1" dirty="0"/>
              <a:t>Expected learning outcome</a:t>
            </a:r>
            <a:r>
              <a:rPr lang="en-GB" dirty="0"/>
              <a:t>: NS-3 simulation basics. Basic client server paradigm. Reading </a:t>
            </a:r>
            <a:r>
              <a:rPr lang="en-GB" dirty="0" err="1"/>
              <a:t>pcap</a:t>
            </a:r>
            <a:r>
              <a:rPr lang="en-GB" dirty="0"/>
              <a:t> traces. </a:t>
            </a:r>
          </a:p>
          <a:p>
            <a:r>
              <a:rPr lang="en-GB" b="1" dirty="0"/>
              <a:t>Experiment</a:t>
            </a:r>
            <a:r>
              <a:rPr lang="en-GB" dirty="0"/>
              <a:t>: </a:t>
            </a:r>
          </a:p>
          <a:p>
            <a:pPr marL="971550" lvl="1" indent="-514350">
              <a:buFont typeface="+mj-lt"/>
              <a:buAutoNum type="arabicPeriod"/>
            </a:pPr>
            <a:r>
              <a:rPr lang="en-GB" dirty="0"/>
              <a:t>Create a simple topology of two nodes (Node1, Node2) separated by a point-to-point link. </a:t>
            </a:r>
          </a:p>
          <a:p>
            <a:pPr marL="971550" lvl="1" indent="-514350">
              <a:buFont typeface="+mj-lt"/>
              <a:buAutoNum type="arabicPeriod"/>
            </a:pPr>
            <a:r>
              <a:rPr lang="en-GB" dirty="0"/>
              <a:t>Setup a </a:t>
            </a:r>
            <a:r>
              <a:rPr lang="en-GB" dirty="0" err="1"/>
              <a:t>UdpClient</a:t>
            </a:r>
            <a:r>
              <a:rPr lang="en-GB" dirty="0"/>
              <a:t> on one Node1 and a </a:t>
            </a:r>
            <a:r>
              <a:rPr lang="en-GB" dirty="0" err="1"/>
              <a:t>UdpServer</a:t>
            </a:r>
            <a:r>
              <a:rPr lang="en-GB" dirty="0"/>
              <a:t> on Node2. Let it be of a fixed data rate Rate1. </a:t>
            </a:r>
          </a:p>
          <a:p>
            <a:pPr marL="971550" lvl="1" indent="-514350">
              <a:buFont typeface="+mj-lt"/>
              <a:buAutoNum type="arabicPeriod"/>
            </a:pPr>
            <a:r>
              <a:rPr lang="en-GB" dirty="0"/>
              <a:t>Start the client application, and measure end to end throughput whilst varying the latency of the link. </a:t>
            </a:r>
          </a:p>
          <a:p>
            <a:pPr marL="971550" lvl="1" indent="-514350">
              <a:buFont typeface="+mj-lt"/>
              <a:buAutoNum type="arabicPeriod"/>
            </a:pPr>
            <a:r>
              <a:rPr lang="en-GB" dirty="0"/>
              <a:t>Now add another client application to Node1 and a server instance to Node2. What do you need to configure to ensure that there is no conflict? </a:t>
            </a:r>
          </a:p>
          <a:p>
            <a:pPr marL="971550" lvl="1" indent="-514350">
              <a:buFont typeface="+mj-lt"/>
              <a:buAutoNum type="arabicPeriod"/>
            </a:pPr>
            <a:r>
              <a:rPr lang="en-GB" dirty="0"/>
              <a:t>Repeat step 3 with the extra client and server application instances. Show screenshots of </a:t>
            </a:r>
            <a:r>
              <a:rPr lang="en-GB" dirty="0" err="1"/>
              <a:t>pcap</a:t>
            </a:r>
            <a:r>
              <a:rPr lang="en-GB" dirty="0"/>
              <a:t> traces which indicate that delivery is made to the appropriate server instance. </a:t>
            </a: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30</a:t>
              </a:fld>
              <a:endParaRPr lang="en-GB" dirty="0"/>
            </a:p>
          </p:txBody>
        </p:sp>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extLst>
      <p:ext uri="{BB962C8B-B14F-4D97-AF65-F5344CB8AC3E}">
        <p14:creationId xmlns:p14="http://schemas.microsoft.com/office/powerpoint/2010/main" val="163164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fad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fade">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fade">
                                      <p:cBhvr>
                                        <p:cTn id="22" dur="500"/>
                                        <p:tgtEl>
                                          <p:spTgt spid="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fontScale="90000"/>
          </a:bodyPr>
          <a:lstStyle/>
          <a:p>
            <a:r>
              <a:rPr lang="en-US" b="1" dirty="0" smtClean="0">
                <a:solidFill>
                  <a:srgbClr val="88BD1D"/>
                </a:solidFill>
              </a:rPr>
              <a:t>Lab 2: TCP Variants</a:t>
            </a:r>
            <a:endParaRPr lang="en-GB"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rmAutofit fontScale="55000" lnSpcReduction="20000"/>
          </a:bodyPr>
          <a:lstStyle/>
          <a:p>
            <a:r>
              <a:rPr lang="en-GB" b="1" dirty="0" smtClean="0"/>
              <a:t>Level</a:t>
            </a:r>
            <a:r>
              <a:rPr lang="en-GB" dirty="0"/>
              <a:t>: Introductory </a:t>
            </a:r>
          </a:p>
          <a:p>
            <a:r>
              <a:rPr lang="en-GB" b="1" dirty="0"/>
              <a:t>Expected learning outcome</a:t>
            </a:r>
            <a:r>
              <a:rPr lang="en-GB" dirty="0"/>
              <a:t>: TCP internals and the difference between each of the variants. NS-3 tracing mechanism. </a:t>
            </a:r>
          </a:p>
          <a:p>
            <a:r>
              <a:rPr lang="en-GB" b="1" dirty="0"/>
              <a:t>Experiment</a:t>
            </a:r>
            <a:r>
              <a:rPr lang="en-GB" dirty="0"/>
              <a:t>: </a:t>
            </a:r>
          </a:p>
          <a:p>
            <a:pPr marL="971550" lvl="1" indent="-514350">
              <a:buFont typeface="+mj-lt"/>
              <a:buAutoNum type="arabicPeriod"/>
            </a:pPr>
            <a:r>
              <a:rPr lang="en-GB" dirty="0"/>
              <a:t>Create a simple dumbbell topology, two client Node1 and Node2 on the left side of the dumbbell and server nodes Node3 and Node4 on the right side of the dumbbell. Let Node5 and Node6 form the bridge of the dumbbell. Use point to point links. </a:t>
            </a:r>
          </a:p>
          <a:p>
            <a:pPr marL="971550" lvl="1" indent="-514350">
              <a:buFont typeface="+mj-lt"/>
              <a:buAutoNum type="arabicPeriod"/>
            </a:pPr>
            <a:r>
              <a:rPr lang="en-GB" dirty="0"/>
              <a:t>Install a TCP socket instance on Node1 that will connect to Node3. </a:t>
            </a:r>
          </a:p>
          <a:p>
            <a:pPr marL="971550" lvl="1" indent="-514350">
              <a:buFont typeface="+mj-lt"/>
              <a:buAutoNum type="arabicPeriod"/>
            </a:pPr>
            <a:r>
              <a:rPr lang="en-GB" dirty="0"/>
              <a:t>Install a UDP socket instance on Node2 that will connect to Node4. </a:t>
            </a:r>
          </a:p>
          <a:p>
            <a:pPr marL="971550" lvl="1" indent="-514350">
              <a:buFont typeface="+mj-lt"/>
              <a:buAutoNum type="arabicPeriod"/>
            </a:pPr>
            <a:r>
              <a:rPr lang="en-GB" dirty="0"/>
              <a:t>Start the TCP application at time 1s. </a:t>
            </a:r>
          </a:p>
          <a:p>
            <a:pPr marL="971550" lvl="1" indent="-514350">
              <a:buFont typeface="+mj-lt"/>
              <a:buAutoNum type="arabicPeriod"/>
            </a:pPr>
            <a:r>
              <a:rPr lang="en-GB" dirty="0"/>
              <a:t>Start the UDP application at time 20s at rate Rate1 such that it clogs half the dumbbell bridge's link capacity. </a:t>
            </a:r>
          </a:p>
          <a:p>
            <a:pPr marL="971550" lvl="1" indent="-514350">
              <a:buFont typeface="+mj-lt"/>
              <a:buAutoNum type="arabicPeriod"/>
            </a:pPr>
            <a:r>
              <a:rPr lang="en-GB" dirty="0"/>
              <a:t>Increase the UDP application's rate at time 30s to rate Rate2 such that it clogs the whole of the dumbbell bridge's capacity. </a:t>
            </a:r>
          </a:p>
          <a:p>
            <a:pPr marL="971550" lvl="1" indent="-514350">
              <a:buFont typeface="+mj-lt"/>
              <a:buAutoNum type="arabicPeriod"/>
            </a:pPr>
            <a:r>
              <a:rPr lang="en-GB" dirty="0"/>
              <a:t>Use the ns-3 tracing mechanism to record changes in congestion window size of the TCP instance over time. Use </a:t>
            </a:r>
            <a:r>
              <a:rPr lang="en-GB" dirty="0" err="1"/>
              <a:t>gnuplot</a:t>
            </a:r>
            <a:r>
              <a:rPr lang="en-GB" dirty="0"/>
              <a:t>/</a:t>
            </a:r>
            <a:r>
              <a:rPr lang="en-GB" dirty="0" err="1"/>
              <a:t>matplotlib</a:t>
            </a:r>
            <a:r>
              <a:rPr lang="en-GB" dirty="0"/>
              <a:t> to visualise plots of </a:t>
            </a:r>
            <a:r>
              <a:rPr lang="en-GB" dirty="0" err="1"/>
              <a:t>cwnd</a:t>
            </a:r>
            <a:r>
              <a:rPr lang="en-GB" dirty="0"/>
              <a:t> </a:t>
            </a:r>
            <a:r>
              <a:rPr lang="en-GB" dirty="0" err="1"/>
              <a:t>vs</a:t>
            </a:r>
            <a:r>
              <a:rPr lang="en-GB" dirty="0"/>
              <a:t> time. </a:t>
            </a:r>
          </a:p>
          <a:p>
            <a:pPr marL="971550" lvl="1" indent="-514350">
              <a:buFont typeface="+mj-lt"/>
              <a:buAutoNum type="arabicPeriod"/>
            </a:pPr>
            <a:r>
              <a:rPr lang="en-GB" dirty="0"/>
              <a:t>Mark points of fast recovery and slow start in the graphs. </a:t>
            </a:r>
          </a:p>
          <a:p>
            <a:pPr marL="971550" lvl="1" indent="-514350">
              <a:buFont typeface="+mj-lt"/>
              <a:buAutoNum type="arabicPeriod"/>
            </a:pPr>
            <a:r>
              <a:rPr lang="en-GB" dirty="0"/>
              <a:t>Perform the above experiment for TCP variants Tahoe, Reno and New Reno, all of which are available with </a:t>
            </a:r>
            <a:r>
              <a:rPr lang="en-GB" dirty="0" smtClean="0"/>
              <a:t>ns-3</a:t>
            </a:r>
            <a:endParaRPr lang="en-GB" dirty="0"/>
          </a:p>
        </p:txBody>
      </p:sp>
      <p:grpSp>
        <p:nvGrpSpPr>
          <p:cNvPr id="13" name="Group 12"/>
          <p:cNvGrpSpPr/>
          <p:nvPr/>
        </p:nvGrpSpPr>
        <p:grpSpPr>
          <a:xfrm>
            <a:off x="1" y="5805264"/>
            <a:ext cx="6228183" cy="1052736"/>
            <a:chOff x="1" y="5805264"/>
            <a:chExt cx="6228183"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04056" cy="369332"/>
            </a:xfrm>
            <a:prstGeom prst="rect">
              <a:avLst/>
            </a:prstGeom>
            <a:noFill/>
          </p:spPr>
          <p:txBody>
            <a:bodyPr wrap="square" rtlCol="0">
              <a:spAutoFit/>
            </a:bodyPr>
            <a:lstStyle/>
            <a:p>
              <a:fld id="{2A45E727-D8A4-4C20-8B2E-5971E15E9F19}" type="slidenum">
                <a:rPr lang="en-GB" smtClean="0"/>
                <a:pPr/>
                <a:t>31</a:t>
              </a:fld>
              <a:endParaRPr lang="en-GB" dirty="0"/>
            </a:p>
          </p:txBody>
        </p:sp>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extLst>
      <p:ext uri="{BB962C8B-B14F-4D97-AF65-F5344CB8AC3E}">
        <p14:creationId xmlns:p14="http://schemas.microsoft.com/office/powerpoint/2010/main" val="3419173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fad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fade">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fade">
                                      <p:cBhvr>
                                        <p:cTn id="22" dur="500"/>
                                        <p:tgtEl>
                                          <p:spTgt spid="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500"/>
                                        <p:tgtEl>
                                          <p:spTgt spid="1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8" end="8"/>
                                            </p:txEl>
                                          </p:spTgt>
                                        </p:tgtEl>
                                        <p:attrNameLst>
                                          <p:attrName>style.visibility</p:attrName>
                                        </p:attrNameLst>
                                      </p:cBhvr>
                                      <p:to>
                                        <p:strVal val="visible"/>
                                      </p:to>
                                    </p:set>
                                    <p:animEffect transition="in" filter="fade">
                                      <p:cBhvr>
                                        <p:cTn id="32" dur="500"/>
                                        <p:tgtEl>
                                          <p:spTgt spid="10">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animEffect transition="in" filter="fade">
                                      <p:cBhvr>
                                        <p:cTn id="37" dur="500"/>
                                        <p:tgtEl>
                                          <p:spTgt spid="10">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fade">
                                      <p:cBhvr>
                                        <p:cTn id="42" dur="500"/>
                                        <p:tgtEl>
                                          <p:spTgt spid="10">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11" end="11"/>
                                            </p:txEl>
                                          </p:spTgt>
                                        </p:tgtEl>
                                        <p:attrNameLst>
                                          <p:attrName>style.visibility</p:attrName>
                                        </p:attrNameLst>
                                      </p:cBhvr>
                                      <p:to>
                                        <p:strVal val="visible"/>
                                      </p:to>
                                    </p:set>
                                    <p:animEffect transition="in" filter="fade">
                                      <p:cBhvr>
                                        <p:cTn id="47"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 y="5805264"/>
            <a:ext cx="6228183" cy="1052736"/>
            <a:chOff x="1" y="5805264"/>
            <a:chExt cx="6228183"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04056" cy="369332"/>
            </a:xfrm>
            <a:prstGeom prst="rect">
              <a:avLst/>
            </a:prstGeom>
            <a:noFill/>
          </p:spPr>
          <p:txBody>
            <a:bodyPr wrap="square" rtlCol="0">
              <a:spAutoFit/>
            </a:bodyPr>
            <a:lstStyle/>
            <a:p>
              <a:fld id="{2A45E727-D8A4-4C20-8B2E-5971E15E9F19}" type="slidenum">
                <a:rPr lang="en-GB" smtClean="0"/>
                <a:pPr/>
                <a:t>32</a:t>
              </a:fld>
              <a:endParaRPr lang="en-GB" dirty="0"/>
            </a:p>
          </p:txBody>
        </p:sp>
      </p:grpSp>
      <p:sp>
        <p:nvSpPr>
          <p:cNvPr id="6" name="Title 5"/>
          <p:cNvSpPr>
            <a:spLocks noGrp="1"/>
          </p:cNvSpPr>
          <p:nvPr>
            <p:ph type="title"/>
          </p:nvPr>
        </p:nvSpPr>
        <p:spPr>
          <a:xfrm>
            <a:off x="1187624" y="274638"/>
            <a:ext cx="5544616" cy="706090"/>
          </a:xfrm>
        </p:spPr>
        <p:txBody>
          <a:bodyPr>
            <a:normAutofit/>
          </a:bodyPr>
          <a:lstStyle/>
          <a:p>
            <a:r>
              <a:rPr lang="en-US" sz="2800" b="1" dirty="0" smtClean="0">
                <a:solidFill>
                  <a:srgbClr val="88BD1D"/>
                </a:solidFill>
              </a:rPr>
              <a:t>Lab 3: TCP and Router Queues</a:t>
            </a:r>
            <a:endParaRPr lang="en-GB" sz="2800"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Autofit/>
          </a:bodyPr>
          <a:lstStyle/>
          <a:p>
            <a:r>
              <a:rPr lang="en-GB" sz="1400" b="1" dirty="0" smtClean="0"/>
              <a:t>Level</a:t>
            </a:r>
            <a:r>
              <a:rPr lang="en-GB" sz="1400" dirty="0"/>
              <a:t>: Introductory </a:t>
            </a:r>
          </a:p>
          <a:p>
            <a:r>
              <a:rPr lang="en-GB" sz="1400" b="1" dirty="0"/>
              <a:t>Expected learning outcome</a:t>
            </a:r>
            <a:r>
              <a:rPr lang="en-GB" sz="1400" dirty="0"/>
              <a:t>: Queues, packet drops and their effect on congestion window size. </a:t>
            </a:r>
          </a:p>
          <a:p>
            <a:r>
              <a:rPr lang="en-GB" sz="1400" b="1" dirty="0"/>
              <a:t>Experiment</a:t>
            </a:r>
            <a:r>
              <a:rPr lang="en-GB" sz="1400" dirty="0"/>
              <a:t>: </a:t>
            </a:r>
          </a:p>
          <a:p>
            <a:pPr marL="800100" lvl="1" indent="-342900">
              <a:buFont typeface="+mj-lt"/>
              <a:buAutoNum type="arabicPeriod"/>
            </a:pPr>
            <a:r>
              <a:rPr lang="en-GB" sz="1400" dirty="0"/>
              <a:t>As in previous exercise, Create a simple dumbbell topology, two client Node1 and Node2 on the left side of the dumbbell and server nodes Node3 and Node4 on the right side of the dumbbell. Let Node5 and Node6 form the bridge of the dumbbell. Use point to point links. </a:t>
            </a:r>
          </a:p>
          <a:p>
            <a:pPr marL="800100" lvl="1" indent="-342900">
              <a:buFont typeface="+mj-lt"/>
              <a:buAutoNum type="arabicPeriod"/>
            </a:pPr>
            <a:r>
              <a:rPr lang="en-GB" sz="1400" dirty="0"/>
              <a:t>Add drop tail queues of size QueueSize5 and QueueSize6 to Node5 and Node6, respectively. </a:t>
            </a:r>
          </a:p>
          <a:p>
            <a:pPr marL="800100" lvl="1" indent="-342900">
              <a:buFont typeface="+mj-lt"/>
              <a:buAutoNum type="arabicPeriod"/>
            </a:pPr>
            <a:r>
              <a:rPr lang="en-GB" sz="1400" dirty="0"/>
              <a:t>Install a TCP socket instance on Node1 that will connect to Node3. </a:t>
            </a:r>
          </a:p>
          <a:p>
            <a:pPr marL="800100" lvl="1" indent="-342900">
              <a:buFont typeface="+mj-lt"/>
              <a:buAutoNum type="arabicPeriod"/>
            </a:pPr>
            <a:r>
              <a:rPr lang="en-GB" sz="1400" dirty="0"/>
              <a:t>Install a TCP socket instance on Node2 that will connect to Node3. </a:t>
            </a:r>
          </a:p>
          <a:p>
            <a:pPr marL="800100" lvl="1" indent="-342900">
              <a:buFont typeface="+mj-lt"/>
              <a:buAutoNum type="arabicPeriod"/>
            </a:pPr>
            <a:r>
              <a:rPr lang="en-GB" sz="1400" dirty="0"/>
              <a:t>Install a TCP socket instance on Node2 that will connect to Node4. </a:t>
            </a:r>
          </a:p>
          <a:p>
            <a:pPr marL="800100" lvl="1" indent="-342900">
              <a:buFont typeface="+mj-lt"/>
              <a:buAutoNum type="arabicPeriod"/>
            </a:pPr>
            <a:r>
              <a:rPr lang="en-GB" sz="1400" dirty="0"/>
              <a:t>Start Node1--Node3 flow at time 1s, then measure it's throughput. How long does it take to fill link's entire capacity? </a:t>
            </a:r>
          </a:p>
          <a:p>
            <a:pPr marL="800100" lvl="1" indent="-342900">
              <a:buFont typeface="+mj-lt"/>
              <a:buAutoNum type="arabicPeriod"/>
            </a:pPr>
            <a:r>
              <a:rPr lang="en-GB" sz="1400" dirty="0"/>
              <a:t>Start Node2--Node3 and Node2--Node4 flows at time 15s, measure their throughput. </a:t>
            </a:r>
          </a:p>
          <a:p>
            <a:pPr marL="800100" lvl="1" indent="-342900">
              <a:buFont typeface="+mj-lt"/>
              <a:buAutoNum type="arabicPeriod"/>
            </a:pPr>
            <a:r>
              <a:rPr lang="en-GB" sz="1400" dirty="0"/>
              <a:t>Measure packet loss and </a:t>
            </a:r>
            <a:r>
              <a:rPr lang="en-GB" sz="1400" dirty="0" err="1"/>
              <a:t>cwnd</a:t>
            </a:r>
            <a:r>
              <a:rPr lang="en-GB" sz="1400" dirty="0"/>
              <a:t> size, and plot graphs throughput/time, </a:t>
            </a:r>
            <a:r>
              <a:rPr lang="en-GB" sz="1400" dirty="0" err="1"/>
              <a:t>cwnd</a:t>
            </a:r>
            <a:r>
              <a:rPr lang="en-GB" sz="1400" dirty="0"/>
              <a:t>/time and packet loss/time for each of the flows. </a:t>
            </a:r>
          </a:p>
          <a:p>
            <a:pPr marL="800100" lvl="1" indent="-342900">
              <a:buFont typeface="+mj-lt"/>
              <a:buAutoNum type="arabicPeriod"/>
            </a:pPr>
            <a:r>
              <a:rPr lang="en-GB" sz="1400" dirty="0"/>
              <a:t>Plot graph throughput/</a:t>
            </a:r>
            <a:r>
              <a:rPr lang="en-GB" sz="1400" dirty="0" err="1"/>
              <a:t>cwnd</a:t>
            </a:r>
            <a:r>
              <a:rPr lang="en-GB" sz="1400" dirty="0"/>
              <a:t> and packet loss/</a:t>
            </a:r>
            <a:r>
              <a:rPr lang="en-GB" sz="1400" dirty="0" err="1"/>
              <a:t>cwnd</a:t>
            </a:r>
            <a:r>
              <a:rPr lang="en-GB" sz="1400" dirty="0"/>
              <a:t> for the first flow. Is there an optimal value for </a:t>
            </a:r>
            <a:r>
              <a:rPr lang="en-GB" sz="1400" dirty="0" err="1"/>
              <a:t>cwnd</a:t>
            </a:r>
            <a:r>
              <a:rPr lang="en-GB" sz="1400" dirty="0"/>
              <a:t>? </a:t>
            </a:r>
          </a:p>
          <a:p>
            <a:pPr marL="800100" lvl="1" indent="-342900">
              <a:buFont typeface="+mj-lt"/>
              <a:buAutoNum type="arabicPeriod"/>
            </a:pPr>
            <a:r>
              <a:rPr lang="en-GB" sz="1400" dirty="0"/>
              <a:t>Vary QueueSize5 and QueueSize6. Which one has immediate effect on </a:t>
            </a:r>
            <a:r>
              <a:rPr lang="en-GB" sz="1400" dirty="0" err="1"/>
              <a:t>cwnd</a:t>
            </a:r>
            <a:r>
              <a:rPr lang="en-GB" sz="1400" dirty="0"/>
              <a:t> size of the first flow? Explain why. </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extLst>
      <p:ext uri="{BB962C8B-B14F-4D97-AF65-F5344CB8AC3E}">
        <p14:creationId xmlns:p14="http://schemas.microsoft.com/office/powerpoint/2010/main" val="86100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fad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fade">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fade">
                                      <p:cBhvr>
                                        <p:cTn id="22" dur="500"/>
                                        <p:tgtEl>
                                          <p:spTgt spid="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500"/>
                                        <p:tgtEl>
                                          <p:spTgt spid="1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8" end="8"/>
                                            </p:txEl>
                                          </p:spTgt>
                                        </p:tgtEl>
                                        <p:attrNameLst>
                                          <p:attrName>style.visibility</p:attrName>
                                        </p:attrNameLst>
                                      </p:cBhvr>
                                      <p:to>
                                        <p:strVal val="visible"/>
                                      </p:to>
                                    </p:set>
                                    <p:animEffect transition="in" filter="fade">
                                      <p:cBhvr>
                                        <p:cTn id="32" dur="500"/>
                                        <p:tgtEl>
                                          <p:spTgt spid="10">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animEffect transition="in" filter="fade">
                                      <p:cBhvr>
                                        <p:cTn id="37" dur="500"/>
                                        <p:tgtEl>
                                          <p:spTgt spid="10">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fade">
                                      <p:cBhvr>
                                        <p:cTn id="42" dur="500"/>
                                        <p:tgtEl>
                                          <p:spTgt spid="10">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11" end="11"/>
                                            </p:txEl>
                                          </p:spTgt>
                                        </p:tgtEl>
                                        <p:attrNameLst>
                                          <p:attrName>style.visibility</p:attrName>
                                        </p:attrNameLst>
                                      </p:cBhvr>
                                      <p:to>
                                        <p:strVal val="visible"/>
                                      </p:to>
                                    </p:set>
                                    <p:animEffect transition="in" filter="fade">
                                      <p:cBhvr>
                                        <p:cTn id="47" dur="500"/>
                                        <p:tgtEl>
                                          <p:spTgt spid="10">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xEl>
                                              <p:pRg st="12" end="12"/>
                                            </p:txEl>
                                          </p:spTgt>
                                        </p:tgtEl>
                                        <p:attrNameLst>
                                          <p:attrName>style.visibility</p:attrName>
                                        </p:attrNameLst>
                                      </p:cBhvr>
                                      <p:to>
                                        <p:strVal val="visible"/>
                                      </p:to>
                                    </p:set>
                                    <p:animEffect transition="in" filter="fade">
                                      <p:cBhvr>
                                        <p:cTn id="52"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87624" y="274638"/>
            <a:ext cx="5544616" cy="706090"/>
          </a:xfrm>
        </p:spPr>
        <p:txBody>
          <a:bodyPr>
            <a:normAutofit fontScale="90000"/>
          </a:bodyPr>
          <a:lstStyle/>
          <a:p>
            <a:r>
              <a:rPr lang="en-US" b="1" dirty="0" smtClean="0">
                <a:solidFill>
                  <a:srgbClr val="88BD1D"/>
                </a:solidFill>
              </a:rPr>
              <a:t>Lab 4: OLSR routing</a:t>
            </a:r>
            <a:endParaRPr lang="en-GB"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rmAutofit fontScale="40000" lnSpcReduction="20000"/>
          </a:bodyPr>
          <a:lstStyle/>
          <a:p>
            <a:r>
              <a:rPr lang="en-GB" b="1" dirty="0" smtClean="0"/>
              <a:t>Level</a:t>
            </a:r>
            <a:r>
              <a:rPr lang="en-GB" dirty="0"/>
              <a:t>: Introductory </a:t>
            </a:r>
          </a:p>
          <a:p>
            <a:r>
              <a:rPr lang="en-GB" b="1" dirty="0"/>
              <a:t>Expected learning </a:t>
            </a:r>
            <a:r>
              <a:rPr lang="en-GB" b="1" dirty="0" smtClean="0"/>
              <a:t>outcome</a:t>
            </a:r>
            <a:r>
              <a:rPr lang="en-GB" dirty="0" smtClean="0"/>
              <a:t>: What are MANETs and how they work. OLSR basics. Routing issues associated with MANETs. </a:t>
            </a:r>
          </a:p>
          <a:p>
            <a:r>
              <a:rPr lang="en-GB" b="1" dirty="0" smtClean="0"/>
              <a:t>Experiment</a:t>
            </a:r>
            <a:r>
              <a:rPr lang="en-GB" dirty="0" smtClean="0"/>
              <a:t>: </a:t>
            </a:r>
          </a:p>
          <a:p>
            <a:pPr marL="1200150" lvl="1" indent="-742950">
              <a:buFont typeface="+mj-lt"/>
              <a:buAutoNum type="arabicPeriod"/>
            </a:pPr>
            <a:r>
              <a:rPr lang="en-GB" sz="3700" dirty="0" smtClean="0"/>
              <a:t>Create </a:t>
            </a:r>
            <a:r>
              <a:rPr lang="en-GB" sz="3700" dirty="0"/>
              <a:t>a wireless mobile ad-hoc network with three nodes Node1, Node2 and Node3. Install the OLSR routing protocol on these nodes. </a:t>
            </a:r>
          </a:p>
          <a:p>
            <a:pPr marL="1200150" lvl="1" indent="-742950">
              <a:buFont typeface="+mj-lt"/>
              <a:buAutoNum type="arabicPeriod"/>
            </a:pPr>
            <a:r>
              <a:rPr lang="en-GB" sz="3700" dirty="0"/>
              <a:t>Place them such that Node1 and Node3 are just out of reach of each other. </a:t>
            </a:r>
          </a:p>
          <a:p>
            <a:pPr marL="1200150" lvl="1" indent="-742950">
              <a:buFont typeface="+mj-lt"/>
              <a:buAutoNum type="arabicPeriod"/>
            </a:pPr>
            <a:r>
              <a:rPr lang="en-GB" sz="3700" dirty="0"/>
              <a:t>Create a UDP client on Node1 and the corresponding server on Node3. </a:t>
            </a:r>
          </a:p>
          <a:p>
            <a:pPr marL="1200150" lvl="1" indent="-742950">
              <a:buFont typeface="+mj-lt"/>
              <a:buAutoNum type="arabicPeriod"/>
            </a:pPr>
            <a:r>
              <a:rPr lang="en-GB" sz="3700" dirty="0"/>
              <a:t>Schedule Node1 to begin sending packets to Node3 at time 1s. </a:t>
            </a:r>
          </a:p>
          <a:p>
            <a:pPr marL="1200150" lvl="1" indent="-742950">
              <a:buFont typeface="+mj-lt"/>
              <a:buAutoNum type="arabicPeriod"/>
            </a:pPr>
            <a:r>
              <a:rPr lang="en-GB" sz="3700" dirty="0"/>
              <a:t>Verify whether Node1 is able to send packets to Node3. </a:t>
            </a:r>
          </a:p>
          <a:p>
            <a:pPr marL="1200150" lvl="1" indent="-742950">
              <a:buFont typeface="+mj-lt"/>
              <a:buAutoNum type="arabicPeriod"/>
            </a:pPr>
            <a:r>
              <a:rPr lang="en-GB" sz="3700" dirty="0"/>
              <a:t>Make Node2 move between Node1 and Node3 such that Node2 is visible to both A and C. This should happen at time 20s. Ensure that Node2 stays in that position for another 15s. </a:t>
            </a:r>
          </a:p>
          <a:p>
            <a:pPr marL="1200150" lvl="1" indent="-742950">
              <a:buFont typeface="+mj-lt"/>
              <a:buAutoNum type="arabicPeriod"/>
            </a:pPr>
            <a:r>
              <a:rPr lang="en-GB" sz="3700" dirty="0"/>
              <a:t>Verify whether Node1 is able to send packets to Node3. </a:t>
            </a:r>
          </a:p>
          <a:p>
            <a:pPr marL="1200150" lvl="1" indent="-742950">
              <a:buFont typeface="+mj-lt"/>
              <a:buAutoNum type="arabicPeriod"/>
            </a:pPr>
            <a:r>
              <a:rPr lang="en-GB" sz="3700" dirty="0"/>
              <a:t>At time 35s, move Node2 out of the region between Node1 and Node3 such that it is out of each other's transmission ranges again. </a:t>
            </a:r>
          </a:p>
          <a:p>
            <a:pPr marL="1200150" lvl="1" indent="-742950">
              <a:buFont typeface="+mj-lt"/>
              <a:buAutoNum type="arabicPeriod"/>
            </a:pPr>
            <a:r>
              <a:rPr lang="en-GB" sz="3700" dirty="0"/>
              <a:t>Verify whether Node1 is able to send packets to Node3. </a:t>
            </a:r>
          </a:p>
          <a:p>
            <a:pPr marL="1200150" lvl="1" indent="-742950">
              <a:buFont typeface="+mj-lt"/>
              <a:buAutoNum type="arabicPeriod"/>
            </a:pPr>
            <a:r>
              <a:rPr lang="en-GB" sz="3700" dirty="0"/>
              <a:t>To verify whether data transmissions occur in the above scenarios, use either the tracing mechanism or a </a:t>
            </a:r>
            <a:r>
              <a:rPr lang="en-GB" sz="3700" dirty="0" err="1"/>
              <a:t>RecvCallback</a:t>
            </a:r>
            <a:r>
              <a:rPr lang="en-GB" sz="3700" dirty="0"/>
              <a:t>() for Node3's socket. </a:t>
            </a:r>
          </a:p>
          <a:p>
            <a:pPr marL="1200150" lvl="1" indent="-742950">
              <a:buFont typeface="+mj-lt"/>
              <a:buAutoNum type="arabicPeriod"/>
            </a:pPr>
            <a:r>
              <a:rPr lang="en-GB" sz="3700" dirty="0"/>
              <a:t>Plot the number of bytes received versus time at Node3. </a:t>
            </a:r>
          </a:p>
          <a:p>
            <a:pPr marL="1200150" lvl="1" indent="-742950">
              <a:buFont typeface="+mj-lt"/>
              <a:buAutoNum type="arabicPeriod"/>
            </a:pPr>
            <a:r>
              <a:rPr lang="en-GB" sz="3700" dirty="0"/>
              <a:t>Show the </a:t>
            </a:r>
            <a:r>
              <a:rPr lang="en-GB" sz="3700" dirty="0" err="1"/>
              <a:t>pcap</a:t>
            </a:r>
            <a:r>
              <a:rPr lang="en-GB" sz="3700" dirty="0"/>
              <a:t> traces at Node 2's </a:t>
            </a:r>
            <a:r>
              <a:rPr lang="en-GB" sz="3700" dirty="0" err="1"/>
              <a:t>Wifi</a:t>
            </a:r>
            <a:r>
              <a:rPr lang="en-GB" sz="3700" dirty="0"/>
              <a:t> interface, and indicate the correlation between Node2's packet reception timeline and Node2's mobility. </a:t>
            </a: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33</a:t>
              </a:fld>
              <a:endParaRPr lang="en-GB" dirty="0"/>
            </a:p>
          </p:txBody>
        </p:sp>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extLst>
      <p:ext uri="{BB962C8B-B14F-4D97-AF65-F5344CB8AC3E}">
        <p14:creationId xmlns:p14="http://schemas.microsoft.com/office/powerpoint/2010/main" val="137493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fad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fade">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fade">
                                      <p:cBhvr>
                                        <p:cTn id="22" dur="500"/>
                                        <p:tgtEl>
                                          <p:spTgt spid="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500"/>
                                        <p:tgtEl>
                                          <p:spTgt spid="1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8" end="8"/>
                                            </p:txEl>
                                          </p:spTgt>
                                        </p:tgtEl>
                                        <p:attrNameLst>
                                          <p:attrName>style.visibility</p:attrName>
                                        </p:attrNameLst>
                                      </p:cBhvr>
                                      <p:to>
                                        <p:strVal val="visible"/>
                                      </p:to>
                                    </p:set>
                                    <p:animEffect transition="in" filter="fade">
                                      <p:cBhvr>
                                        <p:cTn id="32" dur="500"/>
                                        <p:tgtEl>
                                          <p:spTgt spid="10">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animEffect transition="in" filter="fade">
                                      <p:cBhvr>
                                        <p:cTn id="37" dur="500"/>
                                        <p:tgtEl>
                                          <p:spTgt spid="10">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fade">
                                      <p:cBhvr>
                                        <p:cTn id="42" dur="500"/>
                                        <p:tgtEl>
                                          <p:spTgt spid="10">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11" end="11"/>
                                            </p:txEl>
                                          </p:spTgt>
                                        </p:tgtEl>
                                        <p:attrNameLst>
                                          <p:attrName>style.visibility</p:attrName>
                                        </p:attrNameLst>
                                      </p:cBhvr>
                                      <p:to>
                                        <p:strVal val="visible"/>
                                      </p:to>
                                    </p:set>
                                    <p:animEffect transition="in" filter="fade">
                                      <p:cBhvr>
                                        <p:cTn id="47" dur="500"/>
                                        <p:tgtEl>
                                          <p:spTgt spid="10">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xEl>
                                              <p:pRg st="12" end="12"/>
                                            </p:txEl>
                                          </p:spTgt>
                                        </p:tgtEl>
                                        <p:attrNameLst>
                                          <p:attrName>style.visibility</p:attrName>
                                        </p:attrNameLst>
                                      </p:cBhvr>
                                      <p:to>
                                        <p:strVal val="visible"/>
                                      </p:to>
                                    </p:set>
                                    <p:animEffect transition="in" filter="fade">
                                      <p:cBhvr>
                                        <p:cTn id="52" dur="500"/>
                                        <p:tgtEl>
                                          <p:spTgt spid="10">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
                                            <p:txEl>
                                              <p:pRg st="13" end="13"/>
                                            </p:txEl>
                                          </p:spTgt>
                                        </p:tgtEl>
                                        <p:attrNameLst>
                                          <p:attrName>style.visibility</p:attrName>
                                        </p:attrNameLst>
                                      </p:cBhvr>
                                      <p:to>
                                        <p:strVal val="visible"/>
                                      </p:to>
                                    </p:set>
                                    <p:animEffect transition="in" filter="fade">
                                      <p:cBhvr>
                                        <p:cTn id="57" dur="500"/>
                                        <p:tgtEl>
                                          <p:spTgt spid="10">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0">
                                            <p:txEl>
                                              <p:pRg st="14" end="14"/>
                                            </p:txEl>
                                          </p:spTgt>
                                        </p:tgtEl>
                                        <p:attrNameLst>
                                          <p:attrName>style.visibility</p:attrName>
                                        </p:attrNameLst>
                                      </p:cBhvr>
                                      <p:to>
                                        <p:strVal val="visible"/>
                                      </p:to>
                                    </p:set>
                                    <p:animEffect transition="in" filter="fade">
                                      <p:cBhvr>
                                        <p:cTn id="62" dur="500"/>
                                        <p:tgtEl>
                                          <p:spTgt spid="1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fontScale="90000"/>
          </a:bodyPr>
          <a:lstStyle/>
          <a:p>
            <a:r>
              <a:rPr lang="en-US" b="1" dirty="0" smtClean="0">
                <a:solidFill>
                  <a:srgbClr val="88BD1D"/>
                </a:solidFill>
              </a:rPr>
              <a:t>Lab 5: </a:t>
            </a:r>
            <a:r>
              <a:rPr lang="en-US" b="1" dirty="0" err="1" smtClean="0">
                <a:solidFill>
                  <a:srgbClr val="88BD1D"/>
                </a:solidFill>
              </a:rPr>
              <a:t>WiFi</a:t>
            </a:r>
            <a:r>
              <a:rPr lang="en-US" b="1" dirty="0" smtClean="0">
                <a:solidFill>
                  <a:srgbClr val="88BD1D"/>
                </a:solidFill>
              </a:rPr>
              <a:t> RTS/CTS</a:t>
            </a:r>
            <a:endParaRPr lang="en-GB"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rmAutofit fontScale="92500" lnSpcReduction="10000"/>
          </a:bodyPr>
          <a:lstStyle/>
          <a:p>
            <a:r>
              <a:rPr lang="en-GB" sz="2000" b="1" dirty="0" smtClean="0"/>
              <a:t>Level</a:t>
            </a:r>
            <a:r>
              <a:rPr lang="en-GB" sz="2000" dirty="0"/>
              <a:t>: Introductory </a:t>
            </a:r>
          </a:p>
          <a:p>
            <a:r>
              <a:rPr lang="en-GB" sz="2000" b="1" dirty="0"/>
              <a:t>Expected learning outcome</a:t>
            </a:r>
            <a:r>
              <a:rPr lang="en-GB" sz="2000" dirty="0"/>
              <a:t>: How 802.11 works with and without RTS/CTS. An insight into why its hard to setup efficient wireless networks. </a:t>
            </a:r>
          </a:p>
          <a:p>
            <a:r>
              <a:rPr lang="en-GB" sz="2000" b="1" dirty="0"/>
              <a:t>Experiment</a:t>
            </a:r>
            <a:r>
              <a:rPr lang="en-GB" sz="2000" dirty="0"/>
              <a:t>: </a:t>
            </a:r>
          </a:p>
          <a:p>
            <a:pPr marL="800100" lvl="1" indent="-342900">
              <a:buFont typeface="+mj-lt"/>
              <a:buAutoNum type="arabicPeriod"/>
            </a:pPr>
            <a:r>
              <a:rPr lang="en-GB" sz="1600" dirty="0"/>
              <a:t>Setup a 5x5 wireless </a:t>
            </a:r>
            <a:r>
              <a:rPr lang="en-GB" sz="1600" dirty="0" err="1"/>
              <a:t>adhoc</a:t>
            </a:r>
            <a:r>
              <a:rPr lang="en-GB" sz="1600" dirty="0"/>
              <a:t> network with a grid. You may use examples/wireless/wifi-simple-adhoc-grid.cc as a base. </a:t>
            </a:r>
          </a:p>
          <a:p>
            <a:pPr marL="800100" lvl="1" indent="-342900">
              <a:buFont typeface="+mj-lt"/>
              <a:buAutoNum type="arabicPeriod"/>
            </a:pPr>
            <a:r>
              <a:rPr lang="en-GB" sz="1600" dirty="0"/>
              <a:t>Install the OLSR routing protocol. </a:t>
            </a:r>
          </a:p>
          <a:p>
            <a:pPr marL="800100" lvl="1" indent="-342900">
              <a:buFont typeface="+mj-lt"/>
              <a:buAutoNum type="arabicPeriod"/>
            </a:pPr>
            <a:r>
              <a:rPr lang="en-GB" sz="1600" dirty="0"/>
              <a:t>Setup three UDP traffic flows, one along each diagonal and one along the middle (at high rates of transmission). </a:t>
            </a:r>
          </a:p>
          <a:p>
            <a:pPr marL="800100" lvl="1" indent="-342900">
              <a:buFont typeface="+mj-lt"/>
              <a:buAutoNum type="arabicPeriod"/>
            </a:pPr>
            <a:r>
              <a:rPr lang="en-GB" sz="1600" dirty="0"/>
              <a:t>Setup the ns-3 flow monitor for each of these flows. </a:t>
            </a:r>
          </a:p>
          <a:p>
            <a:pPr marL="800100" lvl="1" indent="-342900">
              <a:buFont typeface="+mj-lt"/>
              <a:buAutoNum type="arabicPeriod"/>
            </a:pPr>
            <a:r>
              <a:rPr lang="en-GB" sz="1600" dirty="0"/>
              <a:t>Now schedule each of the flows at times 1s, 1.5s, and 2s. </a:t>
            </a:r>
          </a:p>
          <a:p>
            <a:pPr marL="800100" lvl="1" indent="-342900">
              <a:buFont typeface="+mj-lt"/>
              <a:buAutoNum type="arabicPeriod"/>
            </a:pPr>
            <a:r>
              <a:rPr lang="en-GB" sz="1600" dirty="0"/>
              <a:t>Now using the flow monitor, observe the throughput of each of the UDP flows. Furthermore, use the tracing mechanism to monitor the number of packet collisions/drops at intermediary nodes. Around which nodes are most of the collisions/drops happening? </a:t>
            </a:r>
          </a:p>
          <a:p>
            <a:pPr marL="800100" lvl="1" indent="-342900">
              <a:buFont typeface="+mj-lt"/>
              <a:buAutoNum type="arabicPeriod"/>
            </a:pPr>
            <a:r>
              <a:rPr lang="en-GB" sz="1600" dirty="0" smtClean="0"/>
              <a:t>Now repeat the experiment with RTS/CTS enabled on the </a:t>
            </a:r>
            <a:r>
              <a:rPr lang="en-GB" sz="1600" dirty="0" err="1" smtClean="0"/>
              <a:t>wifi</a:t>
            </a:r>
            <a:r>
              <a:rPr lang="en-GB" sz="1600" dirty="0" smtClean="0"/>
              <a:t> devices. </a:t>
            </a:r>
          </a:p>
          <a:p>
            <a:pPr marL="800100" lvl="1" indent="-342900">
              <a:buFont typeface="+mj-lt"/>
              <a:buAutoNum type="arabicPeriod"/>
            </a:pPr>
            <a:r>
              <a:rPr lang="en-GB" sz="1600" dirty="0" smtClean="0"/>
              <a:t>Show </a:t>
            </a:r>
            <a:r>
              <a:rPr lang="en-GB" sz="1600" dirty="0"/>
              <a:t>the difference in throughput and packet drops if any. </a:t>
            </a:r>
          </a:p>
        </p:txBody>
      </p:sp>
      <p:grpSp>
        <p:nvGrpSpPr>
          <p:cNvPr id="13" name="Group 12"/>
          <p:cNvGrpSpPr/>
          <p:nvPr/>
        </p:nvGrpSpPr>
        <p:grpSpPr>
          <a:xfrm>
            <a:off x="1" y="5805264"/>
            <a:ext cx="6372199" cy="1052736"/>
            <a:chOff x="1" y="5805264"/>
            <a:chExt cx="6372199"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648072" cy="369332"/>
            </a:xfrm>
            <a:prstGeom prst="rect">
              <a:avLst/>
            </a:prstGeom>
            <a:noFill/>
          </p:spPr>
          <p:txBody>
            <a:bodyPr wrap="square" rtlCol="0">
              <a:spAutoFit/>
            </a:bodyPr>
            <a:lstStyle/>
            <a:p>
              <a:fld id="{2A45E727-D8A4-4C20-8B2E-5971E15E9F19}" type="slidenum">
                <a:rPr lang="en-GB" smtClean="0"/>
                <a:pPr/>
                <a:t>34</a:t>
              </a:fld>
              <a:endParaRPr lang="en-GB" dirty="0"/>
            </a:p>
          </p:txBody>
        </p:sp>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extLst>
      <p:ext uri="{BB962C8B-B14F-4D97-AF65-F5344CB8AC3E}">
        <p14:creationId xmlns:p14="http://schemas.microsoft.com/office/powerpoint/2010/main" val="288632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fad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fade">
                                      <p:cBhvr>
                                        <p:cTn id="17" dur="500"/>
                                        <p:tgtEl>
                                          <p:spTgt spid="10">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fade">
                                      <p:cBhvr>
                                        <p:cTn id="22" dur="500"/>
                                        <p:tgtEl>
                                          <p:spTgt spid="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fade">
                                      <p:cBhvr>
                                        <p:cTn id="27" dur="500"/>
                                        <p:tgtEl>
                                          <p:spTgt spid="1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8" end="8"/>
                                            </p:txEl>
                                          </p:spTgt>
                                        </p:tgtEl>
                                        <p:attrNameLst>
                                          <p:attrName>style.visibility</p:attrName>
                                        </p:attrNameLst>
                                      </p:cBhvr>
                                      <p:to>
                                        <p:strVal val="visible"/>
                                      </p:to>
                                    </p:set>
                                    <p:animEffect transition="in" filter="fade">
                                      <p:cBhvr>
                                        <p:cTn id="32" dur="500"/>
                                        <p:tgtEl>
                                          <p:spTgt spid="10">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animEffect transition="in" filter="fade">
                                      <p:cBhvr>
                                        <p:cTn id="37" dur="500"/>
                                        <p:tgtEl>
                                          <p:spTgt spid="10">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10" end="10"/>
                                            </p:txEl>
                                          </p:spTgt>
                                        </p:tgtEl>
                                        <p:attrNameLst>
                                          <p:attrName>style.visibility</p:attrName>
                                        </p:attrNameLst>
                                      </p:cBhvr>
                                      <p:to>
                                        <p:strVal val="visible"/>
                                      </p:to>
                                    </p:set>
                                    <p:animEffect transition="in" filter="fade">
                                      <p:cBhvr>
                                        <p:cTn id="42"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87624" y="274638"/>
            <a:ext cx="5544616" cy="706090"/>
          </a:xfrm>
        </p:spPr>
        <p:txBody>
          <a:bodyPr>
            <a:normAutofit fontScale="90000"/>
          </a:bodyPr>
          <a:lstStyle/>
          <a:p>
            <a:r>
              <a:rPr lang="en-US" b="1" dirty="0" smtClean="0">
                <a:solidFill>
                  <a:srgbClr val="88BD1D"/>
                </a:solidFill>
              </a:rPr>
              <a:t>Lab 6: </a:t>
            </a:r>
            <a:r>
              <a:rPr lang="en-US" b="1" dirty="0" err="1" smtClean="0">
                <a:solidFill>
                  <a:srgbClr val="88BD1D"/>
                </a:solidFill>
              </a:rPr>
              <a:t>WiFi</a:t>
            </a:r>
            <a:r>
              <a:rPr lang="en-US" b="1" dirty="0" smtClean="0">
                <a:solidFill>
                  <a:srgbClr val="88BD1D"/>
                </a:solidFill>
              </a:rPr>
              <a:t> Channels</a:t>
            </a:r>
            <a:endParaRPr lang="en-GB"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rmAutofit fontScale="55000" lnSpcReduction="20000"/>
          </a:bodyPr>
          <a:lstStyle/>
          <a:p>
            <a:r>
              <a:rPr lang="en-GB" b="1" dirty="0" smtClean="0"/>
              <a:t>Level</a:t>
            </a:r>
            <a:r>
              <a:rPr lang="en-GB" dirty="0"/>
              <a:t>: </a:t>
            </a:r>
            <a:r>
              <a:rPr lang="en-GB" dirty="0" err="1"/>
              <a:t>IntermediateInstall</a:t>
            </a:r>
            <a:r>
              <a:rPr lang="en-GB" dirty="0"/>
              <a:t> </a:t>
            </a:r>
          </a:p>
          <a:p>
            <a:r>
              <a:rPr lang="en-GB" b="1" dirty="0"/>
              <a:t>Expected learning outcome</a:t>
            </a:r>
            <a:r>
              <a:rPr lang="en-GB" dirty="0"/>
              <a:t>: How Radio channel models affect transmission. An insight into why its important to correctly model the channel. </a:t>
            </a:r>
          </a:p>
          <a:p>
            <a:r>
              <a:rPr lang="en-GB" b="1" dirty="0"/>
              <a:t>Experiment</a:t>
            </a:r>
            <a:r>
              <a:rPr lang="en-GB" dirty="0"/>
              <a:t>: </a:t>
            </a:r>
          </a:p>
          <a:p>
            <a:pPr marL="971550" lvl="1" indent="-514350">
              <a:buFont typeface="+mj-lt"/>
              <a:buAutoNum type="arabicPeriod"/>
            </a:pPr>
            <a:r>
              <a:rPr lang="en-GB" dirty="0"/>
              <a:t>Setup a 2-nodes wireless </a:t>
            </a:r>
            <a:r>
              <a:rPr lang="en-GB" dirty="0" err="1"/>
              <a:t>adhoc</a:t>
            </a:r>
            <a:r>
              <a:rPr lang="en-GB" dirty="0"/>
              <a:t> network. Place the nodes at a fixed distance in a 3d scenario. </a:t>
            </a:r>
          </a:p>
          <a:p>
            <a:pPr marL="971550" lvl="1" indent="-514350">
              <a:buFont typeface="+mj-lt"/>
              <a:buAutoNum type="arabicPeriod"/>
            </a:pPr>
            <a:r>
              <a:rPr lang="en-GB" dirty="0"/>
              <a:t>Install all the relevant network stacks, up to and including UDP. </a:t>
            </a:r>
          </a:p>
          <a:p>
            <a:pPr marL="971550" lvl="1" indent="-514350">
              <a:buFont typeface="+mj-lt"/>
              <a:buAutoNum type="arabicPeriod"/>
            </a:pPr>
            <a:r>
              <a:rPr lang="en-GB" dirty="0"/>
              <a:t>Setup a CBR transmission between the nodes, one acting as a server and one as a client. Take the </a:t>
            </a:r>
            <a:r>
              <a:rPr lang="en-GB" dirty="0" err="1" smtClean="0"/>
              <a:t>iperf</a:t>
            </a:r>
            <a:r>
              <a:rPr lang="en-GB" dirty="0" smtClean="0"/>
              <a:t> [</a:t>
            </a:r>
            <a:r>
              <a:rPr lang="en-GB" dirty="0"/>
              <a:t>1] behaviour as an example. </a:t>
            </a:r>
          </a:p>
          <a:p>
            <a:pPr marL="971550" lvl="1" indent="-514350">
              <a:buFont typeface="+mj-lt"/>
              <a:buAutoNum type="arabicPeriod"/>
            </a:pPr>
            <a:r>
              <a:rPr lang="en-GB" dirty="0"/>
              <a:t>Setup counters and outputs for packets sent and received. </a:t>
            </a:r>
          </a:p>
          <a:p>
            <a:pPr marL="971550" lvl="1" indent="-514350">
              <a:buFont typeface="+mj-lt"/>
              <a:buAutoNum type="arabicPeriod"/>
            </a:pPr>
            <a:r>
              <a:rPr lang="en-GB" dirty="0"/>
              <a:t>Schedule the simulation to run for enough time to obtain statistically relevant results (suggestion: </a:t>
            </a:r>
            <a:r>
              <a:rPr lang="en-GB" dirty="0" err="1"/>
              <a:t>analyze</a:t>
            </a:r>
            <a:r>
              <a:rPr lang="en-GB" dirty="0"/>
              <a:t> some test results and reduce the simulation time accordingly). </a:t>
            </a:r>
          </a:p>
          <a:p>
            <a:pPr marL="971550" lvl="1" indent="-514350">
              <a:buFont typeface="+mj-lt"/>
              <a:buAutoNum type="arabicPeriod"/>
            </a:pPr>
            <a:r>
              <a:rPr lang="en-GB" dirty="0"/>
              <a:t>Repeat the simulation varying the distance between the nodes from a minimum of 1meter to the point where the nodes can't transmit/receive anymore. </a:t>
            </a:r>
          </a:p>
          <a:p>
            <a:pPr marL="971550" lvl="1" indent="-514350">
              <a:buFont typeface="+mj-lt"/>
              <a:buAutoNum type="arabicPeriod"/>
            </a:pPr>
            <a:r>
              <a:rPr lang="en-GB" dirty="0"/>
              <a:t>Repeat the above varying the channel models and the transmission/receive parameters like node's position above the ground, transmission power, etc. </a:t>
            </a:r>
          </a:p>
          <a:p>
            <a:pPr marL="971550" lvl="1" indent="-514350">
              <a:buFont typeface="+mj-lt"/>
              <a:buAutoNum type="arabicPeriod"/>
            </a:pPr>
            <a:r>
              <a:rPr lang="en-GB" dirty="0"/>
              <a:t>Show the differences between the various channel models, and comment them. Identify the channel model that is more appropriate for each case (indoor, outdoor, </a:t>
            </a:r>
            <a:r>
              <a:rPr lang="en-GB" dirty="0" err="1"/>
              <a:t>LoS</a:t>
            </a:r>
            <a:r>
              <a:rPr lang="en-GB" dirty="0"/>
              <a:t>, </a:t>
            </a:r>
            <a:r>
              <a:rPr lang="en-GB" dirty="0" err="1"/>
              <a:t>NLoS</a:t>
            </a:r>
            <a:r>
              <a:rPr lang="en-GB" dirty="0"/>
              <a:t>, etc.). </a:t>
            </a:r>
            <a:endParaRPr lang="en-GB" dirty="0" smtClean="0"/>
          </a:p>
        </p:txBody>
      </p:sp>
      <p:grpSp>
        <p:nvGrpSpPr>
          <p:cNvPr id="13" name="Group 12"/>
          <p:cNvGrpSpPr/>
          <p:nvPr/>
        </p:nvGrpSpPr>
        <p:grpSpPr>
          <a:xfrm>
            <a:off x="1" y="5805264"/>
            <a:ext cx="6372199" cy="1052736"/>
            <a:chOff x="1" y="5805264"/>
            <a:chExt cx="6372199"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648072" cy="369332"/>
            </a:xfrm>
            <a:prstGeom prst="rect">
              <a:avLst/>
            </a:prstGeom>
            <a:noFill/>
          </p:spPr>
          <p:txBody>
            <a:bodyPr wrap="square" rtlCol="0">
              <a:spAutoFit/>
            </a:bodyPr>
            <a:lstStyle/>
            <a:p>
              <a:fld id="{2A45E727-D8A4-4C20-8B2E-5971E15E9F19}" type="slidenum">
                <a:rPr lang="en-GB" smtClean="0"/>
                <a:pPr/>
                <a:t>35</a:t>
              </a:fld>
              <a:endParaRPr lang="en-GB" dirty="0"/>
            </a:p>
          </p:txBody>
        </p:sp>
      </p:grpSp>
      <p:sp>
        <p:nvSpPr>
          <p:cNvPr id="2" name="TextBox 1"/>
          <p:cNvSpPr txBox="1"/>
          <p:nvPr/>
        </p:nvSpPr>
        <p:spPr>
          <a:xfrm>
            <a:off x="3887924" y="5894718"/>
            <a:ext cx="4536504" cy="369332"/>
          </a:xfrm>
          <a:prstGeom prst="rect">
            <a:avLst/>
          </a:prstGeom>
          <a:noFill/>
        </p:spPr>
        <p:txBody>
          <a:bodyPr wrap="square" rtlCol="0">
            <a:spAutoFit/>
          </a:bodyPr>
          <a:lstStyle/>
          <a:p>
            <a:r>
              <a:rPr lang="en-GB" dirty="0" smtClean="0"/>
              <a:t>[1] http</a:t>
            </a:r>
            <a:r>
              <a:rPr lang="en-GB" dirty="0"/>
              <a:t>://sourceforge.net/projects/iperf/</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extLst>
      <p:ext uri="{BB962C8B-B14F-4D97-AF65-F5344CB8AC3E}">
        <p14:creationId xmlns:p14="http://schemas.microsoft.com/office/powerpoint/2010/main" val="42347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fade">
                                      <p:cBhvr>
                                        <p:cTn id="12" dur="500"/>
                                        <p:tgtEl>
                                          <p:spTgt spid="1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animEffect transition="in" filter="fade">
                                      <p:cBhvr>
                                        <p:cTn id="17" dur="500"/>
                                        <p:tgtEl>
                                          <p:spTgt spid="10">
                                            <p:txEl>
                                              <p:pRg st="5" end="5"/>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Effect transition="in" filter="fade">
                                      <p:cBhvr>
                                        <p:cTn id="25" dur="500"/>
                                        <p:tgtEl>
                                          <p:spTgt spid="10">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fade">
                                      <p:cBhvr>
                                        <p:cTn id="30" dur="500"/>
                                        <p:tgtEl>
                                          <p:spTgt spid="1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animEffect transition="in" filter="fade">
                                      <p:cBhvr>
                                        <p:cTn id="35" dur="500"/>
                                        <p:tgtEl>
                                          <p:spTgt spid="10">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xEl>
                                              <p:pRg st="9" end="9"/>
                                            </p:txEl>
                                          </p:spTgt>
                                        </p:tgtEl>
                                        <p:attrNameLst>
                                          <p:attrName>style.visibility</p:attrName>
                                        </p:attrNameLst>
                                      </p:cBhvr>
                                      <p:to>
                                        <p:strVal val="visible"/>
                                      </p:to>
                                    </p:set>
                                    <p:animEffect transition="in" filter="fade">
                                      <p:cBhvr>
                                        <p:cTn id="40" dur="500"/>
                                        <p:tgtEl>
                                          <p:spTgt spid="10">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xEl>
                                              <p:pRg st="10" end="10"/>
                                            </p:txEl>
                                          </p:spTgt>
                                        </p:tgtEl>
                                        <p:attrNameLst>
                                          <p:attrName>style.visibility</p:attrName>
                                        </p:attrNameLst>
                                      </p:cBhvr>
                                      <p:to>
                                        <p:strVal val="visible"/>
                                      </p:to>
                                    </p:set>
                                    <p:animEffect transition="in" filter="fade">
                                      <p:cBhvr>
                                        <p:cTn id="45"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6275040" cy="706090"/>
          </a:xfrm>
        </p:spPr>
        <p:txBody>
          <a:bodyPr>
            <a:normAutofit fontScale="90000"/>
          </a:bodyPr>
          <a:lstStyle/>
          <a:p>
            <a:r>
              <a:rPr lang="en-US" b="1" dirty="0" smtClean="0">
                <a:solidFill>
                  <a:srgbClr val="88BD1D"/>
                </a:solidFill>
              </a:rPr>
              <a:t>Resources</a:t>
            </a:r>
            <a:endParaRPr lang="en-GB"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rmAutofit/>
          </a:bodyPr>
          <a:lstStyle/>
          <a:p>
            <a:pPr>
              <a:buFont typeface="Wingdings" pitchFamily="2" charset="2"/>
              <a:buChar char="Ø"/>
            </a:pPr>
            <a:r>
              <a:rPr lang="en-GB" dirty="0" smtClean="0">
                <a:hlinkClick r:id="rId3"/>
              </a:rPr>
              <a:t>http</a:t>
            </a:r>
            <a:r>
              <a:rPr lang="en-GB" dirty="0">
                <a:hlinkClick r:id="rId3"/>
              </a:rPr>
              <a:t>://</a:t>
            </a:r>
            <a:r>
              <a:rPr lang="en-GB" dirty="0" smtClean="0">
                <a:hlinkClick r:id="rId3"/>
              </a:rPr>
              <a:t>www.nsnam.org</a:t>
            </a:r>
            <a:r>
              <a:rPr lang="en-GB" dirty="0" smtClean="0"/>
              <a:t> (main website)</a:t>
            </a:r>
          </a:p>
          <a:p>
            <a:pPr>
              <a:buFont typeface="Wingdings" pitchFamily="2" charset="2"/>
              <a:buChar char="Ø"/>
            </a:pPr>
            <a:r>
              <a:rPr lang="en-GB" dirty="0">
                <a:hlinkClick r:id="rId4"/>
              </a:rPr>
              <a:t>http://www.nsnam.org/wiki</a:t>
            </a:r>
            <a:r>
              <a:rPr lang="en-GB" dirty="0" smtClean="0">
                <a:hlinkClick r:id="rId4"/>
              </a:rPr>
              <a:t>/</a:t>
            </a:r>
            <a:r>
              <a:rPr lang="en-GB" dirty="0" smtClean="0"/>
              <a:t> (wiki)</a:t>
            </a:r>
          </a:p>
          <a:p>
            <a:pPr>
              <a:buFont typeface="Wingdings" pitchFamily="2" charset="2"/>
              <a:buChar char="Ø"/>
            </a:pPr>
            <a:r>
              <a:rPr lang="en-GB" dirty="0">
                <a:hlinkClick r:id="rId5"/>
              </a:rPr>
              <a:t>http://code.nsnam.org</a:t>
            </a:r>
            <a:r>
              <a:rPr lang="en-GB" dirty="0" smtClean="0">
                <a:hlinkClick r:id="rId5"/>
              </a:rPr>
              <a:t>/</a:t>
            </a:r>
            <a:r>
              <a:rPr lang="en-GB" dirty="0" smtClean="0"/>
              <a:t> (source repository)</a:t>
            </a:r>
          </a:p>
          <a:p>
            <a:pPr>
              <a:buFont typeface="Wingdings" pitchFamily="2" charset="2"/>
              <a:buChar char="Ø"/>
            </a:pPr>
            <a:r>
              <a:rPr lang="en-GB" dirty="0">
                <a:hlinkClick r:id="rId6"/>
              </a:rPr>
              <a:t>http://</a:t>
            </a:r>
            <a:r>
              <a:rPr lang="en-GB" dirty="0" smtClean="0">
                <a:hlinkClick r:id="rId6"/>
              </a:rPr>
              <a:t>groups.google.com/group/ns-3-users</a:t>
            </a:r>
            <a:r>
              <a:rPr lang="en-GB" dirty="0" smtClean="0"/>
              <a:t> (</a:t>
            </a:r>
            <a:r>
              <a:rPr lang="en-GB" dirty="0" err="1"/>
              <a:t>google</a:t>
            </a:r>
            <a:r>
              <a:rPr lang="en-GB" dirty="0"/>
              <a:t> </a:t>
            </a:r>
            <a:r>
              <a:rPr lang="en-GB" dirty="0" smtClean="0"/>
              <a:t>group)</a:t>
            </a:r>
          </a:p>
          <a:p>
            <a:pPr>
              <a:buFont typeface="Wingdings" pitchFamily="2" charset="2"/>
              <a:buChar char="Ø"/>
            </a:pPr>
            <a:r>
              <a:rPr lang="en-US" dirty="0">
                <a:hlinkClick r:id="rId7"/>
              </a:rPr>
              <a:t>ns-3-users@googlegroups.com</a:t>
            </a:r>
            <a:r>
              <a:rPr lang="en-US" dirty="0"/>
              <a:t> </a:t>
            </a:r>
            <a:r>
              <a:rPr lang="en-US" dirty="0" smtClean="0"/>
              <a:t>(mailing list)</a:t>
            </a:r>
            <a:endParaRPr lang="en-GB" dirty="0" smtClean="0"/>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8"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36</a:t>
              </a:fld>
              <a:endParaRPr lang="en-GB" dirty="0"/>
            </a:p>
          </p:txBody>
        </p:sp>
      </p:grpSp>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extLst>
      <p:ext uri="{BB962C8B-B14F-4D97-AF65-F5344CB8AC3E}">
        <p14:creationId xmlns:p14="http://schemas.microsoft.com/office/powerpoint/2010/main" val="42870138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fontScale="90000"/>
          </a:bodyPr>
          <a:lstStyle/>
          <a:p>
            <a:r>
              <a:rPr lang="en-US" b="1" dirty="0" smtClean="0">
                <a:solidFill>
                  <a:srgbClr val="88BD1D"/>
                </a:solidFill>
              </a:rPr>
              <a:t>Acknowledgements</a:t>
            </a:r>
            <a:endParaRPr lang="en-GB"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rmAutofit/>
          </a:bodyPr>
          <a:lstStyle/>
          <a:p>
            <a:pPr>
              <a:buFont typeface="Wingdings" pitchFamily="2" charset="2"/>
              <a:buChar char="Ø"/>
            </a:pPr>
            <a:r>
              <a:rPr lang="en-GB" dirty="0" smtClean="0"/>
              <a:t>Special thanks to:</a:t>
            </a:r>
          </a:p>
          <a:p>
            <a:pPr lvl="1">
              <a:buFont typeface="Wingdings" pitchFamily="2" charset="2"/>
              <a:buChar char="Ø"/>
            </a:pPr>
            <a:r>
              <a:rPr lang="en-GB" dirty="0" smtClean="0"/>
              <a:t>Mathieu </a:t>
            </a:r>
            <a:r>
              <a:rPr lang="en-GB" dirty="0" err="1" smtClean="0"/>
              <a:t>Lacage</a:t>
            </a:r>
            <a:endParaRPr lang="en-GB" dirty="0" smtClean="0"/>
          </a:p>
          <a:p>
            <a:pPr lvl="1">
              <a:buFont typeface="Wingdings" pitchFamily="2" charset="2"/>
              <a:buChar char="Ø"/>
            </a:pPr>
            <a:r>
              <a:rPr lang="en-GB" dirty="0"/>
              <a:t>Tom </a:t>
            </a:r>
            <a:r>
              <a:rPr lang="en-GB" dirty="0" smtClean="0"/>
              <a:t>Henderson</a:t>
            </a:r>
          </a:p>
          <a:p>
            <a:pPr lvl="1">
              <a:buFont typeface="Wingdings" pitchFamily="2" charset="2"/>
              <a:buChar char="Ø"/>
            </a:pPr>
            <a:r>
              <a:rPr lang="en-GB" dirty="0"/>
              <a:t>Gustavo </a:t>
            </a:r>
            <a:r>
              <a:rPr lang="en-GB" dirty="0" err="1" smtClean="0"/>
              <a:t>Carneiro</a:t>
            </a:r>
            <a:endParaRPr lang="en-GB" dirty="0" smtClean="0"/>
          </a:p>
          <a:p>
            <a:pPr marL="457200" lvl="1" indent="0">
              <a:buNone/>
            </a:pPr>
            <a:r>
              <a:rPr lang="en-GB" dirty="0" smtClean="0"/>
              <a:t>For borrowing parts of their slides</a:t>
            </a:r>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37</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extLst>
      <p:ext uri="{BB962C8B-B14F-4D97-AF65-F5344CB8AC3E}">
        <p14:creationId xmlns:p14="http://schemas.microsoft.com/office/powerpoint/2010/main" val="4190368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fontScale="90000"/>
          </a:bodyPr>
          <a:lstStyle/>
          <a:p>
            <a:r>
              <a:rPr lang="en-US" b="1" dirty="0" smtClean="0">
                <a:solidFill>
                  <a:srgbClr val="88BD1D"/>
                </a:solidFill>
              </a:rPr>
              <a:t>Thank You!</a:t>
            </a:r>
            <a:endParaRPr lang="en-GB"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rmAutofit/>
          </a:bodyPr>
          <a:lstStyle/>
          <a:p>
            <a:pPr>
              <a:buFont typeface="Wingdings" pitchFamily="2" charset="2"/>
              <a:buChar char="Ø"/>
            </a:pPr>
            <a:endParaRPr lang="en-US" sz="2400" smtClean="0"/>
          </a:p>
          <a:p>
            <a:pPr>
              <a:buFont typeface="Wingdings" pitchFamily="2" charset="2"/>
              <a:buChar char="Ø"/>
            </a:pPr>
            <a:r>
              <a:rPr lang="en-US" sz="2400" dirty="0" smtClean="0"/>
              <a:t>Please fill the following survey after your first experience with NS-3</a:t>
            </a:r>
          </a:p>
          <a:p>
            <a:pPr>
              <a:buFont typeface="Wingdings" pitchFamily="2" charset="2"/>
              <a:buChar char="Ø"/>
            </a:pPr>
            <a:endParaRPr lang="en-US" sz="2400" dirty="0" smtClean="0"/>
          </a:p>
          <a:p>
            <a:pPr marL="0" indent="0" algn="ctr">
              <a:buNone/>
            </a:pPr>
            <a:r>
              <a:rPr lang="en-GB" sz="1800" dirty="0" smtClean="0">
                <a:hlinkClick r:id="rId3"/>
              </a:rPr>
              <a:t>http</a:t>
            </a:r>
            <a:r>
              <a:rPr lang="en-GB" sz="1800" dirty="0">
                <a:hlinkClick r:id="rId3"/>
              </a:rPr>
              <a:t>://</a:t>
            </a:r>
            <a:r>
              <a:rPr lang="en-GB" sz="1800" dirty="0" smtClean="0">
                <a:hlinkClick r:id="rId3"/>
              </a:rPr>
              <a:t>info.ee.surrey.ac.uk/Personal/K.Katsaros/ns-3-workshop-survey.html</a:t>
            </a:r>
            <a:endParaRPr lang="en-GB" sz="1800" dirty="0" smtClean="0"/>
          </a:p>
          <a:p>
            <a:pPr>
              <a:buFont typeface="Wingdings" pitchFamily="2" charset="2"/>
              <a:buChar char="Ø"/>
            </a:pPr>
            <a:endParaRPr lang="en-US" sz="2400" dirty="0"/>
          </a:p>
          <a:p>
            <a:pPr>
              <a:buFont typeface="Wingdings" pitchFamily="2" charset="2"/>
              <a:buChar char="Ø"/>
            </a:pPr>
            <a:r>
              <a:rPr lang="en-US" sz="2400" dirty="0" smtClean="0"/>
              <a:t>Slides are available at:</a:t>
            </a:r>
          </a:p>
          <a:p>
            <a:pPr>
              <a:buFont typeface="Wingdings" pitchFamily="2" charset="2"/>
              <a:buChar char="Ø"/>
            </a:pPr>
            <a:endParaRPr lang="en-US" sz="2400" dirty="0" smtClean="0"/>
          </a:p>
          <a:p>
            <a:pPr marL="0" indent="0" algn="ctr">
              <a:buNone/>
            </a:pPr>
            <a:r>
              <a:rPr lang="en-GB" sz="1800" dirty="0" smtClean="0">
                <a:hlinkClick r:id="rId4"/>
              </a:rPr>
              <a:t>http</a:t>
            </a:r>
            <a:r>
              <a:rPr lang="en-GB" sz="1800" dirty="0">
                <a:hlinkClick r:id="rId4"/>
              </a:rPr>
              <a:t>://</a:t>
            </a:r>
            <a:r>
              <a:rPr lang="en-GB" sz="1800" dirty="0" smtClean="0">
                <a:hlinkClick r:id="rId4"/>
              </a:rPr>
              <a:t>info.ee.surrey.ac.uk/Personal/K.Katsaros/ns-3-workshop-part1.html</a:t>
            </a:r>
            <a:endParaRPr lang="en-GB" sz="1800" dirty="0"/>
          </a:p>
          <a:p>
            <a:pPr marL="0" indent="0" algn="ctr">
              <a:buNone/>
            </a:pPr>
            <a:r>
              <a:rPr lang="en-GB" sz="1800" dirty="0" smtClean="0">
                <a:hlinkClick r:id="rId5"/>
              </a:rPr>
              <a:t>http</a:t>
            </a:r>
            <a:r>
              <a:rPr lang="en-GB" sz="1800" dirty="0">
                <a:hlinkClick r:id="rId5"/>
              </a:rPr>
              <a:t>://</a:t>
            </a:r>
            <a:r>
              <a:rPr lang="en-GB" sz="1800" dirty="0" smtClean="0">
                <a:hlinkClick r:id="rId5"/>
              </a:rPr>
              <a:t>info.ee.surrey.ac.uk/Personal/K.Katsaros/ns-3-workshop-part2.html</a:t>
            </a:r>
            <a:endParaRPr lang="en-GB" sz="1800" dirty="0" smtClean="0"/>
          </a:p>
          <a:p>
            <a:pPr>
              <a:buFont typeface="Wingdings" pitchFamily="2" charset="2"/>
              <a:buChar char="Ø"/>
            </a:pPr>
            <a:endParaRPr lang="en-GB" sz="2400" dirty="0"/>
          </a:p>
          <a:p>
            <a:pPr>
              <a:buFont typeface="Wingdings" pitchFamily="2" charset="2"/>
              <a:buChar char="Ø"/>
            </a:pPr>
            <a:endParaRPr lang="en-GB" sz="2400" dirty="0" smtClean="0"/>
          </a:p>
        </p:txBody>
      </p:sp>
      <p:grpSp>
        <p:nvGrpSpPr>
          <p:cNvPr id="13" name="Group 12"/>
          <p:cNvGrpSpPr/>
          <p:nvPr/>
        </p:nvGrpSpPr>
        <p:grpSpPr>
          <a:xfrm>
            <a:off x="1" y="5805264"/>
            <a:ext cx="6300191" cy="1052736"/>
            <a:chOff x="1" y="5805264"/>
            <a:chExt cx="6300191" cy="1052736"/>
          </a:xfrm>
        </p:grpSpPr>
        <p:pic>
          <p:nvPicPr>
            <p:cNvPr id="111621" name="Picture 5"/>
            <p:cNvPicPr>
              <a:picLocks noChangeAspect="1" noChangeArrowheads="1"/>
            </p:cNvPicPr>
            <p:nvPr/>
          </p:nvPicPr>
          <p:blipFill>
            <a:blip r:embed="rId6"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576064" cy="369332"/>
            </a:xfrm>
            <a:prstGeom prst="rect">
              <a:avLst/>
            </a:prstGeom>
            <a:noFill/>
          </p:spPr>
          <p:txBody>
            <a:bodyPr wrap="square" rtlCol="0">
              <a:spAutoFit/>
            </a:bodyPr>
            <a:lstStyle/>
            <a:p>
              <a:fld id="{2A45E727-D8A4-4C20-8B2E-5971E15E9F19}" type="slidenum">
                <a:rPr lang="en-GB" smtClean="0"/>
                <a:pPr/>
                <a:t>38</a:t>
              </a:fld>
              <a:endParaRPr lang="en-GB" dirty="0"/>
            </a:p>
          </p:txBody>
        </p:sp>
      </p:grpSp>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extLst>
      <p:ext uri="{BB962C8B-B14F-4D97-AF65-F5344CB8AC3E}">
        <p14:creationId xmlns:p14="http://schemas.microsoft.com/office/powerpoint/2010/main" val="2829354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6275040" cy="706090"/>
          </a:xfrm>
        </p:spPr>
        <p:txBody>
          <a:bodyPr>
            <a:normAutofit fontScale="90000"/>
          </a:bodyPr>
          <a:lstStyle/>
          <a:p>
            <a:r>
              <a:rPr lang="en-US" b="1" dirty="0" smtClean="0">
                <a:solidFill>
                  <a:srgbClr val="88BD1D"/>
                </a:solidFill>
              </a:rPr>
              <a:t>NS3 Features (1)</a:t>
            </a:r>
            <a:endParaRPr lang="en-GB"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rmAutofit fontScale="70000" lnSpcReduction="20000"/>
          </a:bodyPr>
          <a:lstStyle/>
          <a:p>
            <a:pPr lvl="0"/>
            <a:r>
              <a:rPr lang="fi-FI" sz="2600" b="1" dirty="0"/>
              <a:t>Scalability</a:t>
            </a:r>
            <a:r>
              <a:rPr lang="fi-FI" sz="2600" dirty="0"/>
              <a:t> features</a:t>
            </a:r>
          </a:p>
          <a:p>
            <a:pPr lvl="1" hangingPunct="0"/>
            <a:r>
              <a:rPr lang="fi-FI" sz="2600" dirty="0"/>
              <a:t>Packets can have ”</a:t>
            </a:r>
            <a:r>
              <a:rPr lang="fi-FI" sz="2600" i="1" dirty="0"/>
              <a:t>virtual zero bytes</a:t>
            </a:r>
            <a:r>
              <a:rPr lang="fi-FI" sz="2600" dirty="0"/>
              <a:t>” (or </a:t>
            </a:r>
            <a:r>
              <a:rPr lang="fi-FI" sz="2600" i="1" dirty="0"/>
              <a:t>dummy bytes</a:t>
            </a:r>
            <a:r>
              <a:rPr lang="fi-FI" sz="2600" dirty="0"/>
              <a:t>)</a:t>
            </a:r>
          </a:p>
          <a:p>
            <a:pPr lvl="2" hangingPunct="0"/>
            <a:r>
              <a:rPr lang="fi-FI" sz="2600" dirty="0"/>
              <a:t>For </a:t>
            </a:r>
            <a:r>
              <a:rPr lang="fi-FI" sz="2600" i="1" dirty="0"/>
              <a:t>dummy</a:t>
            </a:r>
            <a:r>
              <a:rPr lang="fi-FI" sz="2600" dirty="0"/>
              <a:t> application data that we don't care about</a:t>
            </a:r>
          </a:p>
          <a:p>
            <a:pPr lvl="2" hangingPunct="0"/>
            <a:r>
              <a:rPr lang="fi-FI" sz="2600" dirty="0"/>
              <a:t>No memory is allocated for virtual zero bytes</a:t>
            </a:r>
          </a:p>
          <a:p>
            <a:pPr lvl="2" hangingPunct="0"/>
            <a:r>
              <a:rPr lang="fi-FI" sz="2600" u="sng" dirty="0"/>
              <a:t>Reduces the memory</a:t>
            </a:r>
            <a:r>
              <a:rPr lang="fi-FI" sz="2600" dirty="0"/>
              <a:t> footprint of the simulation</a:t>
            </a:r>
          </a:p>
          <a:p>
            <a:pPr lvl="1" hangingPunct="0"/>
            <a:r>
              <a:rPr lang="fi-FI" sz="2600" dirty="0"/>
              <a:t>Nodes have </a:t>
            </a:r>
            <a:r>
              <a:rPr lang="fi-FI" sz="2600" u="sng" dirty="0"/>
              <a:t>optional features</a:t>
            </a:r>
            <a:r>
              <a:rPr lang="fi-FI" sz="2600" dirty="0"/>
              <a:t> (sort of AOP)</a:t>
            </a:r>
          </a:p>
          <a:p>
            <a:pPr lvl="2" hangingPunct="0"/>
            <a:r>
              <a:rPr lang="fi-FI" sz="2600" dirty="0"/>
              <a:t>No memory waste in IPv4 stack for nodes that don't need it</a:t>
            </a:r>
          </a:p>
          <a:p>
            <a:pPr lvl="2" hangingPunct="0"/>
            <a:r>
              <a:rPr lang="fi-FI" sz="2600" dirty="0"/>
              <a:t>Mobility model may not be needed</a:t>
            </a:r>
          </a:p>
          <a:p>
            <a:pPr lvl="3" hangingPunct="0"/>
            <a:r>
              <a:rPr lang="fi-FI" sz="2600" dirty="0"/>
              <a:t>E.g. wired netdevices do not need to know the node position at all</a:t>
            </a:r>
          </a:p>
          <a:p>
            <a:pPr lvl="2" hangingPunct="0"/>
            <a:r>
              <a:rPr lang="fi-FI" sz="2600" dirty="0"/>
              <a:t>New features can be easily added in the future</a:t>
            </a:r>
          </a:p>
          <a:p>
            <a:pPr lvl="3" hangingPunct="0"/>
            <a:r>
              <a:rPr lang="fi-FI" sz="2600" dirty="0"/>
              <a:t>For example, energy models</a:t>
            </a:r>
          </a:p>
          <a:p>
            <a:pPr lvl="0"/>
            <a:r>
              <a:rPr lang="fi-FI" sz="2600" b="1" dirty="0"/>
              <a:t>Cross-layer</a:t>
            </a:r>
            <a:r>
              <a:rPr lang="fi-FI" sz="2600" dirty="0"/>
              <a:t> features</a:t>
            </a:r>
          </a:p>
          <a:p>
            <a:pPr lvl="1" hangingPunct="0"/>
            <a:r>
              <a:rPr lang="fi-FI" sz="2600" u="sng" dirty="0"/>
              <a:t>Packet Tags</a:t>
            </a:r>
          </a:p>
          <a:p>
            <a:pPr lvl="2" hangingPunct="0"/>
            <a:r>
              <a:rPr lang="fi-FI" sz="2600" dirty="0"/>
              <a:t>Small units of information attached to packets</a:t>
            </a:r>
          </a:p>
          <a:p>
            <a:pPr lvl="1" hangingPunct="0"/>
            <a:r>
              <a:rPr lang="fi-FI" sz="2600" u="sng" dirty="0"/>
              <a:t>Tracing</a:t>
            </a:r>
          </a:p>
          <a:p>
            <a:pPr lvl="2" hangingPunct="0"/>
            <a:r>
              <a:rPr lang="fi-FI" sz="2600" dirty="0"/>
              <a:t>Allow to report events across non-contiguous </a:t>
            </a:r>
            <a:r>
              <a:rPr lang="fi-FI" sz="2600" dirty="0" smtClean="0"/>
              <a:t>layers</a:t>
            </a:r>
            <a:endParaRPr lang="en-GB" sz="2600" dirty="0"/>
          </a:p>
          <a:p>
            <a:pPr>
              <a:buFont typeface="Wingdings" pitchFamily="2" charset="2"/>
              <a:buChar char="Ø"/>
            </a:pPr>
            <a:endParaRPr lang="en-GB" dirty="0" smtClean="0"/>
          </a:p>
        </p:txBody>
      </p:sp>
      <p:grpSp>
        <p:nvGrpSpPr>
          <p:cNvPr id="13" name="Group 12"/>
          <p:cNvGrpSpPr/>
          <p:nvPr/>
        </p:nvGrpSpPr>
        <p:grpSpPr>
          <a:xfrm>
            <a:off x="1" y="5805264"/>
            <a:ext cx="6156175" cy="1052736"/>
            <a:chOff x="1" y="5805264"/>
            <a:chExt cx="6156175"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432048" cy="369332"/>
            </a:xfrm>
            <a:prstGeom prst="rect">
              <a:avLst/>
            </a:prstGeom>
            <a:noFill/>
          </p:spPr>
          <p:txBody>
            <a:bodyPr wrap="square" rtlCol="0">
              <a:spAutoFit/>
            </a:bodyPr>
            <a:lstStyle/>
            <a:p>
              <a:fld id="{2A45E727-D8A4-4C20-8B2E-5971E15E9F19}" type="slidenum">
                <a:rPr lang="en-GB" smtClean="0"/>
                <a:pPr/>
                <a:t>4</a:t>
              </a:fld>
              <a:endParaRPr lang="en-GB" dirty="0"/>
            </a:p>
          </p:txBody>
        </p:sp>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extLst>
      <p:ext uri="{BB962C8B-B14F-4D97-AF65-F5344CB8AC3E}">
        <p14:creationId xmlns:p14="http://schemas.microsoft.com/office/powerpoint/2010/main" val="3722164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6275040" cy="706090"/>
          </a:xfrm>
        </p:spPr>
        <p:txBody>
          <a:bodyPr>
            <a:normAutofit fontScale="90000"/>
          </a:bodyPr>
          <a:lstStyle/>
          <a:p>
            <a:r>
              <a:rPr lang="en-US" b="1" dirty="0" smtClean="0">
                <a:solidFill>
                  <a:srgbClr val="88BD1D"/>
                </a:solidFill>
              </a:rPr>
              <a:t>NS3 Features (2)</a:t>
            </a:r>
            <a:endParaRPr lang="en-GB"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rmAutofit fontScale="92500" lnSpcReduction="20000"/>
          </a:bodyPr>
          <a:lstStyle/>
          <a:p>
            <a:pPr lvl="0"/>
            <a:r>
              <a:rPr lang="fi-FI" sz="2400" dirty="0"/>
              <a:t>Real world </a:t>
            </a:r>
            <a:r>
              <a:rPr lang="fi-FI" sz="2400" b="1" dirty="0"/>
              <a:t>integration</a:t>
            </a:r>
            <a:r>
              <a:rPr lang="fi-FI" sz="2400" dirty="0"/>
              <a:t> features</a:t>
            </a:r>
          </a:p>
          <a:p>
            <a:pPr lvl="1" hangingPunct="0"/>
            <a:r>
              <a:rPr lang="fi-FI" sz="2400" dirty="0"/>
              <a:t>Packets can be saved to </a:t>
            </a:r>
            <a:r>
              <a:rPr lang="fi-FI" sz="2400" u="sng" dirty="0"/>
              <a:t>PCAP files</a:t>
            </a:r>
            <a:r>
              <a:rPr lang="fi-FI" sz="2400" dirty="0"/>
              <a:t>, in a real format</a:t>
            </a:r>
          </a:p>
          <a:p>
            <a:pPr lvl="2" hangingPunct="0"/>
            <a:r>
              <a:rPr lang="fi-FI" dirty="0"/>
              <a:t>Many tools can read PCAP files, e.g. </a:t>
            </a:r>
            <a:r>
              <a:rPr lang="fi-FI" b="1" dirty="0"/>
              <a:t>Wireshark</a:t>
            </a:r>
          </a:p>
          <a:p>
            <a:pPr lvl="1" hangingPunct="0"/>
            <a:r>
              <a:rPr lang="fi-FI" sz="2400" u="sng" dirty="0"/>
              <a:t>Real-time scheduler</a:t>
            </a:r>
          </a:p>
          <a:p>
            <a:pPr lvl="2" hangingPunct="0"/>
            <a:r>
              <a:rPr lang="fi-FI" dirty="0"/>
              <a:t>Simulation events synchronized to ”wall clock time”</a:t>
            </a:r>
          </a:p>
          <a:p>
            <a:pPr lvl="1" hangingPunct="0"/>
            <a:r>
              <a:rPr lang="fi-FI" sz="2400" u="sng" dirty="0"/>
              <a:t>”Network Simulation Cradle”</a:t>
            </a:r>
          </a:p>
          <a:p>
            <a:pPr lvl="2" hangingPunct="0"/>
            <a:r>
              <a:rPr lang="fi-FI" dirty="0"/>
              <a:t>Run Linux Kernel TCP/IP stack under simulation</a:t>
            </a:r>
          </a:p>
          <a:p>
            <a:pPr lvl="3" hangingPunct="0"/>
            <a:r>
              <a:rPr lang="fi-FI" sz="2400" dirty="0"/>
              <a:t>Linux 2.6.18, Linux 2.6.26</a:t>
            </a:r>
          </a:p>
          <a:p>
            <a:pPr lvl="1" hangingPunct="0"/>
            <a:r>
              <a:rPr lang="fi-FI" sz="2400" u="sng" dirty="0"/>
              <a:t>POSIX Emulation</a:t>
            </a:r>
            <a:r>
              <a:rPr lang="fi-FI" sz="2400" dirty="0"/>
              <a:t> (experimental)</a:t>
            </a:r>
          </a:p>
          <a:p>
            <a:pPr lvl="2" hangingPunct="0"/>
            <a:r>
              <a:rPr lang="fi-FI" dirty="0"/>
              <a:t>Run unmodified POSIX programs under simulation</a:t>
            </a:r>
          </a:p>
          <a:p>
            <a:pPr lvl="3" hangingPunct="0"/>
            <a:r>
              <a:rPr lang="fi-FI" sz="2400" dirty="0"/>
              <a:t>Special ELF loader converts POSIX API calls into NS-3 calls</a:t>
            </a:r>
          </a:p>
          <a:p>
            <a:pPr lvl="2" hangingPunct="0"/>
            <a:r>
              <a:rPr lang="fi-FI" dirty="0"/>
              <a:t>Running routing daemons on NS-3 (planned</a:t>
            </a:r>
            <a:r>
              <a:rPr lang="fi-FI" dirty="0" smtClean="0"/>
              <a:t>)</a:t>
            </a:r>
            <a:endParaRPr lang="fi-FI" dirty="0"/>
          </a:p>
        </p:txBody>
      </p:sp>
      <p:grpSp>
        <p:nvGrpSpPr>
          <p:cNvPr id="13" name="Group 12"/>
          <p:cNvGrpSpPr/>
          <p:nvPr/>
        </p:nvGrpSpPr>
        <p:grpSpPr>
          <a:xfrm>
            <a:off x="1" y="5805264"/>
            <a:ext cx="6156175" cy="1052736"/>
            <a:chOff x="1" y="5805264"/>
            <a:chExt cx="6156175"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432048" cy="369332"/>
            </a:xfrm>
            <a:prstGeom prst="rect">
              <a:avLst/>
            </a:prstGeom>
            <a:noFill/>
          </p:spPr>
          <p:txBody>
            <a:bodyPr wrap="square" rtlCol="0">
              <a:spAutoFit/>
            </a:bodyPr>
            <a:lstStyle/>
            <a:p>
              <a:fld id="{2A45E727-D8A4-4C20-8B2E-5971E15E9F19}" type="slidenum">
                <a:rPr lang="en-GB" smtClean="0"/>
                <a:pPr/>
                <a:t>5</a:t>
              </a:fld>
              <a:endParaRPr lang="en-GB" dirty="0"/>
            </a:p>
          </p:txBody>
        </p:sp>
      </p:gr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extLst>
      <p:ext uri="{BB962C8B-B14F-4D97-AF65-F5344CB8AC3E}">
        <p14:creationId xmlns:p14="http://schemas.microsoft.com/office/powerpoint/2010/main" val="3725475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Download - Install - Use</a:t>
            </a:r>
            <a:endParaRPr lang="en-GB" sz="3600" b="1" dirty="0">
              <a:solidFill>
                <a:srgbClr val="88BD1D"/>
              </a:solidFill>
            </a:endParaRPr>
          </a:p>
        </p:txBody>
      </p:sp>
      <p:sp>
        <p:nvSpPr>
          <p:cNvPr id="10" name="Content Placeholder 9"/>
          <p:cNvSpPr>
            <a:spLocks noGrp="1"/>
          </p:cNvSpPr>
          <p:nvPr>
            <p:ph idx="1"/>
          </p:nvPr>
        </p:nvSpPr>
        <p:spPr>
          <a:xfrm>
            <a:off x="457200" y="1052736"/>
            <a:ext cx="8229600" cy="4713387"/>
          </a:xfrm>
        </p:spPr>
        <p:txBody>
          <a:bodyPr>
            <a:normAutofit/>
          </a:bodyPr>
          <a:lstStyle/>
          <a:p>
            <a:pPr>
              <a:buFont typeface="Wingdings" pitchFamily="2" charset="2"/>
              <a:buChar char="Ø"/>
            </a:pPr>
            <a:r>
              <a:rPr lang="en-US" dirty="0" smtClean="0"/>
              <a:t>Cross platform (limited support for Win)</a:t>
            </a:r>
          </a:p>
          <a:p>
            <a:pPr>
              <a:buFont typeface="Wingdings" pitchFamily="2" charset="2"/>
              <a:buChar char="Ø"/>
            </a:pPr>
            <a:endParaRPr lang="en-US" dirty="0" smtClean="0"/>
          </a:p>
          <a:p>
            <a:pPr>
              <a:buFont typeface="Wingdings" pitchFamily="2" charset="2"/>
              <a:buChar char="Ø"/>
            </a:pPr>
            <a:r>
              <a:rPr lang="en-US" dirty="0" smtClean="0"/>
              <a:t>First download &amp; install ALL dependencies</a:t>
            </a:r>
          </a:p>
          <a:p>
            <a:pPr>
              <a:buFont typeface="Wingdings" pitchFamily="2" charset="2"/>
              <a:buChar char="Ø"/>
            </a:pPr>
            <a:endParaRPr lang="en-US" dirty="0" smtClean="0"/>
          </a:p>
          <a:p>
            <a:pPr>
              <a:buFont typeface="Wingdings" pitchFamily="2" charset="2"/>
              <a:buChar char="Ø"/>
            </a:pPr>
            <a:r>
              <a:rPr lang="en-US" dirty="0" smtClean="0"/>
              <a:t>Simple download and build project…</a:t>
            </a:r>
          </a:p>
          <a:p>
            <a:pPr lvl="1">
              <a:buFont typeface="Wingdings" pitchFamily="2" charset="2"/>
              <a:buChar char="Ø"/>
            </a:pPr>
            <a:r>
              <a:rPr lang="en-US" dirty="0" smtClean="0"/>
              <a:t>Current stable version ns-3.13</a:t>
            </a:r>
          </a:p>
          <a:p>
            <a:pPr lvl="1">
              <a:buFont typeface="Wingdings" pitchFamily="2" charset="2"/>
              <a:buChar char="Ø"/>
            </a:pPr>
            <a:endParaRPr lang="en-US" dirty="0"/>
          </a:p>
          <a:p>
            <a:pPr>
              <a:buFont typeface="Wingdings" pitchFamily="2" charset="2"/>
              <a:buChar char="Ø"/>
            </a:pPr>
            <a:r>
              <a:rPr lang="en-US" dirty="0" smtClean="0"/>
              <a:t>Run example!!</a:t>
            </a:r>
          </a:p>
          <a:p>
            <a:pPr>
              <a:buFont typeface="Wingdings" pitchFamily="2" charset="2"/>
              <a:buChar char="Ø"/>
            </a:pPr>
            <a:endParaRPr lang="en-GB" dirty="0" smtClean="0"/>
          </a:p>
        </p:txBody>
      </p:sp>
      <p:grpSp>
        <p:nvGrpSpPr>
          <p:cNvPr id="13" name="Group 12"/>
          <p:cNvGrpSpPr/>
          <p:nvPr/>
        </p:nvGrpSpPr>
        <p:grpSpPr>
          <a:xfrm>
            <a:off x="1" y="5805264"/>
            <a:ext cx="6156175" cy="1052736"/>
            <a:chOff x="1" y="5805264"/>
            <a:chExt cx="6156175"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432048" cy="369332"/>
            </a:xfrm>
            <a:prstGeom prst="rect">
              <a:avLst/>
            </a:prstGeom>
            <a:noFill/>
          </p:spPr>
          <p:txBody>
            <a:bodyPr wrap="square" rtlCol="0">
              <a:spAutoFit/>
            </a:bodyPr>
            <a:lstStyle/>
            <a:p>
              <a:fld id="{2A45E727-D8A4-4C20-8B2E-5971E15E9F19}" type="slidenum">
                <a:rPr lang="en-GB" smtClean="0"/>
                <a:pPr/>
                <a:t>6</a:t>
              </a:fld>
              <a:endParaRPr lang="en-GB" dirty="0"/>
            </a:p>
          </p:txBody>
        </p:sp>
      </p:grpSp>
      <p:sp>
        <p:nvSpPr>
          <p:cNvPr id="2" name="TextBox 1"/>
          <p:cNvSpPr txBox="1"/>
          <p:nvPr/>
        </p:nvSpPr>
        <p:spPr>
          <a:xfrm>
            <a:off x="3383868" y="5805264"/>
            <a:ext cx="5544616" cy="369332"/>
          </a:xfrm>
          <a:prstGeom prst="rect">
            <a:avLst/>
          </a:prstGeom>
          <a:noFill/>
        </p:spPr>
        <p:txBody>
          <a:bodyPr wrap="square" rtlCol="0">
            <a:spAutoFit/>
          </a:bodyPr>
          <a:lstStyle/>
          <a:p>
            <a:r>
              <a:rPr lang="en-GB" dirty="0">
                <a:hlinkClick r:id="rId4"/>
              </a:rPr>
              <a:t>http://</a:t>
            </a:r>
            <a:r>
              <a:rPr lang="en-GB" dirty="0" smtClean="0">
                <a:hlinkClick r:id="rId4"/>
              </a:rPr>
              <a:t>www.nsnam.org/wiki/index.php/Installation</a:t>
            </a:r>
            <a:endParaRPr lang="en-GB"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Tree>
    <p:extLst>
      <p:ext uri="{BB962C8B-B14F-4D97-AF65-F5344CB8AC3E}">
        <p14:creationId xmlns:p14="http://schemas.microsoft.com/office/powerpoint/2010/main" val="2402435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Current Modules</a:t>
            </a:r>
            <a:endParaRPr lang="en-GB" sz="3600" b="1" dirty="0">
              <a:solidFill>
                <a:srgbClr val="88BD1D"/>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80853291"/>
              </p:ext>
            </p:extLst>
          </p:nvPr>
        </p:nvGraphicFramePr>
        <p:xfrm>
          <a:off x="457200" y="1128112"/>
          <a:ext cx="8229600" cy="4389120"/>
        </p:xfrm>
        <a:graphic>
          <a:graphicData uri="http://schemas.openxmlformats.org/drawingml/2006/table">
            <a:tbl>
              <a:tblPr firstRow="1" bandRow="1">
                <a:tableStyleId>{2D5ABB26-0587-4C30-8999-92F81FD0307C}</a:tableStyleId>
              </a:tblPr>
              <a:tblGrid>
                <a:gridCol w="2743200"/>
                <a:gridCol w="2743200"/>
                <a:gridCol w="2743200"/>
              </a:tblGrid>
              <a:tr h="360057">
                <a:tc>
                  <a:txBody>
                    <a:bodyPr/>
                    <a:lstStyle/>
                    <a:p>
                      <a:pPr algn="ctr"/>
                      <a:r>
                        <a:rPr lang="en-US" sz="1800" b="1" dirty="0" err="1" smtClean="0"/>
                        <a:t>aodv</a:t>
                      </a:r>
                      <a:endParaRPr lang="en-GB" sz="1800" b="1" dirty="0"/>
                    </a:p>
                  </a:txBody>
                  <a:tcPr/>
                </a:tc>
                <a:tc>
                  <a:txBody>
                    <a:bodyPr/>
                    <a:lstStyle/>
                    <a:p>
                      <a:pPr algn="ctr"/>
                      <a:r>
                        <a:rPr lang="en-US" sz="1800" b="1" dirty="0" smtClean="0"/>
                        <a:t>applications</a:t>
                      </a:r>
                      <a:endParaRPr lang="en-GB" sz="1800" b="1" dirty="0"/>
                    </a:p>
                  </a:txBody>
                  <a:tcPr/>
                </a:tc>
                <a:tc>
                  <a:txBody>
                    <a:bodyPr/>
                    <a:lstStyle/>
                    <a:p>
                      <a:pPr algn="ctr"/>
                      <a:r>
                        <a:rPr lang="en-US" sz="1800" b="1" dirty="0" smtClean="0"/>
                        <a:t>bridge</a:t>
                      </a:r>
                    </a:p>
                  </a:txBody>
                  <a:tcPr/>
                </a:tc>
              </a:tr>
              <a:tr h="360057">
                <a:tc>
                  <a:txBody>
                    <a:bodyPr/>
                    <a:lstStyle/>
                    <a:p>
                      <a:pPr algn="ctr"/>
                      <a:r>
                        <a:rPr lang="en-US" sz="1800" b="1" dirty="0" smtClean="0"/>
                        <a:t>click</a:t>
                      </a:r>
                      <a:endParaRPr lang="en-GB" sz="1800" b="1" dirty="0"/>
                    </a:p>
                  </a:txBody>
                  <a:tcPr/>
                </a:tc>
                <a:tc>
                  <a:txBody>
                    <a:bodyPr/>
                    <a:lstStyle/>
                    <a:p>
                      <a:pPr algn="ctr"/>
                      <a:r>
                        <a:rPr lang="en-US" sz="1800" b="1" dirty="0" err="1" smtClean="0"/>
                        <a:t>config</a:t>
                      </a:r>
                      <a:r>
                        <a:rPr lang="en-US" sz="1800" b="1" dirty="0" smtClean="0"/>
                        <a:t>-store</a:t>
                      </a:r>
                      <a:endParaRPr lang="en-GB" sz="1800" b="1" dirty="0"/>
                    </a:p>
                  </a:txBody>
                  <a:tcPr/>
                </a:tc>
                <a:tc>
                  <a:txBody>
                    <a:bodyPr/>
                    <a:lstStyle/>
                    <a:p>
                      <a:pPr algn="ctr"/>
                      <a:r>
                        <a:rPr lang="en-US" sz="1800" b="1" dirty="0" smtClean="0"/>
                        <a:t>core</a:t>
                      </a:r>
                      <a:endParaRPr lang="en-GB" sz="1800" b="1" dirty="0"/>
                    </a:p>
                  </a:txBody>
                  <a:tcPr/>
                </a:tc>
              </a:tr>
              <a:tr h="360057">
                <a:tc>
                  <a:txBody>
                    <a:bodyPr/>
                    <a:lstStyle/>
                    <a:p>
                      <a:pPr algn="ctr"/>
                      <a:r>
                        <a:rPr lang="en-US" sz="1800" b="1" dirty="0" err="1" smtClean="0"/>
                        <a:t>csma</a:t>
                      </a:r>
                      <a:endParaRPr lang="en-GB" sz="1800" b="1" dirty="0"/>
                    </a:p>
                  </a:txBody>
                  <a:tcPr/>
                </a:tc>
                <a:tc>
                  <a:txBody>
                    <a:bodyPr/>
                    <a:lstStyle/>
                    <a:p>
                      <a:pPr algn="ctr"/>
                      <a:r>
                        <a:rPr lang="en-US" sz="1800" b="1" dirty="0" err="1" smtClean="0"/>
                        <a:t>csma</a:t>
                      </a:r>
                      <a:r>
                        <a:rPr lang="en-US" sz="1800" b="1" dirty="0" smtClean="0"/>
                        <a:t>-layout</a:t>
                      </a:r>
                      <a:endParaRPr lang="en-GB" sz="1800" b="1" dirty="0"/>
                    </a:p>
                  </a:txBody>
                  <a:tcPr/>
                </a:tc>
                <a:tc>
                  <a:txBody>
                    <a:bodyPr/>
                    <a:lstStyle/>
                    <a:p>
                      <a:pPr algn="ctr"/>
                      <a:r>
                        <a:rPr lang="en-US" sz="1800" b="1" dirty="0" err="1" smtClean="0"/>
                        <a:t>dsdv</a:t>
                      </a:r>
                      <a:endParaRPr lang="en-GB" sz="1800" b="1" dirty="0"/>
                    </a:p>
                  </a:txBody>
                  <a:tcPr/>
                </a:tc>
              </a:tr>
              <a:tr h="360057">
                <a:tc>
                  <a:txBody>
                    <a:bodyPr/>
                    <a:lstStyle/>
                    <a:p>
                      <a:pPr algn="ctr"/>
                      <a:r>
                        <a:rPr lang="en-US" sz="1800" b="1" dirty="0" smtClean="0"/>
                        <a:t>emu</a:t>
                      </a:r>
                      <a:endParaRPr lang="en-GB" sz="1800" b="1" dirty="0"/>
                    </a:p>
                  </a:txBody>
                  <a:tcPr/>
                </a:tc>
                <a:tc>
                  <a:txBody>
                    <a:bodyPr/>
                    <a:lstStyle/>
                    <a:p>
                      <a:pPr algn="ctr"/>
                      <a:r>
                        <a:rPr lang="en-US" sz="1800" b="1" dirty="0" smtClean="0"/>
                        <a:t>energy</a:t>
                      </a:r>
                      <a:endParaRPr lang="en-GB" sz="1800" b="1" dirty="0"/>
                    </a:p>
                  </a:txBody>
                  <a:tcPr/>
                </a:tc>
                <a:tc>
                  <a:txBody>
                    <a:bodyPr/>
                    <a:lstStyle/>
                    <a:p>
                      <a:pPr algn="ctr"/>
                      <a:r>
                        <a:rPr lang="en-US" sz="1800" b="1" dirty="0" smtClean="0"/>
                        <a:t>flow-monitor</a:t>
                      </a:r>
                      <a:endParaRPr lang="en-GB" sz="1800" b="1" dirty="0"/>
                    </a:p>
                  </a:txBody>
                  <a:tcPr/>
                </a:tc>
              </a:tr>
              <a:tr h="360057">
                <a:tc>
                  <a:txBody>
                    <a:bodyPr/>
                    <a:lstStyle/>
                    <a:p>
                      <a:pPr algn="ctr"/>
                      <a:r>
                        <a:rPr lang="en-US" sz="1800" b="1" dirty="0" smtClean="0"/>
                        <a:t>internet</a:t>
                      </a:r>
                      <a:endParaRPr lang="en-GB" sz="1800" b="1" dirty="0"/>
                    </a:p>
                  </a:txBody>
                  <a:tcPr/>
                </a:tc>
                <a:tc>
                  <a:txBody>
                    <a:bodyPr/>
                    <a:lstStyle/>
                    <a:p>
                      <a:pPr algn="ctr"/>
                      <a:r>
                        <a:rPr lang="en-US" sz="1800" b="1" dirty="0" err="1" smtClean="0"/>
                        <a:t>lte</a:t>
                      </a:r>
                      <a:endParaRPr lang="en-GB" sz="1800" b="1" dirty="0"/>
                    </a:p>
                  </a:txBody>
                  <a:tcPr/>
                </a:tc>
                <a:tc>
                  <a:txBody>
                    <a:bodyPr/>
                    <a:lstStyle/>
                    <a:p>
                      <a:pPr algn="ctr"/>
                      <a:r>
                        <a:rPr lang="en-US" sz="1800" b="1" dirty="0" smtClean="0"/>
                        <a:t>mesh</a:t>
                      </a:r>
                      <a:endParaRPr lang="en-GB" sz="1800" b="1" dirty="0"/>
                    </a:p>
                  </a:txBody>
                  <a:tcPr/>
                </a:tc>
              </a:tr>
              <a:tr h="360057">
                <a:tc>
                  <a:txBody>
                    <a:bodyPr/>
                    <a:lstStyle/>
                    <a:p>
                      <a:pPr algn="ctr"/>
                      <a:r>
                        <a:rPr lang="en-US" sz="1800" b="1" dirty="0" smtClean="0"/>
                        <a:t>mobility</a:t>
                      </a:r>
                      <a:endParaRPr lang="en-GB" sz="1800" b="1" dirty="0"/>
                    </a:p>
                  </a:txBody>
                  <a:tcPr/>
                </a:tc>
                <a:tc>
                  <a:txBody>
                    <a:bodyPr/>
                    <a:lstStyle/>
                    <a:p>
                      <a:pPr algn="ctr"/>
                      <a:r>
                        <a:rPr lang="en-US" sz="1800" b="1" dirty="0" err="1" smtClean="0"/>
                        <a:t>mpi</a:t>
                      </a:r>
                      <a:endParaRPr lang="en-GB" sz="1800" b="1" dirty="0"/>
                    </a:p>
                  </a:txBody>
                  <a:tcPr/>
                </a:tc>
                <a:tc>
                  <a:txBody>
                    <a:bodyPr/>
                    <a:lstStyle/>
                    <a:p>
                      <a:pPr algn="ctr"/>
                      <a:r>
                        <a:rPr lang="en-US" sz="1800" b="1" dirty="0" err="1" smtClean="0"/>
                        <a:t>netanim</a:t>
                      </a:r>
                      <a:endParaRPr lang="en-GB" sz="1800" b="1" dirty="0"/>
                    </a:p>
                  </a:txBody>
                  <a:tcPr/>
                </a:tc>
              </a:tr>
              <a:tr h="360057">
                <a:tc>
                  <a:txBody>
                    <a:bodyPr/>
                    <a:lstStyle/>
                    <a:p>
                      <a:pPr algn="ctr"/>
                      <a:r>
                        <a:rPr lang="en-US" sz="1800" b="1" dirty="0" smtClean="0"/>
                        <a:t>network</a:t>
                      </a:r>
                      <a:endParaRPr lang="en-GB" sz="1800" b="1" dirty="0"/>
                    </a:p>
                  </a:txBody>
                  <a:tcPr/>
                </a:tc>
                <a:tc>
                  <a:txBody>
                    <a:bodyPr/>
                    <a:lstStyle/>
                    <a:p>
                      <a:pPr algn="ctr"/>
                      <a:r>
                        <a:rPr lang="en-US" sz="1800" b="1" dirty="0" smtClean="0"/>
                        <a:t>nix-vector-routing</a:t>
                      </a:r>
                      <a:endParaRPr lang="en-GB" sz="18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smtClean="0"/>
                        <a:t>olsr</a:t>
                      </a:r>
                      <a:endParaRPr lang="en-GB" sz="1800" b="1" dirty="0" smtClean="0"/>
                    </a:p>
                  </a:txBody>
                  <a:tcPr/>
                </a:tc>
              </a:tr>
              <a:tr h="3600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err="1" smtClean="0"/>
                        <a:t>openflow</a:t>
                      </a:r>
                      <a:endParaRPr lang="en-GB" sz="1800" b="1" dirty="0" smtClean="0"/>
                    </a:p>
                  </a:txBody>
                  <a:tcPr/>
                </a:tc>
                <a:tc>
                  <a:txBody>
                    <a:bodyPr/>
                    <a:lstStyle/>
                    <a:p>
                      <a:pPr algn="ctr"/>
                      <a:r>
                        <a:rPr lang="en-US" sz="1800" b="1" dirty="0" smtClean="0"/>
                        <a:t>point-to-point</a:t>
                      </a:r>
                      <a:endParaRPr lang="en-GB" sz="1800" b="1" dirty="0"/>
                    </a:p>
                  </a:txBody>
                  <a:tcPr/>
                </a:tc>
                <a:tc>
                  <a:txBody>
                    <a:bodyPr/>
                    <a:lstStyle/>
                    <a:p>
                      <a:pPr algn="ctr"/>
                      <a:r>
                        <a:rPr lang="en-US" sz="1800" b="1" dirty="0" smtClean="0"/>
                        <a:t>point-to-point-layout</a:t>
                      </a:r>
                      <a:endParaRPr lang="en-GB" sz="1800" b="1" dirty="0"/>
                    </a:p>
                  </a:txBody>
                  <a:tcPr/>
                </a:tc>
              </a:tr>
              <a:tr h="3600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propagation</a:t>
                      </a:r>
                      <a:endParaRPr lang="en-GB" sz="1800" b="1" dirty="0" smtClean="0"/>
                    </a:p>
                  </a:txBody>
                  <a:tcPr/>
                </a:tc>
                <a:tc>
                  <a:txBody>
                    <a:bodyPr/>
                    <a:lstStyle/>
                    <a:p>
                      <a:pPr algn="ctr"/>
                      <a:r>
                        <a:rPr lang="en-US" sz="1800" b="1" dirty="0" smtClean="0"/>
                        <a:t>spectrum</a:t>
                      </a:r>
                      <a:endParaRPr lang="en-GB" sz="1800" b="1" dirty="0"/>
                    </a:p>
                  </a:txBody>
                  <a:tcPr/>
                </a:tc>
                <a:tc>
                  <a:txBody>
                    <a:bodyPr/>
                    <a:lstStyle/>
                    <a:p>
                      <a:pPr algn="ctr"/>
                      <a:r>
                        <a:rPr lang="en-US" sz="1800" b="1" dirty="0" smtClean="0"/>
                        <a:t>stats</a:t>
                      </a:r>
                      <a:endParaRPr lang="en-GB" sz="1800" b="1" dirty="0"/>
                    </a:p>
                  </a:txBody>
                  <a:tcPr/>
                </a:tc>
              </a:tr>
              <a:tr h="3600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t>tap-bridge</a:t>
                      </a:r>
                      <a:endParaRPr lang="en-GB" sz="1800" b="1" dirty="0" smtClean="0"/>
                    </a:p>
                  </a:txBody>
                  <a:tcPr/>
                </a:tc>
                <a:tc>
                  <a:txBody>
                    <a:bodyPr/>
                    <a:lstStyle/>
                    <a:p>
                      <a:pPr algn="ctr"/>
                      <a:r>
                        <a:rPr lang="en-US" sz="1800" b="1" dirty="0" smtClean="0"/>
                        <a:t>test</a:t>
                      </a:r>
                      <a:endParaRPr lang="en-GB" sz="1800" b="1" dirty="0"/>
                    </a:p>
                  </a:txBody>
                  <a:tcPr/>
                </a:tc>
                <a:tc>
                  <a:txBody>
                    <a:bodyPr/>
                    <a:lstStyle/>
                    <a:p>
                      <a:pPr algn="ctr"/>
                      <a:r>
                        <a:rPr lang="en-US" sz="1800" b="1" dirty="0" smtClean="0"/>
                        <a:t>tools</a:t>
                      </a:r>
                      <a:endParaRPr lang="en-GB" sz="1800" b="1" dirty="0"/>
                    </a:p>
                  </a:txBody>
                  <a:tcPr/>
                </a:tc>
              </a:tr>
              <a:tr h="360057">
                <a:tc>
                  <a:txBody>
                    <a:bodyPr/>
                    <a:lstStyle/>
                    <a:p>
                      <a:pPr algn="ctr"/>
                      <a:r>
                        <a:rPr lang="en-US" sz="1800" b="1" dirty="0" smtClean="0"/>
                        <a:t>topology-read</a:t>
                      </a:r>
                      <a:endParaRPr lang="en-GB" sz="1800" b="1" dirty="0"/>
                    </a:p>
                  </a:txBody>
                  <a:tcPr/>
                </a:tc>
                <a:tc>
                  <a:txBody>
                    <a:bodyPr/>
                    <a:lstStyle/>
                    <a:p>
                      <a:pPr algn="ctr"/>
                      <a:r>
                        <a:rPr lang="en-US" sz="1800" b="1" dirty="0" err="1" smtClean="0"/>
                        <a:t>uan</a:t>
                      </a:r>
                      <a:endParaRPr lang="en-GB" sz="1800" b="1" dirty="0"/>
                    </a:p>
                  </a:txBody>
                  <a:tcPr/>
                </a:tc>
                <a:tc>
                  <a:txBody>
                    <a:bodyPr/>
                    <a:lstStyle/>
                    <a:p>
                      <a:pPr algn="ctr"/>
                      <a:r>
                        <a:rPr lang="en-US" sz="1800" b="1" dirty="0" smtClean="0"/>
                        <a:t>virtual-net-device</a:t>
                      </a:r>
                      <a:endParaRPr lang="en-GB" sz="1800" b="1" dirty="0"/>
                    </a:p>
                  </a:txBody>
                  <a:tcPr/>
                </a:tc>
              </a:tr>
              <a:tr h="360057">
                <a:tc>
                  <a:txBody>
                    <a:bodyPr/>
                    <a:lstStyle/>
                    <a:p>
                      <a:pPr algn="ctr"/>
                      <a:r>
                        <a:rPr lang="en-US" sz="1800" b="1" dirty="0" smtClean="0"/>
                        <a:t>visualizer</a:t>
                      </a:r>
                      <a:endParaRPr lang="en-GB" sz="1800" b="1" dirty="0"/>
                    </a:p>
                  </a:txBody>
                  <a:tcPr/>
                </a:tc>
                <a:tc>
                  <a:txBody>
                    <a:bodyPr/>
                    <a:lstStyle/>
                    <a:p>
                      <a:pPr algn="ctr"/>
                      <a:r>
                        <a:rPr lang="en-US" sz="1800" b="1" dirty="0" err="1" smtClean="0"/>
                        <a:t>wifi</a:t>
                      </a:r>
                      <a:endParaRPr lang="en-GB" sz="1800" b="1" dirty="0"/>
                    </a:p>
                  </a:txBody>
                  <a:tcPr/>
                </a:tc>
                <a:tc>
                  <a:txBody>
                    <a:bodyPr/>
                    <a:lstStyle/>
                    <a:p>
                      <a:pPr algn="ctr"/>
                      <a:r>
                        <a:rPr lang="en-US" sz="1800" b="1" dirty="0" err="1" smtClean="0"/>
                        <a:t>wimax</a:t>
                      </a:r>
                      <a:endParaRPr lang="en-GB" sz="1800" b="1" dirty="0"/>
                    </a:p>
                  </a:txBody>
                  <a:tcPr/>
                </a:tc>
              </a:tr>
            </a:tbl>
          </a:graphicData>
        </a:graphic>
      </p:graphicFrame>
      <p:grpSp>
        <p:nvGrpSpPr>
          <p:cNvPr id="13" name="Group 12"/>
          <p:cNvGrpSpPr/>
          <p:nvPr/>
        </p:nvGrpSpPr>
        <p:grpSpPr>
          <a:xfrm>
            <a:off x="1" y="5805264"/>
            <a:ext cx="6156175" cy="1052736"/>
            <a:chOff x="1" y="5805264"/>
            <a:chExt cx="6156175"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432048" cy="369332"/>
            </a:xfrm>
            <a:prstGeom prst="rect">
              <a:avLst/>
            </a:prstGeom>
            <a:noFill/>
          </p:spPr>
          <p:txBody>
            <a:bodyPr wrap="square" rtlCol="0">
              <a:spAutoFit/>
            </a:bodyPr>
            <a:lstStyle/>
            <a:p>
              <a:fld id="{2A45E727-D8A4-4C20-8B2E-5971E15E9F19}" type="slidenum">
                <a:rPr lang="en-GB" smtClean="0"/>
                <a:pPr/>
                <a:t>7</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3" name="TextBox 2"/>
          <p:cNvSpPr txBox="1"/>
          <p:nvPr/>
        </p:nvSpPr>
        <p:spPr>
          <a:xfrm>
            <a:off x="1835696" y="5805264"/>
            <a:ext cx="7056784" cy="338554"/>
          </a:xfrm>
          <a:prstGeom prst="rect">
            <a:avLst/>
          </a:prstGeom>
          <a:noFill/>
        </p:spPr>
        <p:txBody>
          <a:bodyPr wrap="square" rtlCol="0">
            <a:spAutoFit/>
          </a:bodyPr>
          <a:lstStyle/>
          <a:p>
            <a:r>
              <a:rPr lang="en-GB" sz="1600" dirty="0">
                <a:hlinkClick r:id="rId5"/>
              </a:rPr>
              <a:t>http://www.nsnam.org/docs/release/3.13/models/ns-3-model-library.pdf</a:t>
            </a:r>
            <a:endParaRPr lang="en-GB" sz="1600" dirty="0"/>
          </a:p>
        </p:txBody>
      </p:sp>
    </p:spTree>
    <p:extLst>
      <p:ext uri="{BB962C8B-B14F-4D97-AF65-F5344CB8AC3E}">
        <p14:creationId xmlns:p14="http://schemas.microsoft.com/office/powerpoint/2010/main" val="22832480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Simulation Basics</a:t>
            </a:r>
            <a:endParaRPr lang="en-GB" sz="3600" b="1" dirty="0">
              <a:solidFill>
                <a:srgbClr val="88BD1D"/>
              </a:solidFill>
            </a:endParaRPr>
          </a:p>
        </p:txBody>
      </p:sp>
      <p:grpSp>
        <p:nvGrpSpPr>
          <p:cNvPr id="13" name="Group 12"/>
          <p:cNvGrpSpPr/>
          <p:nvPr/>
        </p:nvGrpSpPr>
        <p:grpSpPr>
          <a:xfrm>
            <a:off x="1" y="5805264"/>
            <a:ext cx="6156175" cy="1052736"/>
            <a:chOff x="1" y="5805264"/>
            <a:chExt cx="6156175"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432048" cy="369332"/>
            </a:xfrm>
            <a:prstGeom prst="rect">
              <a:avLst/>
            </a:prstGeom>
            <a:noFill/>
          </p:spPr>
          <p:txBody>
            <a:bodyPr wrap="square" rtlCol="0">
              <a:spAutoFit/>
            </a:bodyPr>
            <a:lstStyle/>
            <a:p>
              <a:fld id="{2A45E727-D8A4-4C20-8B2E-5971E15E9F19}" type="slidenum">
                <a:rPr lang="en-GB" smtClean="0"/>
                <a:pPr/>
                <a:t>8</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2" name="Content Placeholder 1"/>
          <p:cNvSpPr>
            <a:spLocks noGrp="1"/>
          </p:cNvSpPr>
          <p:nvPr>
            <p:ph idx="1"/>
          </p:nvPr>
        </p:nvSpPr>
        <p:spPr>
          <a:xfrm>
            <a:off x="457200" y="1124744"/>
            <a:ext cx="8229600" cy="4525963"/>
          </a:xfrm>
        </p:spPr>
        <p:txBody>
          <a:bodyPr>
            <a:normAutofit fontScale="92500" lnSpcReduction="10000"/>
          </a:bodyPr>
          <a:lstStyle/>
          <a:p>
            <a:r>
              <a:rPr lang="en-GB" dirty="0"/>
              <a:t>Simulation time moves in discrete jumps </a:t>
            </a:r>
            <a:r>
              <a:rPr lang="en-GB" dirty="0" smtClean="0"/>
              <a:t>from event </a:t>
            </a:r>
            <a:r>
              <a:rPr lang="en-GB" dirty="0"/>
              <a:t>to event</a:t>
            </a:r>
          </a:p>
          <a:p>
            <a:r>
              <a:rPr lang="en-GB" dirty="0" smtClean="0"/>
              <a:t>C</a:t>
            </a:r>
            <a:r>
              <a:rPr lang="en-GB" dirty="0"/>
              <a:t>++ functions schedule events to occur </a:t>
            </a:r>
            <a:r>
              <a:rPr lang="en-GB" dirty="0" smtClean="0"/>
              <a:t>at specific </a:t>
            </a:r>
            <a:r>
              <a:rPr lang="en-GB" dirty="0"/>
              <a:t>simulation times</a:t>
            </a:r>
          </a:p>
          <a:p>
            <a:r>
              <a:rPr lang="en-GB" dirty="0" smtClean="0"/>
              <a:t>A </a:t>
            </a:r>
            <a:r>
              <a:rPr lang="en-GB" dirty="0"/>
              <a:t>simulation scheduler orders the </a:t>
            </a:r>
            <a:r>
              <a:rPr lang="en-GB" dirty="0" smtClean="0"/>
              <a:t>event execution</a:t>
            </a:r>
            <a:endParaRPr lang="en-GB" dirty="0"/>
          </a:p>
          <a:p>
            <a:r>
              <a:rPr lang="en-GB" dirty="0" smtClean="0"/>
              <a:t>Simulation</a:t>
            </a:r>
            <a:r>
              <a:rPr lang="en-GB" dirty="0"/>
              <a:t>::Run() gets it all started</a:t>
            </a:r>
          </a:p>
          <a:p>
            <a:r>
              <a:rPr lang="en-GB" dirty="0" smtClean="0"/>
              <a:t>Simulation </a:t>
            </a:r>
            <a:r>
              <a:rPr lang="en-GB" dirty="0"/>
              <a:t>stops at specific time or when </a:t>
            </a:r>
            <a:r>
              <a:rPr lang="en-GB" dirty="0" smtClean="0"/>
              <a:t>events end</a:t>
            </a:r>
            <a:endParaRPr lang="en-GB" dirty="0"/>
          </a:p>
        </p:txBody>
      </p:sp>
    </p:spTree>
    <p:extLst>
      <p:ext uri="{BB962C8B-B14F-4D97-AF65-F5344CB8AC3E}">
        <p14:creationId xmlns:p14="http://schemas.microsoft.com/office/powerpoint/2010/main" val="20893788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59632" y="274638"/>
            <a:ext cx="5472608" cy="706090"/>
          </a:xfrm>
        </p:spPr>
        <p:txBody>
          <a:bodyPr>
            <a:normAutofit/>
          </a:bodyPr>
          <a:lstStyle/>
          <a:p>
            <a:r>
              <a:rPr lang="en-US" sz="3600" b="1" dirty="0" smtClean="0">
                <a:solidFill>
                  <a:srgbClr val="88BD1D"/>
                </a:solidFill>
              </a:rPr>
              <a:t>Abstractions</a:t>
            </a:r>
            <a:endParaRPr lang="en-GB" sz="3600" b="1" dirty="0">
              <a:solidFill>
                <a:srgbClr val="88BD1D"/>
              </a:solidFill>
            </a:endParaRPr>
          </a:p>
        </p:txBody>
      </p:sp>
      <p:grpSp>
        <p:nvGrpSpPr>
          <p:cNvPr id="13" name="Group 12"/>
          <p:cNvGrpSpPr/>
          <p:nvPr/>
        </p:nvGrpSpPr>
        <p:grpSpPr>
          <a:xfrm>
            <a:off x="1" y="5805264"/>
            <a:ext cx="6156175" cy="1052736"/>
            <a:chOff x="1" y="5805264"/>
            <a:chExt cx="6156175" cy="1052736"/>
          </a:xfrm>
        </p:grpSpPr>
        <p:pic>
          <p:nvPicPr>
            <p:cNvPr id="111621" name="Picture 5"/>
            <p:cNvPicPr>
              <a:picLocks noChangeAspect="1" noChangeArrowheads="1"/>
            </p:cNvPicPr>
            <p:nvPr/>
          </p:nvPicPr>
          <p:blipFill>
            <a:blip r:embed="rId3" cstate="print"/>
            <a:srcRect/>
            <a:stretch>
              <a:fillRect/>
            </a:stretch>
          </p:blipFill>
          <p:spPr bwMode="auto">
            <a:xfrm>
              <a:off x="1" y="5805264"/>
              <a:ext cx="1626211" cy="1052736"/>
            </a:xfrm>
            <a:prstGeom prst="rect">
              <a:avLst/>
            </a:prstGeom>
            <a:noFill/>
            <a:ln w="9525">
              <a:noFill/>
              <a:miter lim="800000"/>
              <a:headEnd/>
              <a:tailEnd/>
            </a:ln>
          </p:spPr>
        </p:pic>
        <p:sp>
          <p:nvSpPr>
            <p:cNvPr id="9" name="TextBox 8"/>
            <p:cNvSpPr txBox="1"/>
            <p:nvPr/>
          </p:nvSpPr>
          <p:spPr>
            <a:xfrm>
              <a:off x="1835696" y="6309320"/>
              <a:ext cx="3240360" cy="338554"/>
            </a:xfrm>
            <a:prstGeom prst="rect">
              <a:avLst/>
            </a:prstGeom>
            <a:noFill/>
          </p:spPr>
          <p:txBody>
            <a:bodyPr wrap="square" rtlCol="0">
              <a:spAutoFit/>
            </a:bodyPr>
            <a:lstStyle/>
            <a:p>
              <a:r>
                <a:rPr lang="en-GB" sz="1600" b="1" spc="300" dirty="0" smtClean="0">
                  <a:solidFill>
                    <a:srgbClr val="002060"/>
                  </a:solidFill>
                </a:rPr>
                <a:t>Konstantinos Katsaros</a:t>
              </a:r>
              <a:endParaRPr lang="en-GB" sz="1600" b="1" spc="300" dirty="0">
                <a:solidFill>
                  <a:srgbClr val="002060"/>
                </a:solidFill>
              </a:endParaRPr>
            </a:p>
          </p:txBody>
        </p:sp>
        <p:sp>
          <p:nvSpPr>
            <p:cNvPr id="12" name="TextBox 11"/>
            <p:cNvSpPr txBox="1"/>
            <p:nvPr/>
          </p:nvSpPr>
          <p:spPr>
            <a:xfrm>
              <a:off x="5724128" y="6300028"/>
              <a:ext cx="432048" cy="369332"/>
            </a:xfrm>
            <a:prstGeom prst="rect">
              <a:avLst/>
            </a:prstGeom>
            <a:noFill/>
          </p:spPr>
          <p:txBody>
            <a:bodyPr wrap="square" rtlCol="0">
              <a:spAutoFit/>
            </a:bodyPr>
            <a:lstStyle/>
            <a:p>
              <a:fld id="{2A45E727-D8A4-4C20-8B2E-5971E15E9F19}" type="slidenum">
                <a:rPr lang="en-GB" smtClean="0"/>
                <a:pPr/>
                <a:t>9</a:t>
              </a:fld>
              <a:endParaRPr lang="en-GB" dirty="0"/>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09" y="68669"/>
            <a:ext cx="1243031" cy="984067"/>
          </a:xfrm>
          <a:prstGeom prst="rect">
            <a:avLst/>
          </a:prstGeom>
        </p:spPr>
      </p:pic>
      <p:sp>
        <p:nvSpPr>
          <p:cNvPr id="2" name="Content Placeholder 1"/>
          <p:cNvSpPr>
            <a:spLocks noGrp="1"/>
          </p:cNvSpPr>
          <p:nvPr>
            <p:ph idx="1"/>
          </p:nvPr>
        </p:nvSpPr>
        <p:spPr>
          <a:xfrm>
            <a:off x="457200" y="1124744"/>
            <a:ext cx="8229600" cy="4525963"/>
          </a:xfrm>
        </p:spPr>
        <p:txBody>
          <a:bodyPr>
            <a:normAutofit fontScale="70000" lnSpcReduction="20000"/>
          </a:bodyPr>
          <a:lstStyle/>
          <a:p>
            <a:endParaRPr lang="en-US" dirty="0" smtClean="0"/>
          </a:p>
          <a:p>
            <a:r>
              <a:rPr lang="en-US" sz="3400" dirty="0" smtClean="0"/>
              <a:t>Node</a:t>
            </a:r>
          </a:p>
          <a:p>
            <a:r>
              <a:rPr lang="en-US" sz="3400" dirty="0" smtClean="0"/>
              <a:t>Ap</a:t>
            </a:r>
            <a:r>
              <a:rPr lang="en-US" sz="3400" dirty="0"/>
              <a:t>plica</a:t>
            </a:r>
            <a:r>
              <a:rPr lang="en-US" sz="3400" dirty="0" smtClean="0"/>
              <a:t>tion</a:t>
            </a:r>
          </a:p>
          <a:p>
            <a:r>
              <a:rPr lang="en-US" sz="3400" dirty="0" smtClean="0"/>
              <a:t>Channel</a:t>
            </a:r>
          </a:p>
          <a:p>
            <a:r>
              <a:rPr lang="en-US" sz="3400" dirty="0" err="1" smtClean="0"/>
              <a:t>NetDevice</a:t>
            </a:r>
            <a:endParaRPr lang="en-US" sz="3400" dirty="0" smtClean="0"/>
          </a:p>
          <a:p>
            <a:r>
              <a:rPr lang="en-US" sz="3400" dirty="0" smtClean="0"/>
              <a:t>Packet</a:t>
            </a:r>
          </a:p>
          <a:p>
            <a:endParaRPr lang="en-US" dirty="0" smtClean="0"/>
          </a:p>
          <a:p>
            <a:r>
              <a:rPr lang="en-US" dirty="0"/>
              <a:t>Topology Helpers – aggregate functionality of modules </a:t>
            </a:r>
            <a:r>
              <a:rPr lang="en-US" dirty="0" smtClean="0"/>
              <a:t>to </a:t>
            </a:r>
            <a:r>
              <a:rPr lang="en-GB" dirty="0" smtClean="0"/>
              <a:t>make </a:t>
            </a:r>
            <a:r>
              <a:rPr lang="en-GB" dirty="0"/>
              <a:t>common operations easier than using the low-level API</a:t>
            </a:r>
          </a:p>
          <a:p>
            <a:r>
              <a:rPr lang="en-GB" dirty="0"/>
              <a:t>Consists of:</a:t>
            </a:r>
          </a:p>
          <a:p>
            <a:pPr lvl="1"/>
            <a:r>
              <a:rPr lang="en-GB" sz="3200" dirty="0">
                <a:ea typeface="+mn-ea"/>
                <a:cs typeface="+mn-cs"/>
              </a:rPr>
              <a:t>container objects</a:t>
            </a:r>
          </a:p>
          <a:p>
            <a:pPr lvl="1"/>
            <a:r>
              <a:rPr lang="en-GB" sz="3200" dirty="0">
                <a:ea typeface="+mn-ea"/>
                <a:cs typeface="+mn-cs"/>
              </a:rPr>
              <a:t>helper classes</a:t>
            </a:r>
          </a:p>
        </p:txBody>
      </p:sp>
    </p:spTree>
    <p:extLst>
      <p:ext uri="{BB962C8B-B14F-4D97-AF65-F5344CB8AC3E}">
        <p14:creationId xmlns:p14="http://schemas.microsoft.com/office/powerpoint/2010/main" val="3651444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CS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CCSR-Template</Template>
  <TotalTime>1402</TotalTime>
  <Words>3086</Words>
  <Application>Microsoft Office PowerPoint</Application>
  <PresentationFormat>On-screen Show (4:3)</PresentationFormat>
  <Paragraphs>533</Paragraphs>
  <Slides>38</Slides>
  <Notes>37</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CCSR-Template</vt:lpstr>
      <vt:lpstr>Introduction to NS-3 Part - 1</vt:lpstr>
      <vt:lpstr>Overview</vt:lpstr>
      <vt:lpstr>NS3 Vs. NS2</vt:lpstr>
      <vt:lpstr>NS3 Features (1)</vt:lpstr>
      <vt:lpstr>NS3 Features (2)</vt:lpstr>
      <vt:lpstr>Download - Install - Use</vt:lpstr>
      <vt:lpstr>Current Modules</vt:lpstr>
      <vt:lpstr>Simulation Basics</vt:lpstr>
      <vt:lpstr>Abstractions</vt:lpstr>
      <vt:lpstr>Example - conceptual</vt:lpstr>
      <vt:lpstr>Example – ns3 implemented</vt:lpstr>
      <vt:lpstr>Example Script - 1</vt:lpstr>
      <vt:lpstr>Example Script - 2</vt:lpstr>
      <vt:lpstr>Running Example</vt:lpstr>
      <vt:lpstr>Attributes</vt:lpstr>
      <vt:lpstr>Attributes</vt:lpstr>
      <vt:lpstr>Attributes</vt:lpstr>
      <vt:lpstr>How to handle attributes</vt:lpstr>
      <vt:lpstr>Navigating the attributes</vt:lpstr>
      <vt:lpstr>Fine-grained attribute handling</vt:lpstr>
      <vt:lpstr>How to manipulate attributes</vt:lpstr>
      <vt:lpstr>Tracing System</vt:lpstr>
      <vt:lpstr>Trace Sources</vt:lpstr>
      <vt:lpstr>Basic Tracing</vt:lpstr>
      <vt:lpstr>Multiple Levels of Tracing</vt:lpstr>
      <vt:lpstr>Highest Level of Tracing</vt:lpstr>
      <vt:lpstr>Mid Level of Tracing</vt:lpstr>
      <vt:lpstr>Low Level of Tracing</vt:lpstr>
      <vt:lpstr>Callbacks</vt:lpstr>
      <vt:lpstr>Lab 1: Simple Client/Server</vt:lpstr>
      <vt:lpstr>Lab 2: TCP Variants</vt:lpstr>
      <vt:lpstr>Lab 3: TCP and Router Queues</vt:lpstr>
      <vt:lpstr>Lab 4: OLSR routing</vt:lpstr>
      <vt:lpstr>Lab 5: WiFi RTS/CTS</vt:lpstr>
      <vt:lpstr>Lab 6: WiFi Channels</vt:lpstr>
      <vt:lpstr>Resources</vt:lpstr>
      <vt:lpstr>Acknowledgements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Konstantinos Katsaros</dc:creator>
  <cp:lastModifiedBy>Konstantinos Katsaros</cp:lastModifiedBy>
  <cp:revision>83</cp:revision>
  <dcterms:created xsi:type="dcterms:W3CDTF">2012-02-13T16:11:08Z</dcterms:created>
  <dcterms:modified xsi:type="dcterms:W3CDTF">2012-03-09T15:59:35Z</dcterms:modified>
</cp:coreProperties>
</file>