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9EBECA-9065-49B9-9CD5-6917D7CD511D}" v="81" dt="2020-02-14T00:17:24.968"/>
    <p1510:client id="{7B0F4110-8C0A-44DE-BA03-AD1505DD8AEA}" v="38" dt="2020-02-14T00:19:09.516"/>
    <p1510:client id="{956BB4E9-F319-418E-9998-7F0942442DC6}" v="324" dt="2020-02-13T17:24:46.5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956BB4E9-F319-418E-9998-7F0942442DC6}"/>
    <pc:docChg chg="addSld modSld">
      <pc:chgData name="" userId="" providerId="" clId="Web-{956BB4E9-F319-418E-9998-7F0942442DC6}" dt="2020-02-13T17:24:45.433" v="317" actId="20577"/>
      <pc:docMkLst>
        <pc:docMk/>
      </pc:docMkLst>
      <pc:sldChg chg="modSp">
        <pc:chgData name="" userId="" providerId="" clId="Web-{956BB4E9-F319-418E-9998-7F0942442DC6}" dt="2020-02-13T17:18:25.334" v="20" actId="20577"/>
        <pc:sldMkLst>
          <pc:docMk/>
          <pc:sldMk cId="514443523" sldId="262"/>
        </pc:sldMkLst>
        <pc:spChg chg="mod">
          <ac:chgData name="" userId="" providerId="" clId="Web-{956BB4E9-F319-418E-9998-7F0942442DC6}" dt="2020-02-13T17:18:25.334" v="20" actId="20577"/>
          <ac:spMkLst>
            <pc:docMk/>
            <pc:sldMk cId="514443523" sldId="262"/>
            <ac:spMk id="5" creationId="{0BCA7D06-09B7-4BE1-9E26-EB931C7C73F0}"/>
          </ac:spMkLst>
        </pc:spChg>
      </pc:sldChg>
      <pc:sldChg chg="modSp new">
        <pc:chgData name="" userId="" providerId="" clId="Web-{956BB4E9-F319-418E-9998-7F0942442DC6}" dt="2020-02-13T17:24:44.277" v="315" actId="20577"/>
        <pc:sldMkLst>
          <pc:docMk/>
          <pc:sldMk cId="562087918" sldId="268"/>
        </pc:sldMkLst>
        <pc:spChg chg="mod">
          <ac:chgData name="" userId="" providerId="" clId="Web-{956BB4E9-F319-418E-9998-7F0942442DC6}" dt="2020-02-13T17:20:23.554" v="39" actId="20577"/>
          <ac:spMkLst>
            <pc:docMk/>
            <pc:sldMk cId="562087918" sldId="268"/>
            <ac:spMk id="2" creationId="{7B83CDE5-42C9-4D0B-8699-54AE0E92E7DF}"/>
          </ac:spMkLst>
        </pc:spChg>
        <pc:spChg chg="mod">
          <ac:chgData name="" userId="" providerId="" clId="Web-{956BB4E9-F319-418E-9998-7F0942442DC6}" dt="2020-02-13T17:24:44.277" v="315" actId="20577"/>
          <ac:spMkLst>
            <pc:docMk/>
            <pc:sldMk cId="562087918" sldId="268"/>
            <ac:spMk id="3" creationId="{16E61A01-0E1B-4E7D-9D0A-A2A5BECF079F}"/>
          </ac:spMkLst>
        </pc:spChg>
      </pc:sldChg>
    </pc:docChg>
  </pc:docChgLst>
  <pc:docChgLst>
    <pc:chgData clId="Web-{7B0F4110-8C0A-44DE-BA03-AD1505DD8AEA}"/>
    <pc:docChg chg="modSld">
      <pc:chgData name="" userId="" providerId="" clId="Web-{7B0F4110-8C0A-44DE-BA03-AD1505DD8AEA}" dt="2020-02-14T00:19:07.250" v="36" actId="20577"/>
      <pc:docMkLst>
        <pc:docMk/>
      </pc:docMkLst>
      <pc:sldChg chg="modSp">
        <pc:chgData name="" userId="" providerId="" clId="Web-{7B0F4110-8C0A-44DE-BA03-AD1505DD8AEA}" dt="2020-02-14T00:19:05.688" v="34" actId="20577"/>
        <pc:sldMkLst>
          <pc:docMk/>
          <pc:sldMk cId="562087918" sldId="268"/>
        </pc:sldMkLst>
        <pc:spChg chg="mod">
          <ac:chgData name="" userId="" providerId="" clId="Web-{7B0F4110-8C0A-44DE-BA03-AD1505DD8AEA}" dt="2020-02-14T00:19:05.688" v="34" actId="20577"/>
          <ac:spMkLst>
            <pc:docMk/>
            <pc:sldMk cId="562087918" sldId="268"/>
            <ac:spMk id="3" creationId="{16E61A01-0E1B-4E7D-9D0A-A2A5BECF079F}"/>
          </ac:spMkLst>
        </pc:spChg>
      </pc:sldChg>
    </pc:docChg>
  </pc:docChgLst>
  <pc:docChgLst>
    <pc:chgData clId="Web-{439EBECA-9065-49B9-9CD5-6917D7CD511D}"/>
    <pc:docChg chg="modSld">
      <pc:chgData name="" userId="" providerId="" clId="Web-{439EBECA-9065-49B9-9CD5-6917D7CD511D}" dt="2020-02-14T00:17:24.968" v="80" actId="20577"/>
      <pc:docMkLst>
        <pc:docMk/>
      </pc:docMkLst>
      <pc:sldChg chg="modSp">
        <pc:chgData name="" userId="" providerId="" clId="Web-{439EBECA-9065-49B9-9CD5-6917D7CD511D}" dt="2020-02-14T00:17:24.968" v="79" actId="20577"/>
        <pc:sldMkLst>
          <pc:docMk/>
          <pc:sldMk cId="562087918" sldId="268"/>
        </pc:sldMkLst>
        <pc:spChg chg="mod">
          <ac:chgData name="" userId="" providerId="" clId="Web-{439EBECA-9065-49B9-9CD5-6917D7CD511D}" dt="2020-02-14T00:17:24.968" v="79" actId="20577"/>
          <ac:spMkLst>
            <pc:docMk/>
            <pc:sldMk cId="562087918" sldId="268"/>
            <ac:spMk id="3" creationId="{16E61A01-0E1B-4E7D-9D0A-A2A5BECF07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FCBE-6DB1-4B1B-ABB3-B63202E8D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27F89-5F03-480E-8C39-BE7723C38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4A6B9-7556-400B-B4AC-433AB578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5D331-7D15-4DA4-9B6F-F1901253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30A0A-8960-4A73-8B9B-F8E284CD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2A10-4392-4AD6-929E-227E4B3B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247C7-ACB2-4E0E-947E-8988FB3C9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AB833-3184-47A5-BCD6-9C53ACE7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3F833-8BC8-45EA-BFF4-903E11DA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28BB2-8FD9-4424-8EFC-E18CCD35F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5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B9A8D-1CA7-4961-BA18-89263A7A9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6AFE6-DCBD-431E-99D6-4B35487B7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024D0-0311-48D0-805E-85C27A02F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29561-9855-4E6C-9663-CE83B4D24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5B88F-4F71-430C-BC5E-4767A183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3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7E35-505C-4661-A350-D48332BD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70C6E-F342-4085-9221-5AD8946E1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9BF7A-7D25-491C-B744-D0ABCF19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3326B-FE5C-41FB-A57A-2C06A95C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8C87B-7262-41A1-984D-9A9F516C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7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CC57-6B97-4750-840C-2BEC3615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FC807-4BBA-43DA-BD60-91F14B89F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31A53-092A-49DD-A391-80F1BF03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2A654-A90A-44B0-89D2-053451B8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49B6D-5E6E-419E-9334-9804D8E0C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5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B782-8610-4B71-90D7-D32DE75E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0769-AC98-4BF6-A45E-619E93F6F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1DA5C-DA0E-42B7-940E-E41510EDB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90389-2245-405F-9E20-71C011FFE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CAB5F-B68F-4088-8F0A-1B7AE70DB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56F76-EAF7-447B-A724-796F5906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2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C382D-B994-48A0-8D4F-9E4B26578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F2DA7-E357-4E79-948E-14D93DCAF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84071-8705-4799-8505-F7A64CE7F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FB189-7903-4216-B49A-7154E16F4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E4BF6-3478-4A51-B0E0-311602840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80C5DD-4E94-4EB1-AC14-0485D50EA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95A404-6C0D-4DE9-BA53-8A44E6CED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AA75B-2B1B-410F-84AE-A3A3FF25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18FBC-69EF-4DD9-A569-18FE7BEA9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C4B2D2-5DD7-4833-BF51-F3E697E7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D6132-210B-4CCA-8F36-457AF6D1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06A77-955F-4304-B865-89A9DB6C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D2AAF-04D4-4E97-90BC-98A9334B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3C425C-C440-4075-ACA5-C1D56B2B5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C4AAB-D376-4EBC-A9E4-D7136266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6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BF48-9894-41D6-882C-1DA7612CD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E3B81-8A03-4EC3-9688-4554E6B72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CC1B8-EDD4-4827-B8F9-DB74D76F4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4718D-9C3F-4FC8-B203-6B74BA38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75A3E-4DC6-4D95-A3BD-912F1D88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54BB3-8FC3-4B57-88F0-31B2C64B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9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F8A6-387D-47A4-BCDF-FEAA035CC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94CD6C-C2AF-453A-9CB0-F714B8AD5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3F76D-857D-4B16-A2BC-374B310E1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A6D72-CBEB-4011-B246-606AB821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E3350-AE6F-44D4-BEA6-2A35AC3AA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29DF1-7DC0-4B81-A968-7306E080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9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55863-BB60-4FF4-85D6-6B118FC88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78557-7DD6-4B28-BA8C-D3F3929D3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A98B-4738-4F2D-90A0-F4C6B13AE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88059-9AAA-48DC-89EE-5FBEEAFD701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8DDC2-751E-4099-9875-B5427FD6A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B6D0F-00D3-413A-9770-DECD2ADBF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9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8D29-D508-45F5-9FC4-04EE61C2DC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Mini-Project 1</a:t>
            </a:r>
            <a:br>
              <a:rPr lang="en-US" dirty="0"/>
            </a:br>
            <a:r>
              <a:rPr lang="en-US" sz="3200" dirty="0"/>
              <a:t>ECE/CS 498DS</a:t>
            </a:r>
            <a:br>
              <a:rPr lang="en-US" sz="3200" dirty="0"/>
            </a:br>
            <a:r>
              <a:rPr lang="en-US" sz="3200" dirty="0"/>
              <a:t>Spring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99350-515F-46E8-B587-7C3FE28E32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Name1 (NetID1), Name2 (NetID2), Name3 (NetID3)</a:t>
            </a:r>
          </a:p>
        </p:txBody>
      </p:sp>
    </p:spTree>
    <p:extLst>
      <p:ext uri="{BB962C8B-B14F-4D97-AF65-F5344CB8AC3E}">
        <p14:creationId xmlns:p14="http://schemas.microsoft.com/office/powerpoint/2010/main" val="3009203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CDE5-42C9-4D0B-8699-54AE0E92E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Insights on AV safety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61A01-0E1B-4E7D-9D0A-A2A5BECF0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cs typeface="Calibri"/>
              </a:rPr>
              <a:t>List some insights on AV safety that you have gained by performing data analysis on the CA DMV dataset</a:t>
            </a:r>
          </a:p>
          <a:p>
            <a:r>
              <a:rPr lang="en-US" sz="1800" dirty="0">
                <a:cs typeface="Calibri"/>
              </a:rPr>
              <a:t>Would you ride in an AV based on the data you have analyzed?</a:t>
            </a:r>
          </a:p>
          <a:p>
            <a:r>
              <a:rPr lang="en-US" sz="1800" dirty="0">
                <a:cs typeface="Calibri"/>
              </a:rPr>
              <a:t>What do you think about the future of AVs and how soon they will be deployed?</a:t>
            </a:r>
          </a:p>
          <a:p>
            <a:r>
              <a:rPr lang="en-US" sz="1800" dirty="0">
                <a:cs typeface="Calibri"/>
              </a:rPr>
              <a:t>What would you change about the MP? What other analysis would you have done?</a:t>
            </a:r>
          </a:p>
        </p:txBody>
      </p:sp>
    </p:spTree>
    <p:extLst>
      <p:ext uri="{BB962C8B-B14F-4D97-AF65-F5344CB8AC3E}">
        <p14:creationId xmlns:p14="http://schemas.microsoft.com/office/powerpoint/2010/main" val="562087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0213CE-A28A-49CF-9637-764A9C110452}"/>
              </a:ext>
            </a:extLst>
          </p:cNvPr>
          <p:cNvSpPr txBox="1">
            <a:spLocks/>
          </p:cNvSpPr>
          <p:nvPr/>
        </p:nvSpPr>
        <p:spPr>
          <a:xfrm>
            <a:off x="838200" y="651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Individual Contributions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CA7D06-09B7-4BE1-9E26-EB931C7C73F0}"/>
              </a:ext>
            </a:extLst>
          </p:cNvPr>
          <p:cNvSpPr/>
          <p:nvPr/>
        </p:nvSpPr>
        <p:spPr>
          <a:xfrm>
            <a:off x="838200" y="1390693"/>
            <a:ext cx="62905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Name 1 – Contribution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Name 2 – Contribution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Name 3 – Contribution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45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4AE09-0795-4ADD-AD9A-B34B3AE4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130"/>
            <a:ext cx="10515600" cy="1325563"/>
          </a:xfrm>
        </p:spPr>
        <p:txBody>
          <a:bodyPr/>
          <a:lstStyle/>
          <a:p>
            <a:r>
              <a:rPr lang="en-US" dirty="0"/>
              <a:t>Task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5503-4181-4B53-893E-FCCEE467D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2587"/>
            <a:ext cx="955089" cy="5542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87C3324-633F-4AFD-83CD-6111A6FE2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248347"/>
              </p:ext>
            </p:extLst>
          </p:nvPr>
        </p:nvGraphicFramePr>
        <p:xfrm>
          <a:off x="953155" y="1283905"/>
          <a:ext cx="5693550" cy="201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4926">
                  <a:extLst>
                    <a:ext uri="{9D8B030D-6E8A-4147-A177-3AD203B41FA5}">
                      <a16:colId xmlns:a16="http://schemas.microsoft.com/office/drawing/2014/main" val="2355088364"/>
                    </a:ext>
                  </a:extLst>
                </a:gridCol>
                <a:gridCol w="2578624">
                  <a:extLst>
                    <a:ext uri="{9D8B030D-6E8A-4147-A177-3AD203B41FA5}">
                      <a16:colId xmlns:a16="http://schemas.microsoft.com/office/drawing/2014/main" val="3727841829"/>
                    </a:ext>
                  </a:extLst>
                </a:gridCol>
              </a:tblGrid>
              <a:tr h="30257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Summarize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7563"/>
                  </a:ext>
                </a:extLst>
              </a:tr>
              <a:tr h="302570">
                <a:tc>
                  <a:txBody>
                    <a:bodyPr/>
                    <a:lstStyle/>
                    <a:p>
                      <a:r>
                        <a:rPr lang="en-US" sz="1600" dirty="0"/>
                        <a:t>2(a) – Total Disengagements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920742"/>
                  </a:ext>
                </a:extLst>
              </a:tr>
              <a:tr h="302570">
                <a:tc>
                  <a:txBody>
                    <a:bodyPr/>
                    <a:lstStyle/>
                    <a:p>
                      <a:r>
                        <a:rPr lang="en-US" sz="1600" dirty="0"/>
                        <a:t>2(b) - # Unique Months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272020"/>
                  </a:ext>
                </a:extLst>
              </a:tr>
              <a:tr h="302570">
                <a:tc>
                  <a:txBody>
                    <a:bodyPr/>
                    <a:lstStyle/>
                    <a:p>
                      <a:r>
                        <a:rPr lang="en-US" sz="1600" dirty="0"/>
                        <a:t>2(c) – Unique Locations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966913"/>
                  </a:ext>
                </a:extLst>
              </a:tr>
              <a:tr h="302570">
                <a:tc>
                  <a:txBody>
                    <a:bodyPr/>
                    <a:lstStyle/>
                    <a:p>
                      <a:r>
                        <a:rPr lang="en-US" sz="1600" dirty="0"/>
                        <a:t>2(d) - # Unique Causes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830208"/>
                  </a:ext>
                </a:extLst>
              </a:tr>
              <a:tr h="302570">
                <a:tc>
                  <a:txBody>
                    <a:bodyPr/>
                    <a:lstStyle/>
                    <a:p>
                      <a:r>
                        <a:rPr lang="en-US" sz="1600" dirty="0"/>
                        <a:t>2(e) - # Rows with missing values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5381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F2C8F6-6611-4E40-8611-99C12BBAD1CA}"/>
              </a:ext>
            </a:extLst>
          </p:cNvPr>
          <p:cNvSpPr txBox="1"/>
          <p:nvPr/>
        </p:nvSpPr>
        <p:spPr>
          <a:xfrm>
            <a:off x="953155" y="3562416"/>
            <a:ext cx="352141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Qn</a:t>
            </a:r>
            <a:r>
              <a:rPr lang="en-US" dirty="0"/>
              <a:t> 3 - Causes of AV Disengagement</a:t>
            </a:r>
          </a:p>
          <a:p>
            <a:r>
              <a:rPr lang="en-US" dirty="0"/>
              <a:t>Pie chart: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Top 2 causes of disengagement: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C1227-1A92-4E73-8508-9CF5223FCBE1}"/>
              </a:ext>
            </a:extLst>
          </p:cNvPr>
          <p:cNvSpPr txBox="1"/>
          <p:nvPr/>
        </p:nvSpPr>
        <p:spPr>
          <a:xfrm>
            <a:off x="7489473" y="3562416"/>
            <a:ext cx="357181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Qn</a:t>
            </a:r>
            <a:r>
              <a:rPr lang="en-US" dirty="0"/>
              <a:t> 4 - Trend of disengagement/mile</a:t>
            </a:r>
          </a:p>
          <a:p>
            <a:r>
              <a:rPr lang="en-US" dirty="0"/>
              <a:t>Plot: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81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B3A71E9-FCA9-47F0-A106-066706C5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130"/>
            <a:ext cx="10515600" cy="1325563"/>
          </a:xfrm>
        </p:spPr>
        <p:txBody>
          <a:bodyPr/>
          <a:lstStyle/>
          <a:p>
            <a:r>
              <a:rPr lang="en-US" dirty="0"/>
              <a:t>Task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F2C38B-4622-4A40-8AF7-ED4ABC6E390F}"/>
              </a:ext>
            </a:extLst>
          </p:cNvPr>
          <p:cNvSpPr txBox="1"/>
          <p:nvPr/>
        </p:nvSpPr>
        <p:spPr>
          <a:xfrm>
            <a:off x="838200" y="1257527"/>
            <a:ext cx="32269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Qn</a:t>
            </a:r>
            <a:r>
              <a:rPr lang="en-US" dirty="0"/>
              <a:t> 1 – Interpreting Distributions</a:t>
            </a:r>
          </a:p>
          <a:p>
            <a:endParaRPr lang="en-US" dirty="0"/>
          </a:p>
          <a:p>
            <a:pPr marL="342900" indent="-342900">
              <a:buAutoNum type="alphaLcParenBoth"/>
            </a:pPr>
            <a:r>
              <a:rPr lang="en-US" dirty="0"/>
              <a:t>Gaussian – </a:t>
            </a:r>
          </a:p>
          <a:p>
            <a:endParaRPr lang="en-US" dirty="0"/>
          </a:p>
          <a:p>
            <a:r>
              <a:rPr lang="en-US" dirty="0"/>
              <a:t>(b) Exponential – </a:t>
            </a:r>
          </a:p>
          <a:p>
            <a:endParaRPr lang="en-US" dirty="0"/>
          </a:p>
          <a:p>
            <a:r>
              <a:rPr lang="en-US" dirty="0"/>
              <a:t>(c) Weibull –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171E22-0812-4038-8E65-67049E5DEDB9}"/>
              </a:ext>
            </a:extLst>
          </p:cNvPr>
          <p:cNvSpPr txBox="1"/>
          <p:nvPr/>
        </p:nvSpPr>
        <p:spPr>
          <a:xfrm>
            <a:off x="5772589" y="1257527"/>
            <a:ext cx="55235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Qn</a:t>
            </a:r>
            <a:r>
              <a:rPr lang="en-US" dirty="0"/>
              <a:t> 2 – Probability distribution of reaction times</a:t>
            </a:r>
          </a:p>
          <a:p>
            <a:r>
              <a:rPr lang="en-US" dirty="0"/>
              <a:t>Plot:</a:t>
            </a:r>
          </a:p>
          <a:p>
            <a:endParaRPr lang="en-US" dirty="0"/>
          </a:p>
          <a:p>
            <a:r>
              <a:rPr lang="en-US" dirty="0"/>
              <a:t>What distribution does it fit and what is the significance?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87594C-F520-404C-AFF5-646B4944979B}"/>
              </a:ext>
            </a:extLst>
          </p:cNvPr>
          <p:cNvSpPr txBox="1"/>
          <p:nvPr/>
        </p:nvSpPr>
        <p:spPr>
          <a:xfrm>
            <a:off x="838200" y="4584810"/>
            <a:ext cx="36311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Qn</a:t>
            </a:r>
            <a:r>
              <a:rPr lang="en-US" dirty="0"/>
              <a:t> 3 – Average Reaction times</a:t>
            </a:r>
          </a:p>
          <a:p>
            <a:endParaRPr lang="en-US" dirty="0"/>
          </a:p>
          <a:p>
            <a:pPr marL="342900" indent="-342900">
              <a:buAutoNum type="alphaLcParenBoth"/>
            </a:pPr>
            <a:r>
              <a:rPr lang="en-US" dirty="0"/>
              <a:t>Over entire dataset:</a:t>
            </a:r>
          </a:p>
          <a:p>
            <a:pPr marL="342900" indent="-342900">
              <a:buAutoNum type="alphaLcParenBoth"/>
            </a:pPr>
            <a:r>
              <a:rPr lang="en-US" dirty="0"/>
              <a:t>Over entire dataset per location: </a:t>
            </a:r>
          </a:p>
        </p:txBody>
      </p:sp>
    </p:spTree>
    <p:extLst>
      <p:ext uri="{BB962C8B-B14F-4D97-AF65-F5344CB8AC3E}">
        <p14:creationId xmlns:p14="http://schemas.microsoft.com/office/powerpoint/2010/main" val="19521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B80FF2F-004B-49D2-B536-6FB737011CDA}"/>
              </a:ext>
            </a:extLst>
          </p:cNvPr>
          <p:cNvSpPr txBox="1">
            <a:spLocks/>
          </p:cNvSpPr>
          <p:nvPr/>
        </p:nvSpPr>
        <p:spPr>
          <a:xfrm>
            <a:off x="838200" y="651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Task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60958E-7A6E-4A1F-848C-A9DC3ECDA044}"/>
              </a:ext>
            </a:extLst>
          </p:cNvPr>
          <p:cNvSpPr txBox="1"/>
          <p:nvPr/>
        </p:nvSpPr>
        <p:spPr>
          <a:xfrm>
            <a:off x="838200" y="1257527"/>
            <a:ext cx="38874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Qn</a:t>
            </a:r>
            <a:r>
              <a:rPr lang="en-US" dirty="0"/>
              <a:t> 4 – Hypothesis Testing</a:t>
            </a:r>
          </a:p>
          <a:p>
            <a:endParaRPr lang="en-US" dirty="0"/>
          </a:p>
          <a:p>
            <a:r>
              <a:rPr lang="en-US" dirty="0"/>
              <a:t>State the Null and Alternate Hypothesis</a:t>
            </a:r>
          </a:p>
          <a:p>
            <a:endParaRPr lang="en-US" dirty="0"/>
          </a:p>
          <a:p>
            <a:r>
              <a:rPr lang="en-US" dirty="0"/>
              <a:t>Statistic Value = </a:t>
            </a:r>
          </a:p>
          <a:p>
            <a:endParaRPr lang="en-US" dirty="0"/>
          </a:p>
          <a:p>
            <a:r>
              <a:rPr lang="en-US" dirty="0"/>
              <a:t>Outcome of the hypothesis 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65C8CE-65E6-4742-8FF9-578F140E8CA9}"/>
              </a:ext>
            </a:extLst>
          </p:cNvPr>
          <p:cNvSpPr txBox="1"/>
          <p:nvPr/>
        </p:nvSpPr>
        <p:spPr>
          <a:xfrm>
            <a:off x="6096000" y="1143596"/>
            <a:ext cx="55235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Qn</a:t>
            </a:r>
            <a:r>
              <a:rPr lang="en-US" dirty="0"/>
              <a:t> 5 – Probability distribution of disengagements/mile</a:t>
            </a:r>
          </a:p>
          <a:p>
            <a:r>
              <a:rPr lang="en-US" dirty="0"/>
              <a:t>Plot:</a:t>
            </a:r>
          </a:p>
          <a:p>
            <a:endParaRPr lang="en-US" dirty="0"/>
          </a:p>
          <a:p>
            <a:r>
              <a:rPr lang="en-US" dirty="0"/>
              <a:t>What distribution does it fit and what is the significance?</a:t>
            </a:r>
          </a:p>
        </p:txBody>
      </p:sp>
    </p:spTree>
    <p:extLst>
      <p:ext uri="{BB962C8B-B14F-4D97-AF65-F5344CB8AC3E}">
        <p14:creationId xmlns:p14="http://schemas.microsoft.com/office/powerpoint/2010/main" val="571811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0213CE-A28A-49CF-9637-764A9C110452}"/>
              </a:ext>
            </a:extLst>
          </p:cNvPr>
          <p:cNvSpPr txBox="1">
            <a:spLocks/>
          </p:cNvSpPr>
          <p:nvPr/>
        </p:nvSpPr>
        <p:spPr>
          <a:xfrm>
            <a:off x="838200" y="651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Task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CA7D06-09B7-4BE1-9E26-EB931C7C73F0}"/>
              </a:ext>
            </a:extLst>
          </p:cNvPr>
          <p:cNvSpPr/>
          <p:nvPr/>
        </p:nvSpPr>
        <p:spPr>
          <a:xfrm>
            <a:off x="513567" y="1303630"/>
            <a:ext cx="629056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Qn</a:t>
            </a:r>
            <a:r>
              <a:rPr lang="en-US" dirty="0"/>
              <a:t> 1</a:t>
            </a:r>
          </a:p>
          <a:p>
            <a:r>
              <a:rPr lang="en-US" dirty="0"/>
              <a:t>(a) ________ distribution</a:t>
            </a:r>
          </a:p>
          <a:p>
            <a:endParaRPr lang="en-US" dirty="0"/>
          </a:p>
          <a:p>
            <a:r>
              <a:rPr lang="en-US" dirty="0"/>
              <a:t>(b) Probability of disengagement/mile on a cloudy day:</a:t>
            </a:r>
          </a:p>
          <a:p>
            <a:endParaRPr lang="en-US" dirty="0"/>
          </a:p>
          <a:p>
            <a:r>
              <a:rPr lang="en-US" dirty="0"/>
              <a:t>(c) Probability of disengagement/mile on a clear day:</a:t>
            </a:r>
          </a:p>
          <a:p>
            <a:endParaRPr lang="en-US" dirty="0"/>
          </a:p>
          <a:p>
            <a:r>
              <a:rPr lang="en-US" dirty="0"/>
              <a:t>(d) Probability of automatic disengagement/mile</a:t>
            </a:r>
          </a:p>
          <a:p>
            <a:r>
              <a:rPr lang="en-US" dirty="0"/>
              <a:t>	(</a:t>
            </a:r>
            <a:r>
              <a:rPr lang="en-US" dirty="0" err="1"/>
              <a:t>i</a:t>
            </a:r>
            <a:r>
              <a:rPr lang="en-US" dirty="0"/>
              <a:t>) on a cloudy day: </a:t>
            </a:r>
          </a:p>
          <a:p>
            <a:r>
              <a:rPr lang="en-US" dirty="0"/>
              <a:t>	(ii) on a clear day: </a:t>
            </a:r>
          </a:p>
          <a:p>
            <a:endParaRPr lang="en-US" dirty="0"/>
          </a:p>
          <a:p>
            <a:r>
              <a:rPr lang="en-US" dirty="0"/>
              <a:t>(e) What approximation did you use? State the obtained probability in mathematical notation.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B9ACF2-6D11-4B32-9260-99B1E126E401}"/>
              </a:ext>
            </a:extLst>
          </p:cNvPr>
          <p:cNvSpPr txBox="1"/>
          <p:nvPr/>
        </p:nvSpPr>
        <p:spPr>
          <a:xfrm>
            <a:off x="7128769" y="1232608"/>
            <a:ext cx="35204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Qn</a:t>
            </a:r>
            <a:r>
              <a:rPr lang="en-US" dirty="0"/>
              <a:t> 2 – Hypothesis Testing Concepts</a:t>
            </a:r>
          </a:p>
          <a:p>
            <a:r>
              <a:rPr lang="en-US" dirty="0"/>
              <a:t>(a) </a:t>
            </a:r>
          </a:p>
          <a:p>
            <a:endParaRPr lang="en-US" dirty="0"/>
          </a:p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50675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0213CE-A28A-49CF-9637-764A9C110452}"/>
              </a:ext>
            </a:extLst>
          </p:cNvPr>
          <p:cNvSpPr txBox="1">
            <a:spLocks/>
          </p:cNvSpPr>
          <p:nvPr/>
        </p:nvSpPr>
        <p:spPr>
          <a:xfrm>
            <a:off x="838200" y="651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Task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CA7D06-09B7-4BE1-9E26-EB931C7C73F0}"/>
              </a:ext>
            </a:extLst>
          </p:cNvPr>
          <p:cNvSpPr/>
          <p:nvPr/>
        </p:nvSpPr>
        <p:spPr>
          <a:xfrm>
            <a:off x="513567" y="1303630"/>
            <a:ext cx="6290569" cy="230832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dirty="0" err="1"/>
              <a:t>Qn</a:t>
            </a:r>
            <a:r>
              <a:rPr lang="en-US" dirty="0"/>
              <a:t> 3 – Z-test </a:t>
            </a:r>
          </a:p>
          <a:p>
            <a:r>
              <a:rPr lang="en-US" dirty="0"/>
              <a:t>State the Null and Alternate Hypothesis</a:t>
            </a:r>
          </a:p>
          <a:p>
            <a:endParaRPr lang="en-US" dirty="0"/>
          </a:p>
          <a:p>
            <a:r>
              <a:rPr lang="en-US" dirty="0"/>
              <a:t>Statistic Value = </a:t>
            </a:r>
          </a:p>
          <a:p>
            <a:r>
              <a:rPr lang="en-US" dirty="0">
                <a:cs typeface="Calibri" panose="020F0502020204030204"/>
              </a:rPr>
              <a:t>P-value=</a:t>
            </a:r>
          </a:p>
          <a:p>
            <a:endParaRPr lang="en-US" dirty="0"/>
          </a:p>
          <a:p>
            <a:r>
              <a:rPr lang="en-US" dirty="0"/>
              <a:t>Outcome of the hypothesis test: </a:t>
            </a:r>
          </a:p>
          <a:p>
            <a:r>
              <a:rPr lang="en-US" dirty="0"/>
              <a:t>Conclusion: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B9ACF2-6D11-4B32-9260-99B1E126E401}"/>
              </a:ext>
            </a:extLst>
          </p:cNvPr>
          <p:cNvSpPr txBox="1"/>
          <p:nvPr/>
        </p:nvSpPr>
        <p:spPr>
          <a:xfrm>
            <a:off x="7128769" y="1232608"/>
            <a:ext cx="49981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Qn</a:t>
            </a:r>
            <a:r>
              <a:rPr lang="en-US" dirty="0"/>
              <a:t> 4 – Conditional Probability</a:t>
            </a:r>
          </a:p>
          <a:p>
            <a:r>
              <a:rPr lang="en-US" dirty="0"/>
              <a:t>(Write both the probability expression and the computed probability value)</a:t>
            </a:r>
          </a:p>
          <a:p>
            <a:endParaRPr lang="en-US" dirty="0"/>
          </a:p>
          <a:p>
            <a:r>
              <a:rPr lang="en-US" dirty="0"/>
              <a:t>(a) </a:t>
            </a:r>
          </a:p>
          <a:p>
            <a:endParaRPr lang="en-US" dirty="0"/>
          </a:p>
          <a:p>
            <a:r>
              <a:rPr lang="en-US" dirty="0"/>
              <a:t>(b)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578EC4-6BDA-43C3-8557-8D297788DEA7}"/>
              </a:ext>
            </a:extLst>
          </p:cNvPr>
          <p:cNvSpPr txBox="1"/>
          <p:nvPr/>
        </p:nvSpPr>
        <p:spPr>
          <a:xfrm>
            <a:off x="513567" y="4503197"/>
            <a:ext cx="4998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Qn</a:t>
            </a:r>
            <a:r>
              <a:rPr lang="en-US" dirty="0"/>
              <a:t> 5 – Conditional Probability and Total Probability</a:t>
            </a:r>
          </a:p>
          <a:p>
            <a:r>
              <a:rPr lang="en-US" dirty="0"/>
              <a:t>(Write both the probability expression and the computed probability value)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4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0213CE-A28A-49CF-9637-764A9C110452}"/>
              </a:ext>
            </a:extLst>
          </p:cNvPr>
          <p:cNvSpPr txBox="1">
            <a:spLocks/>
          </p:cNvSpPr>
          <p:nvPr/>
        </p:nvSpPr>
        <p:spPr>
          <a:xfrm>
            <a:off x="838200" y="651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Task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CA7D06-09B7-4BE1-9E26-EB931C7C73F0}"/>
              </a:ext>
            </a:extLst>
          </p:cNvPr>
          <p:cNvSpPr/>
          <p:nvPr/>
        </p:nvSpPr>
        <p:spPr>
          <a:xfrm>
            <a:off x="513567" y="1303630"/>
            <a:ext cx="62905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Qn</a:t>
            </a:r>
            <a:r>
              <a:rPr lang="en-US" dirty="0"/>
              <a:t> 6 – Comparing AVs to human drivers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578EC4-6BDA-43C3-8557-8D297788DEA7}"/>
              </a:ext>
            </a:extLst>
          </p:cNvPr>
          <p:cNvSpPr txBox="1"/>
          <p:nvPr/>
        </p:nvSpPr>
        <p:spPr>
          <a:xfrm>
            <a:off x="424791" y="3429000"/>
            <a:ext cx="49981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Qn</a:t>
            </a:r>
            <a:r>
              <a:rPr lang="en-US" dirty="0"/>
              <a:t> 7 – KS Test</a:t>
            </a:r>
          </a:p>
          <a:p>
            <a:r>
              <a:rPr lang="en-US" dirty="0"/>
              <a:t>State the Null and Alternate Hypothesis</a:t>
            </a:r>
          </a:p>
          <a:p>
            <a:endParaRPr lang="en-US" dirty="0"/>
          </a:p>
          <a:p>
            <a:r>
              <a:rPr lang="en-US" dirty="0"/>
              <a:t>Statistic Value = </a:t>
            </a:r>
          </a:p>
          <a:p>
            <a:r>
              <a:rPr lang="en-US" dirty="0"/>
              <a:t>P value = </a:t>
            </a:r>
          </a:p>
          <a:p>
            <a:endParaRPr lang="en-US" dirty="0"/>
          </a:p>
          <a:p>
            <a:r>
              <a:rPr lang="en-US" dirty="0"/>
              <a:t>Outcome of the hypothesis test:</a:t>
            </a:r>
          </a:p>
          <a:p>
            <a:r>
              <a:rPr lang="en-US" dirty="0"/>
              <a:t>Conclusion: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58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0213CE-A28A-49CF-9637-764A9C110452}"/>
              </a:ext>
            </a:extLst>
          </p:cNvPr>
          <p:cNvSpPr txBox="1">
            <a:spLocks/>
          </p:cNvSpPr>
          <p:nvPr/>
        </p:nvSpPr>
        <p:spPr>
          <a:xfrm>
            <a:off x="838200" y="651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Task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CA7D06-09B7-4BE1-9E26-EB931C7C73F0}"/>
              </a:ext>
            </a:extLst>
          </p:cNvPr>
          <p:cNvSpPr/>
          <p:nvPr/>
        </p:nvSpPr>
        <p:spPr>
          <a:xfrm>
            <a:off x="838200" y="1390693"/>
            <a:ext cx="62905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Qn</a:t>
            </a:r>
            <a:r>
              <a:rPr lang="en-US" dirty="0"/>
              <a:t> 3 – Conditional Probability Tables for NB classifier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35CEC5-F870-4074-B059-0E9117FCF626}"/>
              </a:ext>
            </a:extLst>
          </p:cNvPr>
          <p:cNvSpPr/>
          <p:nvPr/>
        </p:nvSpPr>
        <p:spPr>
          <a:xfrm>
            <a:off x="838200" y="4172597"/>
            <a:ext cx="62905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Qn</a:t>
            </a:r>
            <a:r>
              <a:rPr lang="en-US" dirty="0"/>
              <a:t> 4 – NB Classifier Accuracy: </a:t>
            </a:r>
          </a:p>
          <a:p>
            <a:endParaRPr lang="en-US" dirty="0"/>
          </a:p>
          <a:p>
            <a:r>
              <a:rPr lang="en-US" dirty="0" err="1"/>
              <a:t>Qn</a:t>
            </a:r>
            <a:r>
              <a:rPr lang="en-US" dirty="0"/>
              <a:t> 5 – NB Cross Validation Accuracy: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541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0213CE-A28A-49CF-9637-764A9C110452}"/>
              </a:ext>
            </a:extLst>
          </p:cNvPr>
          <p:cNvSpPr txBox="1">
            <a:spLocks/>
          </p:cNvSpPr>
          <p:nvPr/>
        </p:nvSpPr>
        <p:spPr>
          <a:xfrm>
            <a:off x="838200" y="651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Task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CA7D06-09B7-4BE1-9E26-EB931C7C73F0}"/>
              </a:ext>
            </a:extLst>
          </p:cNvPr>
          <p:cNvSpPr/>
          <p:nvPr/>
        </p:nvSpPr>
        <p:spPr>
          <a:xfrm>
            <a:off x="838200" y="1390693"/>
            <a:ext cx="62905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Qn</a:t>
            </a:r>
            <a:r>
              <a:rPr lang="en-US" dirty="0"/>
              <a:t> 6 – Is your NB model doing better than chance? Explain.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Qn</a:t>
            </a:r>
            <a:r>
              <a:rPr lang="en-US" dirty="0"/>
              <a:t> 7 – Assumptions in NB in this context of AV safety analysis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Qn</a:t>
            </a:r>
            <a:r>
              <a:rPr lang="en-US" dirty="0"/>
              <a:t> 8 – Possible improvements to increase classification accuracy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34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463</Words>
  <Application>Microsoft Office PowerPoint</Application>
  <PresentationFormat>Widescreen</PresentationFormat>
  <Paragraphs>125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Mini-Project 1 ECE/CS 498DS Spring 2020</vt:lpstr>
      <vt:lpstr>Task 0</vt:lpstr>
      <vt:lpstr>Task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 on AV safety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 1 ECE/CS 498DS Spring 2020</dc:title>
  <dc:creator>James Cyriac</dc:creator>
  <cp:lastModifiedBy>James Cyriac</cp:lastModifiedBy>
  <cp:revision>53</cp:revision>
  <dcterms:created xsi:type="dcterms:W3CDTF">2020-01-30T21:31:06Z</dcterms:created>
  <dcterms:modified xsi:type="dcterms:W3CDTF">2020-02-14T00:19:25Z</dcterms:modified>
</cp:coreProperties>
</file>